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37" r:id="rId4"/>
  </p:sldMasterIdLst>
  <p:notesMasterIdLst>
    <p:notesMasterId r:id="rId99"/>
  </p:notesMasterIdLst>
  <p:handoutMasterIdLst>
    <p:handoutMasterId r:id="rId100"/>
  </p:handoutMasterIdLst>
  <p:sldIdLst>
    <p:sldId id="958" r:id="rId5"/>
    <p:sldId id="959" r:id="rId6"/>
    <p:sldId id="1055" r:id="rId7"/>
    <p:sldId id="1054" r:id="rId8"/>
    <p:sldId id="1071" r:id="rId9"/>
    <p:sldId id="1035" r:id="rId10"/>
    <p:sldId id="994" r:id="rId11"/>
    <p:sldId id="981" r:id="rId12"/>
    <p:sldId id="960" r:id="rId13"/>
    <p:sldId id="965" r:id="rId14"/>
    <p:sldId id="966" r:id="rId15"/>
    <p:sldId id="1027" r:id="rId16"/>
    <p:sldId id="995" r:id="rId17"/>
    <p:sldId id="967" r:id="rId18"/>
    <p:sldId id="1068" r:id="rId19"/>
    <p:sldId id="968" r:id="rId20"/>
    <p:sldId id="1028" r:id="rId21"/>
    <p:sldId id="1069" r:id="rId22"/>
    <p:sldId id="1036" r:id="rId23"/>
    <p:sldId id="1029" r:id="rId24"/>
    <p:sldId id="969" r:id="rId25"/>
    <p:sldId id="1031" r:id="rId26"/>
    <p:sldId id="983" r:id="rId27"/>
    <p:sldId id="996" r:id="rId28"/>
    <p:sldId id="1030" r:id="rId29"/>
    <p:sldId id="970" r:id="rId30"/>
    <p:sldId id="1025" r:id="rId31"/>
    <p:sldId id="971" r:id="rId32"/>
    <p:sldId id="972" r:id="rId33"/>
    <p:sldId id="1024" r:id="rId34"/>
    <p:sldId id="1040" r:id="rId35"/>
    <p:sldId id="1033" r:id="rId36"/>
    <p:sldId id="1032" r:id="rId37"/>
    <p:sldId id="973" r:id="rId38"/>
    <p:sldId id="974" r:id="rId39"/>
    <p:sldId id="975" r:id="rId40"/>
    <p:sldId id="976" r:id="rId41"/>
    <p:sldId id="1034" r:id="rId42"/>
    <p:sldId id="1039" r:id="rId43"/>
    <p:sldId id="1048" r:id="rId44"/>
    <p:sldId id="977" r:id="rId45"/>
    <p:sldId id="997" r:id="rId46"/>
    <p:sldId id="998" r:id="rId47"/>
    <p:sldId id="1051" r:id="rId48"/>
    <p:sldId id="999" r:id="rId49"/>
    <p:sldId id="1000" r:id="rId50"/>
    <p:sldId id="1001" r:id="rId51"/>
    <p:sldId id="1056" r:id="rId52"/>
    <p:sldId id="1002" r:id="rId53"/>
    <p:sldId id="1005" r:id="rId54"/>
    <p:sldId id="1037" r:id="rId55"/>
    <p:sldId id="1003" r:id="rId56"/>
    <p:sldId id="1006" r:id="rId57"/>
    <p:sldId id="1050" r:id="rId58"/>
    <p:sldId id="1010" r:id="rId59"/>
    <p:sldId id="1070" r:id="rId60"/>
    <p:sldId id="1008" r:id="rId61"/>
    <p:sldId id="1049" r:id="rId62"/>
    <p:sldId id="1041" r:id="rId63"/>
    <p:sldId id="1064" r:id="rId64"/>
    <p:sldId id="1065" r:id="rId65"/>
    <p:sldId id="1066" r:id="rId66"/>
    <p:sldId id="1067" r:id="rId67"/>
    <p:sldId id="1007" r:id="rId68"/>
    <p:sldId id="1043" r:id="rId69"/>
    <p:sldId id="1044" r:id="rId70"/>
    <p:sldId id="1045" r:id="rId71"/>
    <p:sldId id="1009" r:id="rId72"/>
    <p:sldId id="1011" r:id="rId73"/>
    <p:sldId id="1026" r:id="rId74"/>
    <p:sldId id="1012" r:id="rId75"/>
    <p:sldId id="1047" r:id="rId76"/>
    <p:sldId id="1046" r:id="rId77"/>
    <p:sldId id="1053" r:id="rId78"/>
    <p:sldId id="1052" r:id="rId79"/>
    <p:sldId id="982" r:id="rId80"/>
    <p:sldId id="1014" r:id="rId81"/>
    <p:sldId id="1017" r:id="rId82"/>
    <p:sldId id="1018" r:id="rId83"/>
    <p:sldId id="1019" r:id="rId84"/>
    <p:sldId id="1058" r:id="rId85"/>
    <p:sldId id="1059" r:id="rId86"/>
    <p:sldId id="1057" r:id="rId87"/>
    <p:sldId id="1016" r:id="rId88"/>
    <p:sldId id="1015" r:id="rId89"/>
    <p:sldId id="1021" r:id="rId90"/>
    <p:sldId id="1061" r:id="rId91"/>
    <p:sldId id="1062" r:id="rId92"/>
    <p:sldId id="1063" r:id="rId93"/>
    <p:sldId id="1022" r:id="rId94"/>
    <p:sldId id="1072" r:id="rId95"/>
    <p:sldId id="1038" r:id="rId96"/>
    <p:sldId id="1060" r:id="rId97"/>
    <p:sldId id="809" r:id="rId98"/>
  </p:sldIdLst>
  <p:sldSz cx="9906000" cy="6858000" type="A4"/>
  <p:notesSz cx="6797675" cy="9926638"/>
  <p:defaultTextStyle>
    <a:defPPr>
      <a:defRPr lang="ja-JP"/>
    </a:defPPr>
    <a:lvl1pPr algn="l" defTabSz="457200"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026" userDrawn="1">
          <p15:clr>
            <a:srgbClr val="A4A3A4"/>
          </p15:clr>
        </p15:guide>
        <p15:guide id="2" pos="217" userDrawn="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JS" initials="H" lastIdx="1" clrIdx="0">
    <p:extLst/>
  </p:cmAuthor>
  <p:cmAuthor id="2" name="NAOSHI KASHIWAGURA" initials="NK" lastIdx="1" clrIdx="1">
    <p:extLst>
      <p:ext uri="{19B8F6BF-5375-455C-9EA6-DF929625EA0E}">
        <p15:presenceInfo xmlns:p15="http://schemas.microsoft.com/office/powerpoint/2012/main" userId="S-1-5-21-3670598266-361587194-1400392823-4491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FF3300"/>
    <a:srgbClr val="FFC000"/>
    <a:srgbClr val="FFE000"/>
    <a:srgbClr val="000066"/>
    <a:srgbClr val="FFCC66"/>
    <a:srgbClr val="3333CC"/>
    <a:srgbClr val="F68222"/>
    <a:srgbClr val="AD5207"/>
    <a:srgbClr val="D163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993" autoAdjust="0"/>
  </p:normalViewPr>
  <p:slideViewPr>
    <p:cSldViewPr snapToObjects="1">
      <p:cViewPr varScale="1">
        <p:scale>
          <a:sx n="74" d="100"/>
          <a:sy n="74" d="100"/>
        </p:scale>
        <p:origin x="1483" y="101"/>
      </p:cViewPr>
      <p:guideLst>
        <p:guide orient="horz" pos="1026"/>
        <p:guide pos="2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Objects="1">
      <p:cViewPr varScale="1">
        <p:scale>
          <a:sx n="91" d="100"/>
          <a:sy n="91" d="100"/>
        </p:scale>
        <p:origin x="-3738" y="-96"/>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6400" cy="495300"/>
          </a:xfrm>
          <a:prstGeom prst="rect">
            <a:avLst/>
          </a:prstGeom>
        </p:spPr>
        <p:txBody>
          <a:bodyPr vert="horz" lIns="95562" tIns="47781" rIns="95562" bIns="47781" rtlCol="0"/>
          <a:lstStyle>
            <a:lvl1pPr algn="l">
              <a:defRPr sz="1300">
                <a:latin typeface="Arial" charset="0"/>
                <a:ea typeface="ＭＳ Ｐゴシック" charset="-128"/>
                <a:cs typeface="ＭＳ Ｐゴシック" charset="-128"/>
              </a:defRPr>
            </a:lvl1pPr>
          </a:lstStyle>
          <a:p>
            <a:pPr>
              <a:defRPr/>
            </a:pPr>
            <a:endParaRPr lang="ja-JP" altLang="en-US" dirty="0"/>
          </a:p>
        </p:txBody>
      </p:sp>
      <p:sp>
        <p:nvSpPr>
          <p:cNvPr id="3" name="日付プレースホルダ 2"/>
          <p:cNvSpPr>
            <a:spLocks noGrp="1"/>
          </p:cNvSpPr>
          <p:nvPr>
            <p:ph type="dt" sz="quarter" idx="1"/>
          </p:nvPr>
        </p:nvSpPr>
        <p:spPr>
          <a:xfrm>
            <a:off x="3849688" y="0"/>
            <a:ext cx="2946400" cy="495300"/>
          </a:xfrm>
          <a:prstGeom prst="rect">
            <a:avLst/>
          </a:prstGeom>
        </p:spPr>
        <p:txBody>
          <a:bodyPr vert="horz" wrap="square" lIns="95562" tIns="47781" rIns="95562" bIns="47781" numCol="1" anchor="t" anchorCtr="0" compatLnSpc="1">
            <a:prstTxWarp prst="textNoShape">
              <a:avLst/>
            </a:prstTxWarp>
          </a:bodyPr>
          <a:lstStyle>
            <a:lvl1pPr algn="r">
              <a:defRPr sz="1300">
                <a:latin typeface="Arial" charset="0"/>
                <a:ea typeface="ＭＳ Ｐゴシック" pitchFamily="50" charset="-128"/>
              </a:defRPr>
            </a:lvl1pPr>
          </a:lstStyle>
          <a:p>
            <a:pPr>
              <a:defRPr/>
            </a:pPr>
            <a:fld id="{BAFC48A7-30F4-457B-AF91-95F0EBE0E55A}" type="datetime1">
              <a:rPr lang="ja-JP" altLang="en-US"/>
              <a:pPr>
                <a:defRPr/>
              </a:pPr>
              <a:t>2020/6/25</a:t>
            </a:fld>
            <a:endParaRPr lang="ja-JP" altLang="en-US" dirty="0"/>
          </a:p>
        </p:txBody>
      </p:sp>
      <p:sp>
        <p:nvSpPr>
          <p:cNvPr id="4" name="フッター プレースホルダ 3"/>
          <p:cNvSpPr>
            <a:spLocks noGrp="1"/>
          </p:cNvSpPr>
          <p:nvPr>
            <p:ph type="ftr" sz="quarter" idx="2"/>
          </p:nvPr>
        </p:nvSpPr>
        <p:spPr>
          <a:xfrm>
            <a:off x="0" y="9429750"/>
            <a:ext cx="2946400" cy="495300"/>
          </a:xfrm>
          <a:prstGeom prst="rect">
            <a:avLst/>
          </a:prstGeom>
        </p:spPr>
        <p:txBody>
          <a:bodyPr vert="horz" lIns="95562" tIns="47781" rIns="95562" bIns="47781" rtlCol="0" anchor="b"/>
          <a:lstStyle>
            <a:lvl1pPr algn="l">
              <a:defRPr sz="1300">
                <a:latin typeface="Arial" charset="0"/>
                <a:ea typeface="ＭＳ Ｐゴシック" charset="-128"/>
                <a:cs typeface="ＭＳ Ｐゴシック" charset="-128"/>
              </a:defRPr>
            </a:lvl1pPr>
          </a:lstStyle>
          <a:p>
            <a:pPr>
              <a:defRPr/>
            </a:pPr>
            <a:endParaRPr lang="ja-JP" altLang="en-US" dirty="0"/>
          </a:p>
        </p:txBody>
      </p:sp>
      <p:sp>
        <p:nvSpPr>
          <p:cNvPr id="5" name="スライド番号プレースホルダ 4"/>
          <p:cNvSpPr>
            <a:spLocks noGrp="1"/>
          </p:cNvSpPr>
          <p:nvPr>
            <p:ph type="sldNum" sz="quarter" idx="3"/>
          </p:nvPr>
        </p:nvSpPr>
        <p:spPr>
          <a:xfrm>
            <a:off x="3849688" y="9429750"/>
            <a:ext cx="2946400" cy="495300"/>
          </a:xfrm>
          <a:prstGeom prst="rect">
            <a:avLst/>
          </a:prstGeom>
        </p:spPr>
        <p:txBody>
          <a:bodyPr vert="horz" wrap="square" lIns="95562" tIns="47781" rIns="95562" bIns="47781" numCol="1" anchor="b" anchorCtr="0" compatLnSpc="1">
            <a:prstTxWarp prst="textNoShape">
              <a:avLst/>
            </a:prstTxWarp>
          </a:bodyPr>
          <a:lstStyle>
            <a:lvl1pPr algn="r">
              <a:defRPr sz="1300">
                <a:latin typeface="Arial" charset="0"/>
                <a:ea typeface="ＭＳ Ｐゴシック" pitchFamily="50" charset="-128"/>
              </a:defRPr>
            </a:lvl1pPr>
          </a:lstStyle>
          <a:p>
            <a:pPr>
              <a:defRPr/>
            </a:pPr>
            <a:fld id="{35DCD4E9-FA3E-41D7-BDBE-1B8D588545EB}" type="slidenum">
              <a:rPr lang="ja-JP" altLang="en-US"/>
              <a:pPr>
                <a:defRPr/>
              </a:pPr>
              <a:t>‹#›</a:t>
            </a:fld>
            <a:endParaRPr lang="ja-JP" altLang="en-US" dirty="0"/>
          </a:p>
        </p:txBody>
      </p:sp>
    </p:spTree>
    <p:extLst>
      <p:ext uri="{BB962C8B-B14F-4D97-AF65-F5344CB8AC3E}">
        <p14:creationId xmlns:p14="http://schemas.microsoft.com/office/powerpoint/2010/main" val="3097752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6400" cy="495300"/>
          </a:xfrm>
          <a:prstGeom prst="rect">
            <a:avLst/>
          </a:prstGeom>
        </p:spPr>
        <p:txBody>
          <a:bodyPr vert="horz" lIns="95562" tIns="47781" rIns="95562" bIns="47781" rtlCol="0"/>
          <a:lstStyle>
            <a:lvl1pPr algn="l">
              <a:defRPr sz="1300">
                <a:latin typeface="Arial" charset="0"/>
                <a:ea typeface="ＭＳ Ｐゴシック" charset="-128"/>
                <a:cs typeface="ＭＳ Ｐゴシック" charset="-128"/>
              </a:defRPr>
            </a:lvl1pPr>
          </a:lstStyle>
          <a:p>
            <a:pPr>
              <a:defRPr/>
            </a:pPr>
            <a:endParaRPr lang="ja-JP" altLang="en-US" dirty="0"/>
          </a:p>
        </p:txBody>
      </p:sp>
      <p:sp>
        <p:nvSpPr>
          <p:cNvPr id="3" name="日付プレースホルダ 2"/>
          <p:cNvSpPr>
            <a:spLocks noGrp="1"/>
          </p:cNvSpPr>
          <p:nvPr>
            <p:ph type="dt" idx="1"/>
          </p:nvPr>
        </p:nvSpPr>
        <p:spPr>
          <a:xfrm>
            <a:off x="3849688" y="0"/>
            <a:ext cx="2946400" cy="495300"/>
          </a:xfrm>
          <a:prstGeom prst="rect">
            <a:avLst/>
          </a:prstGeom>
        </p:spPr>
        <p:txBody>
          <a:bodyPr vert="horz" wrap="square" lIns="95562" tIns="47781" rIns="95562" bIns="47781" numCol="1" anchor="t" anchorCtr="0" compatLnSpc="1">
            <a:prstTxWarp prst="textNoShape">
              <a:avLst/>
            </a:prstTxWarp>
          </a:bodyPr>
          <a:lstStyle>
            <a:lvl1pPr algn="r">
              <a:defRPr sz="1300">
                <a:latin typeface="Arial" charset="0"/>
                <a:ea typeface="ＭＳ Ｐゴシック" pitchFamily="50" charset="-128"/>
              </a:defRPr>
            </a:lvl1pPr>
          </a:lstStyle>
          <a:p>
            <a:pPr>
              <a:defRPr/>
            </a:pPr>
            <a:fld id="{7E2EE303-9F44-4AB1-9CDE-0A8D595CEA84}" type="datetime1">
              <a:rPr lang="ja-JP" altLang="en-US"/>
              <a:pPr>
                <a:defRPr/>
              </a:pPr>
              <a:t>2020/6/25</a:t>
            </a:fld>
            <a:endParaRPr lang="ja-JP" altLang="en-US" dirty="0"/>
          </a:p>
        </p:txBody>
      </p:sp>
      <p:sp>
        <p:nvSpPr>
          <p:cNvPr id="4" name="スライド イメージ プレースホル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5562" tIns="47781" rIns="95562" bIns="47781" rtlCol="0" anchor="ctr"/>
          <a:lstStyle/>
          <a:p>
            <a:pPr lvl="0"/>
            <a:endParaRPr lang="ja-JP" altLang="en-US" noProof="0" dirty="0"/>
          </a:p>
        </p:txBody>
      </p:sp>
      <p:sp>
        <p:nvSpPr>
          <p:cNvPr id="5" name="ノート プレースホルダ 4"/>
          <p:cNvSpPr>
            <a:spLocks noGrp="1"/>
          </p:cNvSpPr>
          <p:nvPr>
            <p:ph type="body" sz="quarter" idx="3"/>
          </p:nvPr>
        </p:nvSpPr>
        <p:spPr>
          <a:xfrm>
            <a:off x="679450" y="4714875"/>
            <a:ext cx="5438775" cy="4467225"/>
          </a:xfrm>
          <a:prstGeom prst="rect">
            <a:avLst/>
          </a:prstGeom>
        </p:spPr>
        <p:txBody>
          <a:bodyPr vert="horz" wrap="square" lIns="95562" tIns="47781" rIns="95562" bIns="47781" numCol="1" anchor="t" anchorCtr="0" compatLnSpc="1">
            <a:prstTxWarp prst="textNoShape">
              <a:avLst/>
            </a:prstTxWarp>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9429750"/>
            <a:ext cx="2946400" cy="495300"/>
          </a:xfrm>
          <a:prstGeom prst="rect">
            <a:avLst/>
          </a:prstGeom>
        </p:spPr>
        <p:txBody>
          <a:bodyPr vert="horz" lIns="95562" tIns="47781" rIns="95562" bIns="47781" rtlCol="0" anchor="b"/>
          <a:lstStyle>
            <a:lvl1pPr algn="l">
              <a:defRPr sz="1300">
                <a:latin typeface="Arial" charset="0"/>
                <a:ea typeface="ＭＳ Ｐゴシック" charset="-128"/>
                <a:cs typeface="ＭＳ Ｐゴシック" charset="-128"/>
              </a:defRPr>
            </a:lvl1pPr>
          </a:lstStyle>
          <a:p>
            <a:pPr>
              <a:defRPr/>
            </a:pPr>
            <a:endParaRPr lang="ja-JP" altLang="en-US" dirty="0"/>
          </a:p>
        </p:txBody>
      </p:sp>
      <p:sp>
        <p:nvSpPr>
          <p:cNvPr id="7" name="スライド番号プレースホルダ 6"/>
          <p:cNvSpPr>
            <a:spLocks noGrp="1"/>
          </p:cNvSpPr>
          <p:nvPr>
            <p:ph type="sldNum" sz="quarter" idx="5"/>
          </p:nvPr>
        </p:nvSpPr>
        <p:spPr>
          <a:xfrm>
            <a:off x="3849688" y="9429750"/>
            <a:ext cx="2946400" cy="495300"/>
          </a:xfrm>
          <a:prstGeom prst="rect">
            <a:avLst/>
          </a:prstGeom>
        </p:spPr>
        <p:txBody>
          <a:bodyPr vert="horz" wrap="square" lIns="95562" tIns="47781" rIns="95562" bIns="47781" numCol="1" anchor="b" anchorCtr="0" compatLnSpc="1">
            <a:prstTxWarp prst="textNoShape">
              <a:avLst/>
            </a:prstTxWarp>
          </a:bodyPr>
          <a:lstStyle>
            <a:lvl1pPr algn="r">
              <a:defRPr sz="1300">
                <a:latin typeface="Arial" charset="0"/>
                <a:ea typeface="ＭＳ Ｐゴシック" pitchFamily="50" charset="-128"/>
              </a:defRPr>
            </a:lvl1pPr>
          </a:lstStyle>
          <a:p>
            <a:pPr>
              <a:defRPr/>
            </a:pPr>
            <a:fld id="{856CA724-956B-402C-8EDA-A528D4E69B4E}" type="slidenum">
              <a:rPr lang="ja-JP" altLang="en-US"/>
              <a:pPr>
                <a:defRPr/>
              </a:pPr>
              <a:t>‹#›</a:t>
            </a:fld>
            <a:endParaRPr lang="ja-JP" altLang="en-US" dirty="0"/>
          </a:p>
        </p:txBody>
      </p:sp>
    </p:spTree>
    <p:extLst>
      <p:ext uri="{BB962C8B-B14F-4D97-AF65-F5344CB8AC3E}">
        <p14:creationId xmlns:p14="http://schemas.microsoft.com/office/powerpoint/2010/main" val="293384491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856CA724-956B-402C-8EDA-A528D4E69B4E}" type="slidenum">
              <a:rPr lang="ja-JP" altLang="en-US" smtClean="0"/>
              <a:pPr>
                <a:defRPr/>
              </a:pPr>
              <a:t>0</a:t>
            </a:fld>
            <a:endParaRPr lang="ja-JP" altLang="en-US" dirty="0"/>
          </a:p>
        </p:txBody>
      </p:sp>
    </p:spTree>
    <p:extLst>
      <p:ext uri="{BB962C8B-B14F-4D97-AF65-F5344CB8AC3E}">
        <p14:creationId xmlns:p14="http://schemas.microsoft.com/office/powerpoint/2010/main" val="302352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最後に</a:t>
            </a:r>
            <a:r>
              <a:rPr kumimoji="1" lang="ja-JP" altLang="en-US" dirty="0" err="1"/>
              <a:t>、、、</a:t>
            </a:r>
            <a:endParaRPr kumimoji="1" lang="en-US" altLang="ja-JP" dirty="0"/>
          </a:p>
          <a:p>
            <a:r>
              <a:rPr kumimoji="1" lang="ja-JP" altLang="en-US" dirty="0"/>
              <a:t>なぜ、計算機ではディジタル量しか扱えないのか？</a:t>
            </a:r>
          </a:p>
        </p:txBody>
      </p:sp>
      <p:sp>
        <p:nvSpPr>
          <p:cNvPr id="4" name="スライド番号プレースホルダー 3"/>
          <p:cNvSpPr>
            <a:spLocks noGrp="1"/>
          </p:cNvSpPr>
          <p:nvPr>
            <p:ph type="sldNum" sz="quarter" idx="5"/>
          </p:nvPr>
        </p:nvSpPr>
        <p:spPr/>
        <p:txBody>
          <a:bodyPr/>
          <a:lstStyle/>
          <a:p>
            <a:pPr>
              <a:defRPr/>
            </a:pPr>
            <a:fld id="{856CA724-956B-402C-8EDA-A528D4E69B4E}" type="slidenum">
              <a:rPr lang="ja-JP" altLang="en-US" smtClean="0"/>
              <a:pPr>
                <a:defRPr/>
              </a:pPr>
              <a:t>10</a:t>
            </a:fld>
            <a:endParaRPr lang="ja-JP" altLang="en-US" dirty="0"/>
          </a:p>
        </p:txBody>
      </p:sp>
    </p:spTree>
    <p:extLst>
      <p:ext uri="{BB962C8B-B14F-4D97-AF65-F5344CB8AC3E}">
        <p14:creationId xmlns:p14="http://schemas.microsoft.com/office/powerpoint/2010/main" val="282348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最後に</a:t>
            </a:r>
            <a:r>
              <a:rPr kumimoji="1" lang="ja-JP" altLang="en-US" dirty="0" err="1"/>
              <a:t>、、、</a:t>
            </a:r>
            <a:endParaRPr kumimoji="1" lang="en-US" altLang="ja-JP" dirty="0"/>
          </a:p>
          <a:p>
            <a:r>
              <a:rPr kumimoji="1" lang="ja-JP" altLang="en-US" dirty="0"/>
              <a:t>なぜ、計算機ではディジタル量しか扱えないのか？</a:t>
            </a:r>
          </a:p>
        </p:txBody>
      </p:sp>
      <p:sp>
        <p:nvSpPr>
          <p:cNvPr id="4" name="スライド番号プレースホルダー 3"/>
          <p:cNvSpPr>
            <a:spLocks noGrp="1"/>
          </p:cNvSpPr>
          <p:nvPr>
            <p:ph type="sldNum" sz="quarter" idx="5"/>
          </p:nvPr>
        </p:nvSpPr>
        <p:spPr/>
        <p:txBody>
          <a:bodyPr/>
          <a:lstStyle/>
          <a:p>
            <a:pPr>
              <a:defRPr/>
            </a:pPr>
            <a:fld id="{856CA724-956B-402C-8EDA-A528D4E69B4E}" type="slidenum">
              <a:rPr lang="ja-JP" altLang="en-US" smtClean="0"/>
              <a:pPr>
                <a:defRPr/>
              </a:pPr>
              <a:t>11</a:t>
            </a:fld>
            <a:endParaRPr lang="ja-JP" altLang="en-US" dirty="0"/>
          </a:p>
        </p:txBody>
      </p:sp>
    </p:spTree>
    <p:extLst>
      <p:ext uri="{BB962C8B-B14F-4D97-AF65-F5344CB8AC3E}">
        <p14:creationId xmlns:p14="http://schemas.microsoft.com/office/powerpoint/2010/main" val="425624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最後に</a:t>
            </a:r>
            <a:r>
              <a:rPr kumimoji="1" lang="ja-JP" altLang="en-US" dirty="0" err="1"/>
              <a:t>、、、</a:t>
            </a:r>
            <a:endParaRPr kumimoji="1" lang="en-US" altLang="ja-JP" dirty="0"/>
          </a:p>
          <a:p>
            <a:r>
              <a:rPr kumimoji="1" lang="ja-JP" altLang="en-US" dirty="0"/>
              <a:t>なぜ、計算機ではディジタル量しか扱えないのか？</a:t>
            </a:r>
          </a:p>
        </p:txBody>
      </p:sp>
      <p:sp>
        <p:nvSpPr>
          <p:cNvPr id="4" name="スライド番号プレースホルダー 3"/>
          <p:cNvSpPr>
            <a:spLocks noGrp="1"/>
          </p:cNvSpPr>
          <p:nvPr>
            <p:ph type="sldNum" sz="quarter" idx="5"/>
          </p:nvPr>
        </p:nvSpPr>
        <p:spPr/>
        <p:txBody>
          <a:bodyPr/>
          <a:lstStyle/>
          <a:p>
            <a:pPr>
              <a:defRPr/>
            </a:pPr>
            <a:fld id="{856CA724-956B-402C-8EDA-A528D4E69B4E}" type="slidenum">
              <a:rPr lang="ja-JP" altLang="en-US" smtClean="0"/>
              <a:pPr>
                <a:defRPr/>
              </a:pPr>
              <a:t>12</a:t>
            </a:fld>
            <a:endParaRPr lang="ja-JP" altLang="en-US" dirty="0"/>
          </a:p>
        </p:txBody>
      </p:sp>
    </p:spTree>
    <p:extLst>
      <p:ext uri="{BB962C8B-B14F-4D97-AF65-F5344CB8AC3E}">
        <p14:creationId xmlns:p14="http://schemas.microsoft.com/office/powerpoint/2010/main" val="1468547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856CA724-956B-402C-8EDA-A528D4E69B4E}" type="slidenum">
              <a:rPr lang="ja-JP" altLang="en-US" smtClean="0"/>
              <a:pPr>
                <a:defRPr/>
              </a:pPr>
              <a:t>14</a:t>
            </a:fld>
            <a:endParaRPr lang="ja-JP" altLang="en-US" dirty="0"/>
          </a:p>
        </p:txBody>
      </p:sp>
    </p:spTree>
    <p:extLst>
      <p:ext uri="{BB962C8B-B14F-4D97-AF65-F5344CB8AC3E}">
        <p14:creationId xmlns:p14="http://schemas.microsoft.com/office/powerpoint/2010/main" val="249252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856CA724-956B-402C-8EDA-A528D4E69B4E}" type="slidenum">
              <a:rPr lang="ja-JP" altLang="en-US" smtClean="0"/>
              <a:pPr>
                <a:defRPr/>
              </a:pPr>
              <a:t>15</a:t>
            </a:fld>
            <a:endParaRPr lang="ja-JP" altLang="en-US" dirty="0"/>
          </a:p>
        </p:txBody>
      </p:sp>
    </p:spTree>
    <p:extLst>
      <p:ext uri="{BB962C8B-B14F-4D97-AF65-F5344CB8AC3E}">
        <p14:creationId xmlns:p14="http://schemas.microsoft.com/office/powerpoint/2010/main" val="129615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2826000"/>
            <a:ext cx="7429500" cy="1327150"/>
          </a:xfrm>
          <a:prstGeom prst="rect">
            <a:avLst/>
          </a:prstGeom>
        </p:spPr>
        <p:txBody>
          <a:bodyPr anchor="t" anchorCtr="0">
            <a:normAutofit/>
          </a:bodyPr>
          <a:lstStyle>
            <a:lvl1pPr algn="l">
              <a:defRPr sz="2400"/>
            </a:lvl1pPr>
          </a:lstStyle>
          <a:p>
            <a:r>
              <a:rPr kumimoji="1" lang="ja-JP" altLang="en-US" dirty="0"/>
              <a:t>マスター タイトルの書式設定</a:t>
            </a:r>
          </a:p>
        </p:txBody>
      </p:sp>
      <p:sp>
        <p:nvSpPr>
          <p:cNvPr id="3" name="サブタイトル 2"/>
          <p:cNvSpPr>
            <a:spLocks noGrp="1"/>
          </p:cNvSpPr>
          <p:nvPr>
            <p:ph type="subTitle" idx="1"/>
          </p:nvPr>
        </p:nvSpPr>
        <p:spPr>
          <a:xfrm>
            <a:off x="1238250" y="4869160"/>
            <a:ext cx="5010894" cy="936104"/>
          </a:xfrm>
          <a:prstGeom prst="rect">
            <a:avLst/>
          </a:prstGeom>
        </p:spPr>
        <p:txBody>
          <a:bodyPr anchor="t" anchorCtr="0">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5" name="テキスト ボックス 4"/>
          <p:cNvSpPr txBox="1"/>
          <p:nvPr userDrawn="1"/>
        </p:nvSpPr>
        <p:spPr>
          <a:xfrm>
            <a:off x="7876734" y="6198244"/>
            <a:ext cx="1828794" cy="200055"/>
          </a:xfrm>
          <a:prstGeom prst="rect">
            <a:avLst/>
          </a:prstGeom>
          <a:noFill/>
        </p:spPr>
        <p:txBody>
          <a:bodyPr wrap="square" rtlCol="0">
            <a:spAutoFit/>
          </a:bodyPr>
          <a:lstStyle/>
          <a:p>
            <a:pPr algn="r"/>
            <a:r>
              <a:rPr kumimoji="1" lang="it-IT" altLang="ja-JP" sz="700" b="0" i="0" u="none" strike="noStrike" kern="1200" baseline="0" dirty="0">
                <a:solidFill>
                  <a:schemeClr val="tx1">
                    <a:lumMod val="50000"/>
                    <a:lumOff val="50000"/>
                  </a:schemeClr>
                </a:solidFill>
                <a:latin typeface="+mn-lt"/>
                <a:ea typeface="+mn-ea"/>
                <a:cs typeface="+mn-cs"/>
              </a:rPr>
              <a:t>© KONICA MINOLTA</a:t>
            </a:r>
            <a:endParaRPr kumimoji="1" lang="ja-JP" altLang="en-US" sz="700" dirty="0">
              <a:solidFill>
                <a:schemeClr val="tx1">
                  <a:lumMod val="50000"/>
                  <a:lumOff val="50000"/>
                </a:schemeClr>
              </a:solidFill>
            </a:endParaRPr>
          </a:p>
        </p:txBody>
      </p:sp>
      <p:sp>
        <p:nvSpPr>
          <p:cNvPr id="6" name="テキスト ボックス 5"/>
          <p:cNvSpPr txBox="1"/>
          <p:nvPr userDrawn="1"/>
        </p:nvSpPr>
        <p:spPr>
          <a:xfrm>
            <a:off x="-2" y="-1035496"/>
            <a:ext cx="5011143" cy="639149"/>
          </a:xfrm>
          <a:prstGeom prst="rect">
            <a:avLst/>
          </a:prstGeom>
          <a:noFill/>
        </p:spPr>
        <p:txBody>
          <a:bodyPr wrap="square" rtlCol="0">
            <a:spAutoFit/>
          </a:bodyPr>
          <a:lstStyle/>
          <a:p>
            <a:pPr>
              <a:lnSpc>
                <a:spcPct val="120000"/>
              </a:lnSpc>
            </a:pPr>
            <a:r>
              <a:rPr kumimoji="1" lang="ja-JP" altLang="en-US" sz="1600" b="1" dirty="0">
                <a:latin typeface="+mj-ea"/>
                <a:ea typeface="+mj-ea"/>
              </a:rPr>
              <a:t>表紙</a:t>
            </a:r>
          </a:p>
          <a:p>
            <a:pPr>
              <a:lnSpc>
                <a:spcPct val="120000"/>
              </a:lnSpc>
            </a:pPr>
            <a:r>
              <a:rPr lang="ja-JP" altLang="en-US" sz="1400" dirty="0">
                <a:latin typeface="+mj-ea"/>
                <a:ea typeface="+mj-ea"/>
              </a:rPr>
              <a:t>プレゼンテーション資料の表紙に使用するレイアウトです。</a:t>
            </a:r>
            <a:endParaRPr kumimoji="1" lang="ja-JP" altLang="en-US" sz="1400" dirty="0">
              <a:latin typeface="+mj-ea"/>
              <a:ea typeface="+mj-ea"/>
            </a:endParaRPr>
          </a:p>
        </p:txBody>
      </p:sp>
    </p:spTree>
    <p:extLst>
      <p:ext uri="{BB962C8B-B14F-4D97-AF65-F5344CB8AC3E}">
        <p14:creationId xmlns:p14="http://schemas.microsoft.com/office/powerpoint/2010/main" val="397019459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コンテンツ_基本">
    <p:spTree>
      <p:nvGrpSpPr>
        <p:cNvPr id="1" name=""/>
        <p:cNvGrpSpPr/>
        <p:nvPr/>
      </p:nvGrpSpPr>
      <p:grpSpPr>
        <a:xfrm>
          <a:off x="0" y="0"/>
          <a:ext cx="0" cy="0"/>
          <a:chOff x="0" y="0"/>
          <a:chExt cx="0" cy="0"/>
        </a:xfrm>
      </p:grpSpPr>
      <p:sp>
        <p:nvSpPr>
          <p:cNvPr id="9" name="タイトル プレースホルダ 1"/>
          <p:cNvSpPr>
            <a:spLocks noGrp="1"/>
          </p:cNvSpPr>
          <p:nvPr userDrawn="1">
            <p:ph type="title"/>
          </p:nvPr>
        </p:nvSpPr>
        <p:spPr bwMode="auto">
          <a:xfrm>
            <a:off x="420493" y="188640"/>
            <a:ext cx="7374532" cy="461963"/>
          </a:xfrm>
          <a:prstGeom prst="rect">
            <a:avLst/>
          </a:prstGeom>
          <a:noFill/>
          <a:ln>
            <a:noFill/>
          </a:ln>
          <a:extLst/>
        </p:spPr>
        <p:txBody>
          <a:bodyPr anchor="ctr" anchorCtr="0"/>
          <a:lstStyle/>
          <a:p>
            <a:pPr lvl="0"/>
            <a:r>
              <a:rPr lang="ja-JP" altLang="en-US" dirty="0"/>
              <a:t>マスター タイトルの書式設定</a:t>
            </a:r>
          </a:p>
        </p:txBody>
      </p:sp>
      <p:sp>
        <p:nvSpPr>
          <p:cNvPr id="7" name="スライド番号プレースホルダー 5"/>
          <p:cNvSpPr>
            <a:spLocks noGrp="1"/>
          </p:cNvSpPr>
          <p:nvPr userDrawn="1">
            <p:ph type="sldNum" sz="quarter" idx="10"/>
          </p:nvPr>
        </p:nvSpPr>
        <p:spPr>
          <a:xfrm>
            <a:off x="9340104" y="6470649"/>
            <a:ext cx="365125" cy="301625"/>
          </a:xfrm>
        </p:spPr>
        <p:txBody>
          <a:bodyPr/>
          <a:lstStyle>
            <a:lvl1pPr algn="ctr">
              <a:defRPr sz="8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stStyle>
          <a:p>
            <a:pPr>
              <a:defRPr/>
            </a:pPr>
            <a:fld id="{E83E9717-2B77-47DC-9BF0-C8D5501651F1}" type="slidenum">
              <a:rPr lang="ja-JP" altLang="en-US" smtClean="0"/>
              <a:pPr>
                <a:defRPr/>
              </a:pPr>
              <a:t>‹#›</a:t>
            </a:fld>
            <a:endParaRPr lang="ja-JP" altLang="en-US" dirty="0"/>
          </a:p>
        </p:txBody>
      </p:sp>
      <p:sp>
        <p:nvSpPr>
          <p:cNvPr id="12" name="コンテンツ プレースホルダー 2"/>
          <p:cNvSpPr>
            <a:spLocks noGrp="1"/>
          </p:cNvSpPr>
          <p:nvPr userDrawn="1">
            <p:ph idx="1"/>
          </p:nvPr>
        </p:nvSpPr>
        <p:spPr>
          <a:xfrm>
            <a:off x="427163" y="1196751"/>
            <a:ext cx="9174038" cy="4968553"/>
          </a:xfrm>
          <a:prstGeom prst="rect">
            <a:avLst/>
          </a:prstGeo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ボックス 4"/>
          <p:cNvSpPr txBox="1"/>
          <p:nvPr userDrawn="1"/>
        </p:nvSpPr>
        <p:spPr>
          <a:xfrm>
            <a:off x="-2" y="-1035496"/>
            <a:ext cx="5011143" cy="639149"/>
          </a:xfrm>
          <a:prstGeom prst="rect">
            <a:avLst/>
          </a:prstGeom>
          <a:noFill/>
        </p:spPr>
        <p:txBody>
          <a:bodyPr wrap="square" rtlCol="0">
            <a:spAutoFit/>
          </a:bodyPr>
          <a:lstStyle/>
          <a:p>
            <a:pPr>
              <a:lnSpc>
                <a:spcPct val="120000"/>
              </a:lnSpc>
            </a:pPr>
            <a:r>
              <a:rPr kumimoji="1" lang="ja-JP" altLang="en-US" sz="1600" b="1" dirty="0">
                <a:latin typeface="+mj-ea"/>
                <a:ea typeface="+mj-ea"/>
              </a:rPr>
              <a:t>コンテンツ</a:t>
            </a:r>
            <a:r>
              <a:rPr kumimoji="1" lang="en-US" altLang="ja-JP" sz="1600" b="1" dirty="0">
                <a:latin typeface="+mj-ea"/>
                <a:ea typeface="+mj-ea"/>
              </a:rPr>
              <a:t>_</a:t>
            </a:r>
            <a:r>
              <a:rPr kumimoji="1" lang="ja-JP" altLang="en-US" sz="1600" b="1" dirty="0">
                <a:latin typeface="+mj-ea"/>
                <a:ea typeface="+mj-ea"/>
              </a:rPr>
              <a:t>基本</a:t>
            </a:r>
          </a:p>
          <a:p>
            <a:pPr>
              <a:lnSpc>
                <a:spcPct val="120000"/>
              </a:lnSpc>
            </a:pPr>
            <a:r>
              <a:rPr lang="ja-JP" altLang="en-US" sz="1400" dirty="0">
                <a:latin typeface="+mj-ea"/>
                <a:ea typeface="+mj-ea"/>
              </a:rPr>
              <a:t>コンテンツページに使用する</a:t>
            </a:r>
            <a:r>
              <a:rPr kumimoji="1" lang="ja-JP" altLang="en-US" sz="1400" kern="1200" dirty="0">
                <a:solidFill>
                  <a:schemeClr val="tx1"/>
                </a:solidFill>
                <a:latin typeface="+mj-ea"/>
                <a:ea typeface="ＭＳ Ｐゴシック" charset="-128"/>
                <a:cs typeface="+mn-cs"/>
              </a:rPr>
              <a:t>基本</a:t>
            </a:r>
            <a:r>
              <a:rPr lang="ja-JP" altLang="en-US" sz="1400" dirty="0">
                <a:latin typeface="+mj-ea"/>
                <a:ea typeface="+mj-ea"/>
              </a:rPr>
              <a:t>レイアウトです。</a:t>
            </a:r>
            <a:endParaRPr kumimoji="1" lang="ja-JP" altLang="en-US" sz="1400" dirty="0">
              <a:latin typeface="+mj-ea"/>
              <a:ea typeface="+mj-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コンテンツ_ブランク">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0"/>
          </p:nvPr>
        </p:nvSpPr>
        <p:spPr>
          <a:xfrm>
            <a:off x="9340403" y="6470649"/>
            <a:ext cx="365125" cy="301625"/>
          </a:xfrm>
        </p:spPr>
        <p:txBody>
          <a:bodyPr/>
          <a:lstStyle>
            <a:lvl1pPr algn="ctr">
              <a:defRPr sz="8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stStyle>
          <a:p>
            <a:pPr>
              <a:defRPr/>
            </a:pPr>
            <a:fld id="{18097F6D-0C31-44C4-B89E-0551CB6EA887}" type="slidenum">
              <a:rPr lang="ja-JP" altLang="en-US" smtClean="0"/>
              <a:pPr>
                <a:defRPr/>
              </a:pPr>
              <a:t>‹#›</a:t>
            </a:fld>
            <a:endParaRPr lang="ja-JP" altLang="en-US" dirty="0"/>
          </a:p>
        </p:txBody>
      </p:sp>
      <p:sp>
        <p:nvSpPr>
          <p:cNvPr id="2" name="タイトル 1"/>
          <p:cNvSpPr>
            <a:spLocks noGrp="1"/>
          </p:cNvSpPr>
          <p:nvPr>
            <p:ph type="title"/>
          </p:nvPr>
        </p:nvSpPr>
        <p:spPr>
          <a:xfrm>
            <a:off x="421200" y="188640"/>
            <a:ext cx="7374532" cy="461963"/>
          </a:xfrm>
          <a:prstGeom prst="rect">
            <a:avLst/>
          </a:prstGeom>
        </p:spPr>
        <p:txBody>
          <a:bodyPr vert="horz" anchor="ctr" anchorCtr="0"/>
          <a:lstStyle/>
          <a:p>
            <a:r>
              <a:rPr kumimoji="1" lang="ja-JP" altLang="en-US" dirty="0"/>
              <a:t>マスター タイトルの書式設定</a:t>
            </a:r>
          </a:p>
        </p:txBody>
      </p:sp>
      <p:sp>
        <p:nvSpPr>
          <p:cNvPr id="4" name="テキスト ボックス 3"/>
          <p:cNvSpPr txBox="1"/>
          <p:nvPr userDrawn="1"/>
        </p:nvSpPr>
        <p:spPr>
          <a:xfrm>
            <a:off x="-2" y="-1035496"/>
            <a:ext cx="5011143" cy="897682"/>
          </a:xfrm>
          <a:prstGeom prst="rect">
            <a:avLst/>
          </a:prstGeom>
          <a:noFill/>
        </p:spPr>
        <p:txBody>
          <a:bodyPr wrap="square" rtlCol="0">
            <a:spAutoFit/>
          </a:bodyPr>
          <a:lstStyle/>
          <a:p>
            <a:pPr>
              <a:lnSpc>
                <a:spcPct val="120000"/>
              </a:lnSpc>
            </a:pPr>
            <a:r>
              <a:rPr kumimoji="1" lang="ja-JP" altLang="en-US" sz="1600" b="1" dirty="0">
                <a:latin typeface="+mj-ea"/>
                <a:ea typeface="+mj-ea"/>
              </a:rPr>
              <a:t>コンテンツ</a:t>
            </a:r>
            <a:r>
              <a:rPr kumimoji="1" lang="en-US" altLang="ja-JP" sz="1600" b="1" dirty="0">
                <a:latin typeface="+mj-ea"/>
                <a:ea typeface="+mj-ea"/>
              </a:rPr>
              <a:t>_</a:t>
            </a:r>
            <a:r>
              <a:rPr kumimoji="1" lang="ja-JP" altLang="en-US" sz="1600" b="1" dirty="0">
                <a:latin typeface="+mj-ea"/>
                <a:ea typeface="+mj-ea"/>
              </a:rPr>
              <a:t>ブランク</a:t>
            </a:r>
            <a:endParaRPr kumimoji="1" lang="en-US" altLang="ja-JP" sz="1600" b="1" dirty="0">
              <a:latin typeface="+mj-ea"/>
              <a:ea typeface="+mj-ea"/>
            </a:endParaRPr>
          </a:p>
          <a:p>
            <a:pPr>
              <a:lnSpc>
                <a:spcPct val="120000"/>
              </a:lnSpc>
            </a:pPr>
            <a:r>
              <a:rPr lang="ja-JP" altLang="en-US" sz="1400" dirty="0">
                <a:latin typeface="+mj-ea"/>
                <a:ea typeface="+mj-ea"/>
              </a:rPr>
              <a:t>コンテンツページに使用するレイアウトです。</a:t>
            </a:r>
            <a:br>
              <a:rPr lang="en-US" altLang="ja-JP" sz="1400" dirty="0">
                <a:latin typeface="+mj-ea"/>
                <a:ea typeface="+mj-ea"/>
              </a:rPr>
            </a:br>
            <a:r>
              <a:rPr lang="ja-JP" altLang="en-US" sz="1400" dirty="0">
                <a:latin typeface="+mj-ea"/>
                <a:ea typeface="+mj-ea"/>
              </a:rPr>
              <a:t>任意でプレースホルダーを設定しお使いください。</a:t>
            </a:r>
            <a:endParaRPr kumimoji="1" lang="ja-JP" altLang="en-US" sz="1400" dirty="0">
              <a:latin typeface="+mj-ea"/>
              <a:ea typeface="+mj-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扉_基本">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2826000"/>
            <a:ext cx="7429500" cy="1327150"/>
          </a:xfrm>
          <a:prstGeom prst="rect">
            <a:avLst/>
          </a:prstGeom>
        </p:spPr>
        <p:txBody>
          <a:bodyPr anchor="t" anchorCtr="0">
            <a:normAutofit/>
          </a:bodyPr>
          <a:lstStyle>
            <a:lvl1pPr algn="l">
              <a:defRPr sz="2400"/>
            </a:lvl1pPr>
          </a:lstStyle>
          <a:p>
            <a:r>
              <a:rPr kumimoji="1" lang="ja-JP" altLang="en-US" dirty="0"/>
              <a:t>マスター タイトルの書式設定</a:t>
            </a:r>
          </a:p>
        </p:txBody>
      </p:sp>
      <p:sp>
        <p:nvSpPr>
          <p:cNvPr id="6" name="スライド番号プレースホルダー 5"/>
          <p:cNvSpPr>
            <a:spLocks noGrp="1"/>
          </p:cNvSpPr>
          <p:nvPr>
            <p:ph type="sldNum" sz="quarter" idx="10"/>
          </p:nvPr>
        </p:nvSpPr>
        <p:spPr>
          <a:xfrm>
            <a:off x="9340403" y="6470649"/>
            <a:ext cx="365125" cy="301625"/>
          </a:xfrm>
        </p:spPr>
        <p:txBody>
          <a:bodyPr/>
          <a:lstStyle>
            <a:lvl1pPr algn="ctr">
              <a:defRPr sz="8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stStyle>
          <a:p>
            <a:pPr>
              <a:defRPr/>
            </a:pPr>
            <a:fld id="{18097F6D-0C31-44C4-B89E-0551CB6EA887}" type="slidenum">
              <a:rPr lang="ja-JP" altLang="en-US" smtClean="0"/>
              <a:pPr>
                <a:defRPr/>
              </a:pPr>
              <a:t>‹#›</a:t>
            </a:fld>
            <a:endParaRPr lang="ja-JP" altLang="en-US" dirty="0"/>
          </a:p>
        </p:txBody>
      </p:sp>
      <p:sp>
        <p:nvSpPr>
          <p:cNvPr id="7" name="テキスト ボックス 6"/>
          <p:cNvSpPr txBox="1"/>
          <p:nvPr userDrawn="1"/>
        </p:nvSpPr>
        <p:spPr>
          <a:xfrm>
            <a:off x="-2" y="-1035496"/>
            <a:ext cx="5011143" cy="639149"/>
          </a:xfrm>
          <a:prstGeom prst="rect">
            <a:avLst/>
          </a:prstGeom>
          <a:noFill/>
        </p:spPr>
        <p:txBody>
          <a:bodyPr wrap="square" rtlCol="0">
            <a:spAutoFit/>
          </a:bodyPr>
          <a:lstStyle/>
          <a:p>
            <a:pPr>
              <a:lnSpc>
                <a:spcPct val="120000"/>
              </a:lnSpc>
            </a:pPr>
            <a:r>
              <a:rPr kumimoji="1" lang="ja-JP" altLang="en-US" sz="1600" b="1" dirty="0">
                <a:latin typeface="+mj-ea"/>
                <a:ea typeface="+mj-ea"/>
              </a:rPr>
              <a:t>扉</a:t>
            </a:r>
            <a:r>
              <a:rPr kumimoji="1" lang="en-US" altLang="ja-JP" sz="1600" b="1" dirty="0">
                <a:latin typeface="+mj-ea"/>
                <a:ea typeface="+mj-ea"/>
              </a:rPr>
              <a:t>_</a:t>
            </a:r>
            <a:r>
              <a:rPr kumimoji="1" lang="ja-JP" altLang="en-US" sz="1600" b="1" dirty="0">
                <a:latin typeface="+mj-ea"/>
                <a:ea typeface="+mj-ea"/>
              </a:rPr>
              <a:t>基本</a:t>
            </a:r>
          </a:p>
          <a:p>
            <a:pPr>
              <a:lnSpc>
                <a:spcPct val="120000"/>
              </a:lnSpc>
            </a:pPr>
            <a:r>
              <a:rPr lang="ja-JP" altLang="en-US" sz="1400" dirty="0">
                <a:latin typeface="+mj-ea"/>
                <a:ea typeface="+mj-ea"/>
              </a:rPr>
              <a:t>扉ページの</a:t>
            </a:r>
            <a:r>
              <a:rPr kumimoji="1" lang="ja-JP" altLang="en-US" sz="1400" kern="1200" dirty="0">
                <a:solidFill>
                  <a:schemeClr val="tx1"/>
                </a:solidFill>
                <a:latin typeface="+mj-ea"/>
                <a:ea typeface="ＭＳ Ｐゴシック" charset="-128"/>
                <a:cs typeface="+mn-cs"/>
              </a:rPr>
              <a:t>基本</a:t>
            </a:r>
            <a:r>
              <a:rPr lang="ja-JP" altLang="en-US" sz="1400" dirty="0">
                <a:latin typeface="+mj-ea"/>
                <a:ea typeface="+mj-ea"/>
              </a:rPr>
              <a:t>レイアウトです。</a:t>
            </a:r>
            <a:endParaRPr kumimoji="1" lang="ja-JP" altLang="en-US" sz="1400" dirty="0">
              <a:latin typeface="+mj-ea"/>
              <a:ea typeface="+mj-ea"/>
            </a:endParaRPr>
          </a:p>
        </p:txBody>
      </p:sp>
    </p:spTree>
    <p:extLst>
      <p:ext uri="{BB962C8B-B14F-4D97-AF65-F5344CB8AC3E}">
        <p14:creationId xmlns:p14="http://schemas.microsoft.com/office/powerpoint/2010/main" val="1507821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扉_背景画像用">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2495549"/>
            <a:ext cx="7429500" cy="1887537"/>
          </a:xfrm>
          <a:prstGeom prst="rect">
            <a:avLst/>
          </a:prstGeom>
        </p:spPr>
        <p:txBody>
          <a:bodyPr anchor="ctr" anchorCtr="0">
            <a:normAutofit/>
          </a:bodyPr>
          <a:lstStyle>
            <a:lvl1pPr algn="l">
              <a:defRPr sz="2400"/>
            </a:lvl1pPr>
          </a:lstStyle>
          <a:p>
            <a:r>
              <a:rPr kumimoji="1" lang="ja-JP" altLang="en-US" dirty="0"/>
              <a:t>マスター タイトルの書式設定</a:t>
            </a:r>
          </a:p>
        </p:txBody>
      </p:sp>
      <p:pic>
        <p:nvPicPr>
          <p:cNvPr id="3" name="Picture 47"/>
          <p:cNvPicPr>
            <a:picLocks noChangeAspect="1" noChangeArrowheads="1"/>
          </p:cNvPicPr>
          <p:nvPr userDrawn="1"/>
        </p:nvPicPr>
        <p:blipFill>
          <a:blip r:embed="rId2">
            <a:alphaModFix/>
          </a:blip>
          <a:srcRect/>
          <a:stretch>
            <a:fillRect/>
          </a:stretch>
        </p:blipFill>
        <p:spPr bwMode="auto">
          <a:xfrm>
            <a:off x="8523722" y="40391"/>
            <a:ext cx="1319469" cy="900000"/>
          </a:xfrm>
          <a:prstGeom prst="rect">
            <a:avLst/>
          </a:prstGeom>
          <a:noFill/>
          <a:ln w="9525">
            <a:noFill/>
            <a:miter lim="800000"/>
            <a:headEnd/>
            <a:tailEnd/>
          </a:ln>
        </p:spPr>
      </p:pic>
      <p:sp>
        <p:nvSpPr>
          <p:cNvPr id="6" name="スライド番号プレースホルダー 5"/>
          <p:cNvSpPr>
            <a:spLocks noGrp="1"/>
          </p:cNvSpPr>
          <p:nvPr>
            <p:ph type="sldNum" sz="quarter" idx="10"/>
          </p:nvPr>
        </p:nvSpPr>
        <p:spPr>
          <a:xfrm>
            <a:off x="9340403" y="6470649"/>
            <a:ext cx="365125" cy="301625"/>
          </a:xfrm>
        </p:spPr>
        <p:txBody>
          <a:bodyPr/>
          <a:lstStyle>
            <a:lvl1pPr algn="ctr">
              <a:defRPr sz="8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stStyle>
          <a:p>
            <a:pPr>
              <a:defRPr/>
            </a:pPr>
            <a:fld id="{18097F6D-0C31-44C4-B89E-0551CB6EA887}" type="slidenum">
              <a:rPr lang="ja-JP" altLang="en-US" smtClean="0"/>
              <a:pPr>
                <a:defRPr/>
              </a:pPr>
              <a:t>‹#›</a:t>
            </a:fld>
            <a:endParaRPr lang="ja-JP" altLang="en-US" dirty="0"/>
          </a:p>
        </p:txBody>
      </p:sp>
      <p:sp>
        <p:nvSpPr>
          <p:cNvPr id="8" name="テキスト ボックス 7"/>
          <p:cNvSpPr txBox="1"/>
          <p:nvPr userDrawn="1"/>
        </p:nvSpPr>
        <p:spPr>
          <a:xfrm>
            <a:off x="-2" y="-1035496"/>
            <a:ext cx="5011143" cy="639149"/>
          </a:xfrm>
          <a:prstGeom prst="rect">
            <a:avLst/>
          </a:prstGeom>
          <a:noFill/>
        </p:spPr>
        <p:txBody>
          <a:bodyPr wrap="square" rtlCol="0">
            <a:spAutoFit/>
          </a:bodyPr>
          <a:lstStyle/>
          <a:p>
            <a:pPr>
              <a:lnSpc>
                <a:spcPct val="120000"/>
              </a:lnSpc>
            </a:pPr>
            <a:r>
              <a:rPr kumimoji="1" lang="ja-JP" altLang="en-US" sz="1600" b="1" kern="1200" dirty="0">
                <a:solidFill>
                  <a:schemeClr val="tx1"/>
                </a:solidFill>
                <a:latin typeface="+mj-ea"/>
                <a:ea typeface="ＭＳ Ｐゴシック" charset="-128"/>
                <a:cs typeface="+mn-cs"/>
              </a:rPr>
              <a:t>扉</a:t>
            </a:r>
            <a:r>
              <a:rPr kumimoji="1" lang="en-US" altLang="ja-JP" sz="1600" b="1" kern="1200" dirty="0">
                <a:solidFill>
                  <a:schemeClr val="tx1"/>
                </a:solidFill>
                <a:latin typeface="+mj-ea"/>
                <a:ea typeface="ＭＳ Ｐゴシック" charset="-128"/>
                <a:cs typeface="+mn-cs"/>
              </a:rPr>
              <a:t>_</a:t>
            </a:r>
            <a:r>
              <a:rPr kumimoji="1" lang="ja-JP" altLang="en-US" sz="1600" b="1" kern="1200" dirty="0">
                <a:solidFill>
                  <a:schemeClr val="tx1"/>
                </a:solidFill>
                <a:latin typeface="+mj-ea"/>
                <a:ea typeface="ＭＳ Ｐゴシック" charset="-128"/>
                <a:cs typeface="+mn-cs"/>
              </a:rPr>
              <a:t>背景画像用</a:t>
            </a:r>
          </a:p>
          <a:p>
            <a:pPr>
              <a:lnSpc>
                <a:spcPct val="120000"/>
              </a:lnSpc>
            </a:pPr>
            <a:r>
              <a:rPr kumimoji="1" lang="ja-JP" altLang="en-US" sz="1400" kern="1200" dirty="0">
                <a:solidFill>
                  <a:schemeClr val="tx1"/>
                </a:solidFill>
                <a:latin typeface="+mj-ea"/>
                <a:ea typeface="ＭＳ Ｐゴシック" charset="-128"/>
                <a:cs typeface="+mn-cs"/>
              </a:rPr>
              <a:t>背景に画像や色を使用</a:t>
            </a:r>
            <a:r>
              <a:rPr kumimoji="1" lang="ja-JP" altLang="en-US" sz="1400" b="0" kern="1200" dirty="0">
                <a:solidFill>
                  <a:schemeClr val="tx1"/>
                </a:solidFill>
                <a:latin typeface="+mj-ea"/>
                <a:ea typeface="ＭＳ Ｐゴシック" charset="-128"/>
                <a:cs typeface="+mn-cs"/>
              </a:rPr>
              <a:t>した</a:t>
            </a:r>
            <a:r>
              <a:rPr kumimoji="1" lang="ja-JP" altLang="en-US" sz="1400" kern="1200" dirty="0">
                <a:solidFill>
                  <a:schemeClr val="tx1"/>
                </a:solidFill>
                <a:latin typeface="+mj-ea"/>
                <a:ea typeface="ＭＳ Ｐゴシック" charset="-128"/>
                <a:cs typeface="+mn-cs"/>
              </a:rPr>
              <a:t>扉ページ用の</a:t>
            </a:r>
            <a:r>
              <a:rPr kumimoji="1" lang="ja-JP" altLang="en-US" sz="1400" b="0" kern="1200" dirty="0">
                <a:solidFill>
                  <a:schemeClr val="tx1"/>
                </a:solidFill>
                <a:latin typeface="+mj-ea"/>
                <a:ea typeface="ＭＳ Ｐゴシック" charset="-128"/>
                <a:cs typeface="+mn-cs"/>
              </a:rPr>
              <a:t>レイアウトです。</a:t>
            </a:r>
            <a:endParaRPr kumimoji="1" lang="en-US" altLang="ja-JP" sz="1400" b="0" kern="1200" dirty="0">
              <a:solidFill>
                <a:schemeClr val="tx1"/>
              </a:solidFill>
              <a:latin typeface="+mj-ea"/>
              <a:ea typeface="ＭＳ Ｐゴシック" charset="-128"/>
              <a:cs typeface="+mn-cs"/>
            </a:endParaRPr>
          </a:p>
        </p:txBody>
      </p:sp>
      <p:sp>
        <p:nvSpPr>
          <p:cNvPr id="9" name="テキスト ボックス 8"/>
          <p:cNvSpPr txBox="1"/>
          <p:nvPr userDrawn="1"/>
        </p:nvSpPr>
        <p:spPr>
          <a:xfrm>
            <a:off x="5745088" y="-1035496"/>
            <a:ext cx="5011143" cy="842795"/>
          </a:xfrm>
          <a:prstGeom prst="rect">
            <a:avLst/>
          </a:prstGeom>
          <a:noFill/>
        </p:spPr>
        <p:txBody>
          <a:bodyPr wrap="square" rtlCol="0">
            <a:spAutoFit/>
          </a:bodyPr>
          <a:lstStyle/>
          <a:p>
            <a:pPr>
              <a:lnSpc>
                <a:spcPct val="120000"/>
              </a:lnSpc>
            </a:pPr>
            <a:r>
              <a:rPr kumimoji="1" lang="ja-JP" altLang="en-US" sz="1500" b="1" dirty="0">
                <a:solidFill>
                  <a:schemeClr val="tx1"/>
                </a:solidFill>
                <a:latin typeface="+mj-ea"/>
                <a:ea typeface="+mj-ea"/>
              </a:rPr>
              <a:t>背景画像の設定について</a:t>
            </a:r>
            <a:endParaRPr kumimoji="1" lang="en-US" altLang="ja-JP" sz="1500" b="1" dirty="0">
              <a:solidFill>
                <a:schemeClr val="tx1"/>
              </a:solidFill>
              <a:latin typeface="+mj-ea"/>
              <a:ea typeface="+mj-ea"/>
            </a:endParaRPr>
          </a:p>
          <a:p>
            <a:pPr>
              <a:lnSpc>
                <a:spcPct val="120000"/>
              </a:lnSpc>
            </a:pPr>
            <a:r>
              <a:rPr lang="ja-JP" altLang="en-US" sz="1300" dirty="0">
                <a:solidFill>
                  <a:schemeClr val="tx1"/>
                </a:solidFill>
                <a:latin typeface="+mj-ea"/>
                <a:ea typeface="+mj-ea"/>
              </a:rPr>
              <a:t>背景の書式設定を開き、タブ「図またはテクスチャ」中の</a:t>
            </a:r>
            <a:endParaRPr lang="en-US" altLang="ja-JP" sz="1300" dirty="0">
              <a:solidFill>
                <a:schemeClr val="tx1"/>
              </a:solidFill>
              <a:latin typeface="+mj-ea"/>
              <a:ea typeface="+mj-ea"/>
            </a:endParaRPr>
          </a:p>
          <a:p>
            <a:pPr>
              <a:lnSpc>
                <a:spcPct val="120000"/>
              </a:lnSpc>
            </a:pPr>
            <a:r>
              <a:rPr lang="ja-JP" altLang="en-US" sz="1300" dirty="0">
                <a:solidFill>
                  <a:schemeClr val="tx1"/>
                </a:solidFill>
                <a:latin typeface="+mj-ea"/>
                <a:ea typeface="+mj-ea"/>
              </a:rPr>
              <a:t>「図の選択</a:t>
            </a:r>
            <a:r>
              <a:rPr lang="is-IS" altLang="ja-JP" sz="1300" dirty="0">
                <a:solidFill>
                  <a:schemeClr val="tx1"/>
                </a:solidFill>
                <a:latin typeface="+mj-ea"/>
                <a:ea typeface="+mj-ea"/>
              </a:rPr>
              <a:t>…</a:t>
            </a:r>
            <a:r>
              <a:rPr lang="ja-JP" altLang="en-US" sz="1300" dirty="0">
                <a:solidFill>
                  <a:schemeClr val="tx1"/>
                </a:solidFill>
                <a:latin typeface="+mj-ea"/>
                <a:ea typeface="+mj-ea"/>
              </a:rPr>
              <a:t>」をクリックし、</a:t>
            </a:r>
            <a:r>
              <a:rPr kumimoji="1" lang="ja-JP" altLang="en-US" sz="1300" kern="1200" dirty="0">
                <a:solidFill>
                  <a:schemeClr val="tx1"/>
                </a:solidFill>
                <a:latin typeface="+mj-ea"/>
                <a:ea typeface="+mj-ea"/>
                <a:cs typeface="+mn-cs"/>
              </a:rPr>
              <a:t>任意の</a:t>
            </a:r>
            <a:r>
              <a:rPr lang="ja-JP" altLang="en-US" sz="1300" dirty="0">
                <a:solidFill>
                  <a:schemeClr val="tx1"/>
                </a:solidFill>
                <a:latin typeface="+mj-ea"/>
                <a:ea typeface="+mj-ea"/>
              </a:rPr>
              <a:t>画像を選びます。</a:t>
            </a:r>
            <a:endParaRPr kumimoji="1" lang="ja-JP" altLang="en-US" sz="1300" dirty="0">
              <a:solidFill>
                <a:schemeClr val="tx1"/>
              </a:solidFill>
              <a:latin typeface="+mj-ea"/>
              <a:ea typeface="+mj-ea"/>
            </a:endParaRPr>
          </a:p>
        </p:txBody>
      </p:sp>
    </p:spTree>
    <p:extLst>
      <p:ext uri="{BB962C8B-B14F-4D97-AF65-F5344CB8AC3E}">
        <p14:creationId xmlns:p14="http://schemas.microsoft.com/office/powerpoint/2010/main" val="2966771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イメージ訴求">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238250" y="2495549"/>
            <a:ext cx="7429500" cy="1887537"/>
          </a:xfrm>
          <a:prstGeom prst="rect">
            <a:avLst/>
          </a:prstGeom>
        </p:spPr>
        <p:txBody>
          <a:bodyPr anchor="ctr" anchorCtr="0">
            <a:normAutofit/>
          </a:bodyPr>
          <a:lstStyle>
            <a:lvl1pPr algn="ctr">
              <a:defRPr sz="2400"/>
            </a:lvl1pPr>
          </a:lstStyle>
          <a:p>
            <a:r>
              <a:rPr kumimoji="1" lang="ja-JP" altLang="en-US" dirty="0"/>
              <a:t>背景画像が与える印象を考慮したコピーを</a:t>
            </a:r>
            <a:br>
              <a:rPr kumimoji="1" lang="en-US" altLang="ja-JP" dirty="0"/>
            </a:br>
            <a:r>
              <a:rPr kumimoji="1" lang="ja-JP" altLang="en-US" dirty="0"/>
              <a:t>入力します。</a:t>
            </a:r>
          </a:p>
        </p:txBody>
      </p:sp>
      <p:sp>
        <p:nvSpPr>
          <p:cNvPr id="6" name="スライド番号プレースホルダー 5"/>
          <p:cNvSpPr>
            <a:spLocks noGrp="1"/>
          </p:cNvSpPr>
          <p:nvPr>
            <p:ph type="sldNum" sz="quarter" idx="10"/>
          </p:nvPr>
        </p:nvSpPr>
        <p:spPr>
          <a:xfrm>
            <a:off x="9340403" y="6470649"/>
            <a:ext cx="365125" cy="301625"/>
          </a:xfrm>
        </p:spPr>
        <p:txBody>
          <a:bodyPr/>
          <a:lstStyle>
            <a:lvl1pPr algn="ctr">
              <a:defRPr sz="8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stStyle>
          <a:p>
            <a:pPr>
              <a:defRPr/>
            </a:pPr>
            <a:fld id="{18097F6D-0C31-44C4-B89E-0551CB6EA887}" type="slidenum">
              <a:rPr lang="ja-JP" altLang="en-US" smtClean="0"/>
              <a:pPr>
                <a:defRPr/>
              </a:pPr>
              <a:t>‹#›</a:t>
            </a:fld>
            <a:endParaRPr lang="ja-JP" altLang="en-US" dirty="0"/>
          </a:p>
        </p:txBody>
      </p:sp>
      <p:sp>
        <p:nvSpPr>
          <p:cNvPr id="5" name="テキスト ボックス 4"/>
          <p:cNvSpPr txBox="1"/>
          <p:nvPr userDrawn="1"/>
        </p:nvSpPr>
        <p:spPr>
          <a:xfrm>
            <a:off x="5745088" y="-1035496"/>
            <a:ext cx="5011143" cy="842795"/>
          </a:xfrm>
          <a:prstGeom prst="rect">
            <a:avLst/>
          </a:prstGeom>
          <a:noFill/>
        </p:spPr>
        <p:txBody>
          <a:bodyPr wrap="square" rtlCol="0">
            <a:spAutoFit/>
          </a:bodyPr>
          <a:lstStyle/>
          <a:p>
            <a:pPr>
              <a:lnSpc>
                <a:spcPct val="120000"/>
              </a:lnSpc>
            </a:pPr>
            <a:r>
              <a:rPr kumimoji="1" lang="ja-JP" altLang="en-US" sz="1500" b="1" dirty="0">
                <a:solidFill>
                  <a:schemeClr val="tx1"/>
                </a:solidFill>
                <a:latin typeface="+mj-ea"/>
                <a:ea typeface="+mj-ea"/>
              </a:rPr>
              <a:t>背景画像の設定について</a:t>
            </a:r>
            <a:endParaRPr kumimoji="1" lang="en-US" altLang="ja-JP" sz="1500" b="1" dirty="0">
              <a:solidFill>
                <a:schemeClr val="tx1"/>
              </a:solidFill>
              <a:latin typeface="+mj-ea"/>
              <a:ea typeface="+mj-ea"/>
            </a:endParaRPr>
          </a:p>
          <a:p>
            <a:pPr>
              <a:lnSpc>
                <a:spcPct val="120000"/>
              </a:lnSpc>
            </a:pPr>
            <a:r>
              <a:rPr lang="ja-JP" altLang="en-US" sz="1300" dirty="0">
                <a:solidFill>
                  <a:schemeClr val="tx1"/>
                </a:solidFill>
                <a:latin typeface="+mj-ea"/>
                <a:ea typeface="+mj-ea"/>
              </a:rPr>
              <a:t>背景の書式設定を開き、タブ「図またはテクスチャ」中の</a:t>
            </a:r>
            <a:endParaRPr lang="en-US" altLang="ja-JP" sz="1300" dirty="0">
              <a:solidFill>
                <a:schemeClr val="tx1"/>
              </a:solidFill>
              <a:latin typeface="+mj-ea"/>
              <a:ea typeface="+mj-ea"/>
            </a:endParaRPr>
          </a:p>
          <a:p>
            <a:pPr>
              <a:lnSpc>
                <a:spcPct val="120000"/>
              </a:lnSpc>
            </a:pPr>
            <a:r>
              <a:rPr lang="ja-JP" altLang="en-US" sz="1300" dirty="0">
                <a:solidFill>
                  <a:schemeClr val="tx1"/>
                </a:solidFill>
                <a:latin typeface="+mj-ea"/>
                <a:ea typeface="+mj-ea"/>
              </a:rPr>
              <a:t>「図の選択</a:t>
            </a:r>
            <a:r>
              <a:rPr lang="is-IS" altLang="ja-JP" sz="1300" dirty="0">
                <a:solidFill>
                  <a:schemeClr val="tx1"/>
                </a:solidFill>
                <a:latin typeface="+mj-ea"/>
                <a:ea typeface="+mj-ea"/>
              </a:rPr>
              <a:t>…</a:t>
            </a:r>
            <a:r>
              <a:rPr lang="ja-JP" altLang="en-US" sz="1300" dirty="0">
                <a:solidFill>
                  <a:schemeClr val="tx1"/>
                </a:solidFill>
                <a:latin typeface="+mj-ea"/>
                <a:ea typeface="+mj-ea"/>
              </a:rPr>
              <a:t>」をクリックし、</a:t>
            </a:r>
            <a:r>
              <a:rPr kumimoji="1" lang="ja-JP" altLang="en-US" sz="1300" kern="1200" dirty="0">
                <a:solidFill>
                  <a:schemeClr val="tx1"/>
                </a:solidFill>
                <a:latin typeface="+mj-ea"/>
                <a:ea typeface="+mj-ea"/>
                <a:cs typeface="+mn-cs"/>
              </a:rPr>
              <a:t>任意の</a:t>
            </a:r>
            <a:r>
              <a:rPr lang="ja-JP" altLang="en-US" sz="1300" dirty="0">
                <a:solidFill>
                  <a:schemeClr val="tx1"/>
                </a:solidFill>
                <a:latin typeface="+mj-ea"/>
                <a:ea typeface="+mj-ea"/>
              </a:rPr>
              <a:t>画像を選びます。</a:t>
            </a:r>
            <a:endParaRPr kumimoji="1" lang="ja-JP" altLang="en-US" sz="1300" dirty="0">
              <a:solidFill>
                <a:schemeClr val="tx1"/>
              </a:solidFill>
              <a:latin typeface="+mj-ea"/>
              <a:ea typeface="+mj-ea"/>
            </a:endParaRPr>
          </a:p>
        </p:txBody>
      </p:sp>
      <p:sp>
        <p:nvSpPr>
          <p:cNvPr id="7" name="テキスト ボックス 6"/>
          <p:cNvSpPr txBox="1"/>
          <p:nvPr userDrawn="1"/>
        </p:nvSpPr>
        <p:spPr>
          <a:xfrm>
            <a:off x="-2" y="-1035496"/>
            <a:ext cx="5011143" cy="897682"/>
          </a:xfrm>
          <a:prstGeom prst="rect">
            <a:avLst/>
          </a:prstGeom>
          <a:noFill/>
        </p:spPr>
        <p:txBody>
          <a:bodyPr wrap="square" rtlCol="0">
            <a:spAutoFit/>
          </a:bodyPr>
          <a:lstStyle/>
          <a:p>
            <a:pPr>
              <a:lnSpc>
                <a:spcPct val="120000"/>
              </a:lnSpc>
            </a:pPr>
            <a:r>
              <a:rPr kumimoji="1" lang="ja-JP" altLang="en-US" sz="1600" b="1" kern="1200" dirty="0">
                <a:solidFill>
                  <a:schemeClr val="tx1"/>
                </a:solidFill>
                <a:latin typeface="+mj-ea"/>
                <a:ea typeface="ＭＳ Ｐゴシック" charset="-128"/>
                <a:cs typeface="+mn-cs"/>
              </a:rPr>
              <a:t>イメージ訴求用</a:t>
            </a:r>
          </a:p>
          <a:p>
            <a:pPr>
              <a:lnSpc>
                <a:spcPct val="120000"/>
              </a:lnSpc>
            </a:pPr>
            <a:r>
              <a:rPr kumimoji="1" lang="ja-JP" altLang="en-US" sz="1400" b="0" kern="1200" dirty="0">
                <a:solidFill>
                  <a:schemeClr val="tx1"/>
                </a:solidFill>
                <a:latin typeface="+mj-ea"/>
                <a:ea typeface="ＭＳ Ｐゴシック" charset="-128"/>
                <a:cs typeface="+mn-cs"/>
              </a:rPr>
              <a:t>タイトルを無くし、無地としたレイアウトです。</a:t>
            </a:r>
            <a:endParaRPr kumimoji="1" lang="en-US" altLang="ja-JP" sz="1400" b="0" kern="1200" dirty="0">
              <a:solidFill>
                <a:schemeClr val="tx1"/>
              </a:solidFill>
              <a:latin typeface="+mj-ea"/>
              <a:ea typeface="ＭＳ Ｐゴシック" charset="-128"/>
              <a:cs typeface="+mn-cs"/>
            </a:endParaRPr>
          </a:p>
          <a:p>
            <a:pPr>
              <a:lnSpc>
                <a:spcPct val="120000"/>
              </a:lnSpc>
            </a:pPr>
            <a:r>
              <a:rPr kumimoji="1" lang="ja-JP" altLang="en-US" sz="1400" kern="1200" dirty="0">
                <a:solidFill>
                  <a:schemeClr val="tx1"/>
                </a:solidFill>
                <a:latin typeface="+mj-ea"/>
                <a:ea typeface="ＭＳ Ｐゴシック" charset="-128"/>
                <a:cs typeface="+mn-cs"/>
              </a:rPr>
              <a:t>背景に画像や色を使用したページで使用します。</a:t>
            </a:r>
            <a:endParaRPr kumimoji="1" lang="en-US" altLang="ja-JP" sz="1400" b="0" kern="1200" dirty="0">
              <a:solidFill>
                <a:schemeClr val="tx1"/>
              </a:solidFill>
              <a:latin typeface="+mj-ea"/>
              <a:ea typeface="ＭＳ Ｐゴシック" charset="-128"/>
              <a:cs typeface="+mn-cs"/>
            </a:endParaRPr>
          </a:p>
        </p:txBody>
      </p:sp>
    </p:spTree>
    <p:extLst>
      <p:ext uri="{BB962C8B-B14F-4D97-AF65-F5344CB8AC3E}">
        <p14:creationId xmlns:p14="http://schemas.microsoft.com/office/powerpoint/2010/main" val="37033045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エンド スライド">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テキスト ボックス 1"/>
          <p:cNvSpPr txBox="1"/>
          <p:nvPr userDrawn="1"/>
        </p:nvSpPr>
        <p:spPr>
          <a:xfrm>
            <a:off x="-2" y="-1035496"/>
            <a:ext cx="5011143" cy="639149"/>
          </a:xfrm>
          <a:prstGeom prst="rect">
            <a:avLst/>
          </a:prstGeom>
          <a:noFill/>
        </p:spPr>
        <p:txBody>
          <a:bodyPr wrap="square" rtlCol="0">
            <a:spAutoFit/>
          </a:bodyPr>
          <a:lstStyle/>
          <a:p>
            <a:pPr>
              <a:lnSpc>
                <a:spcPct val="120000"/>
              </a:lnSpc>
            </a:pPr>
            <a:r>
              <a:rPr kumimoji="1" lang="ja-JP" altLang="en-US" sz="1600" b="1" kern="1200" dirty="0">
                <a:solidFill>
                  <a:schemeClr val="tx1"/>
                </a:solidFill>
                <a:latin typeface="+mj-ea"/>
                <a:ea typeface="ＭＳ Ｐゴシック" charset="-128"/>
                <a:cs typeface="+mn-cs"/>
              </a:rPr>
              <a:t>最終ページ用</a:t>
            </a:r>
          </a:p>
          <a:p>
            <a:pPr>
              <a:lnSpc>
                <a:spcPct val="120000"/>
              </a:lnSpc>
            </a:pPr>
            <a:r>
              <a:rPr kumimoji="1" lang="ja-JP" altLang="en-US" sz="1400" kern="1200" dirty="0">
                <a:solidFill>
                  <a:schemeClr val="tx1"/>
                </a:solidFill>
                <a:latin typeface="+mj-ea"/>
                <a:ea typeface="ＭＳ Ｐゴシック" charset="-128"/>
                <a:cs typeface="+mn-cs"/>
              </a:rPr>
              <a:t>プレゼンテーション資料の最終ページに使用するレイアウトです。</a:t>
            </a:r>
          </a:p>
        </p:txBody>
      </p:sp>
    </p:spTree>
    <p:extLst>
      <p:ext uri="{BB962C8B-B14F-4D97-AF65-F5344CB8AC3E}">
        <p14:creationId xmlns:p14="http://schemas.microsoft.com/office/powerpoint/2010/main" val="1094811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4"/>
          </p:nvPr>
        </p:nvSpPr>
        <p:spPr>
          <a:xfrm>
            <a:off x="9340403" y="6470649"/>
            <a:ext cx="365125" cy="301625"/>
          </a:xfrm>
          <a:prstGeom prst="rect">
            <a:avLst/>
          </a:prstGeom>
        </p:spPr>
        <p:txBody>
          <a:bodyPr vert="horz" lIns="91440" tIns="45720" rIns="91440" bIns="45720" rtlCol="0" anchor="ctr"/>
          <a:lstStyle>
            <a:lvl1pPr algn="ctr">
              <a:defRPr sz="800">
                <a:solidFill>
                  <a:schemeClr val="tx1">
                    <a:lumMod val="50000"/>
                    <a:lumOff val="50000"/>
                  </a:schemeClr>
                </a:solidFill>
                <a:latin typeface="+mn-ea"/>
                <a:ea typeface="+mn-ea"/>
              </a:defRPr>
            </a:lvl1pPr>
          </a:lstStyle>
          <a:p>
            <a:pPr>
              <a:defRPr/>
            </a:pPr>
            <a:fld id="{E83E9717-2B77-47DC-9BF0-C8D5501651F1}" type="slidenum">
              <a:rPr lang="ja-JP" altLang="en-US" smtClean="0"/>
              <a:pPr>
                <a:defRPr/>
              </a:pPr>
              <a:t>‹#›</a:t>
            </a:fld>
            <a:endParaRPr lang="ja-JP" altLang="en-US" dirty="0"/>
          </a:p>
        </p:txBody>
      </p:sp>
      <p:sp>
        <p:nvSpPr>
          <p:cNvPr id="2" name="タイトル プレースホルダー 1"/>
          <p:cNvSpPr>
            <a:spLocks noGrp="1"/>
          </p:cNvSpPr>
          <p:nvPr>
            <p:ph type="title"/>
          </p:nvPr>
        </p:nvSpPr>
        <p:spPr>
          <a:xfrm>
            <a:off x="416496" y="188640"/>
            <a:ext cx="7374532" cy="4619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51" name="テキスト ボックス 50"/>
          <p:cNvSpPr txBox="1"/>
          <p:nvPr userDrawn="1"/>
        </p:nvSpPr>
        <p:spPr>
          <a:xfrm>
            <a:off x="7876734" y="6198244"/>
            <a:ext cx="1828794" cy="200055"/>
          </a:xfrm>
          <a:prstGeom prst="rect">
            <a:avLst/>
          </a:prstGeom>
          <a:noFill/>
        </p:spPr>
        <p:txBody>
          <a:bodyPr wrap="square" rtlCol="0">
            <a:spAutoFit/>
          </a:bodyPr>
          <a:lstStyle/>
          <a:p>
            <a:pPr algn="r"/>
            <a:r>
              <a:rPr kumimoji="1" lang="it-IT" altLang="ja-JP" sz="700" b="0" i="0" u="none" strike="noStrike" kern="1200" baseline="0" dirty="0">
                <a:solidFill>
                  <a:schemeClr val="tx1">
                    <a:lumMod val="50000"/>
                    <a:lumOff val="50000"/>
                  </a:schemeClr>
                </a:solidFill>
                <a:latin typeface="+mn-lt"/>
                <a:ea typeface="+mn-ea"/>
                <a:cs typeface="+mn-cs"/>
              </a:rPr>
              <a:t>© KONICA MINOLTA</a:t>
            </a:r>
            <a:endParaRPr kumimoji="1" lang="ja-JP" altLang="en-US" sz="700" dirty="0">
              <a:solidFill>
                <a:schemeClr val="tx1">
                  <a:lumMod val="50000"/>
                  <a:lumOff val="50000"/>
                </a:schemeClr>
              </a:solidFill>
            </a:endParaRPr>
          </a:p>
        </p:txBody>
      </p:sp>
    </p:spTree>
    <p:extLst>
      <p:ext uri="{BB962C8B-B14F-4D97-AF65-F5344CB8AC3E}">
        <p14:creationId xmlns:p14="http://schemas.microsoft.com/office/powerpoint/2010/main" val="980220694"/>
      </p:ext>
    </p:extLst>
  </p:cSld>
  <p:clrMap bg1="lt1" tx1="dk1" bg2="lt2" tx2="dk2" accent1="accent1" accent2="accent2" accent3="accent3" accent4="accent4" accent5="accent5" accent6="accent6" hlink="hlink" folHlink="folHlink"/>
  <p:sldLayoutIdLst>
    <p:sldLayoutId id="2147483738" r:id="rId1"/>
    <p:sldLayoutId id="2147483742" r:id="rId2"/>
    <p:sldLayoutId id="2147483741" r:id="rId3"/>
    <p:sldLayoutId id="2147483746" r:id="rId4"/>
    <p:sldLayoutId id="2147483747" r:id="rId5"/>
    <p:sldLayoutId id="2147483748" r:id="rId6"/>
    <p:sldLayoutId id="2147483745" r:id="rId7"/>
  </p:sldLayoutIdLst>
  <p:hf hdr="0" ftr="0" dt="0"/>
  <p:txStyles>
    <p:titleStyle>
      <a:lvl1pPr algn="l" defTabSz="914400" rtl="0" eaLnBrk="1" latinLnBrk="0" hangingPunct="1">
        <a:lnSpc>
          <a:spcPct val="90000"/>
        </a:lnSpc>
        <a:spcBef>
          <a:spcPct val="0"/>
        </a:spcBef>
        <a:buNone/>
        <a:defRPr kumimoji="1" sz="1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2.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7.emf"/><Relationship Id="rId11" Type="http://schemas.openxmlformats.org/officeDocument/2006/relationships/image" Target="../media/image31.jpeg"/><Relationship Id="rId5" Type="http://schemas.openxmlformats.org/officeDocument/2006/relationships/oleObject" Target="../embeddings/oleObject2.bin"/><Relationship Id="rId15" Type="http://schemas.openxmlformats.org/officeDocument/2006/relationships/image" Target="../media/image35.png"/><Relationship Id="rId10" Type="http://schemas.openxmlformats.org/officeDocument/2006/relationships/image" Target="../media/image30.jpeg"/><Relationship Id="rId4" Type="http://schemas.openxmlformats.org/officeDocument/2006/relationships/image" Target="../media/image26.emf"/><Relationship Id="rId9" Type="http://schemas.openxmlformats.org/officeDocument/2006/relationships/image" Target="../media/image29.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2.jpe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7.emf"/><Relationship Id="rId11" Type="http://schemas.openxmlformats.org/officeDocument/2006/relationships/image" Target="../media/image31.jpeg"/><Relationship Id="rId5" Type="http://schemas.openxmlformats.org/officeDocument/2006/relationships/oleObject" Target="../embeddings/oleObject2.bin"/><Relationship Id="rId15" Type="http://schemas.openxmlformats.org/officeDocument/2006/relationships/image" Target="../media/image35.png"/><Relationship Id="rId10" Type="http://schemas.openxmlformats.org/officeDocument/2006/relationships/image" Target="../media/image30.jpeg"/><Relationship Id="rId4" Type="http://schemas.openxmlformats.org/officeDocument/2006/relationships/image" Target="../media/image26.emf"/><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3.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pixabay.com/en/processor-cpu-board-circuits-540254/"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ixabay.com/en/processor-cpu-board-circuits-540254/"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57.emf"/><Relationship Id="rId4" Type="http://schemas.openxmlformats.org/officeDocument/2006/relationships/image" Target="../media/image1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kit.socinno.com/1_3_b/" TargetMode="External"/><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d1d2qsbl8m0m72.cloudfront.net/jp/products/databook/datasheet/opto/optical_sensor/opto_module/rpr-0521rs-j.pdf" TargetMode="Externa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d1d2qsbl8m0m72.cloudfront.net/jp/products/databook/datasheet/opto/optical_sensor/opto_module/rpr-0521rs-j.pdf" TargetMode="Externa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70.png"/><Relationship Id="rId2"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www.picfun.com/motor03.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hyperlink" Target="https://kit.socinno.com/1_3_b/"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marubun.co.jp/product/component/a7ijkd000000ip73.html" TargetMode="Externa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20.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www5.epsondevice.com/ja/information/technical_info/gyro/"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81.jpe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81.jpe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81.jpe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6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a:normAutofit/>
          </a:bodyPr>
          <a:lstStyle/>
          <a:p>
            <a:r>
              <a:rPr lang="ja-JP" altLang="en-US" sz="3200" u="sng" dirty="0"/>
              <a:t>照度センサ／加速度センサ</a:t>
            </a:r>
            <a:endParaRPr kumimoji="1" lang="ja-JP" altLang="en-US" sz="3200" u="sng" dirty="0"/>
          </a:p>
        </p:txBody>
      </p:sp>
      <p:sp>
        <p:nvSpPr>
          <p:cNvPr id="4" name="Rectangle 10">
            <a:extLst>
              <a:ext uri="{FF2B5EF4-FFF2-40B4-BE49-F238E27FC236}">
                <a16:creationId xmlns:a16="http://schemas.microsoft.com/office/drawing/2014/main" id="{E56B94E0-3FF4-4044-A240-BF27614C4199}"/>
              </a:ext>
            </a:extLst>
          </p:cNvPr>
          <p:cNvSpPr>
            <a:spLocks noChangeArrowheads="1"/>
          </p:cNvSpPr>
          <p:nvPr/>
        </p:nvSpPr>
        <p:spPr bwMode="auto">
          <a:xfrm>
            <a:off x="631824" y="549274"/>
            <a:ext cx="6841455" cy="93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buNone/>
            </a:pPr>
            <a:r>
              <a:rPr lang="en-US" altLang="ja-JP" sz="2000" dirty="0">
                <a:solidFill>
                  <a:srgbClr val="004080"/>
                </a:solidFill>
                <a:latin typeface="ＭＳ Ｐゴシック" panose="020B0600070205080204" pitchFamily="50" charset="-128"/>
              </a:rPr>
              <a:t>2020</a:t>
            </a:r>
            <a:r>
              <a:rPr lang="ja-JP" altLang="en-US" sz="2000" dirty="0">
                <a:solidFill>
                  <a:srgbClr val="004080"/>
                </a:solidFill>
                <a:latin typeface="ＭＳ Ｐゴシック" panose="020B0600070205080204" pitchFamily="50" charset="-128"/>
              </a:rPr>
              <a:t>年度　コニカミノルタカレッジ</a:t>
            </a:r>
            <a:endParaRPr lang="en-US" altLang="ja-JP" sz="2000" dirty="0">
              <a:solidFill>
                <a:srgbClr val="004080"/>
              </a:solidFill>
              <a:latin typeface="ＭＳ Ｐゴシック" panose="020B0600070205080204" pitchFamily="50" charset="-128"/>
            </a:endParaRPr>
          </a:p>
          <a:p>
            <a:pPr>
              <a:buNone/>
            </a:pPr>
            <a:r>
              <a:rPr lang="ja-JP" altLang="en-US" sz="2000" dirty="0">
                <a:solidFill>
                  <a:srgbClr val="004080"/>
                </a:solidFill>
                <a:latin typeface="ＭＳ Ｐゴシック" panose="020B0600070205080204" pitchFamily="50" charset="-128"/>
              </a:rPr>
              <a:t>システムエンジニア基礎</a:t>
            </a:r>
          </a:p>
        </p:txBody>
      </p:sp>
      <p:sp>
        <p:nvSpPr>
          <p:cNvPr id="5" name="サブタイトル 4">
            <a:extLst>
              <a:ext uri="{FF2B5EF4-FFF2-40B4-BE49-F238E27FC236}">
                <a16:creationId xmlns:a16="http://schemas.microsoft.com/office/drawing/2014/main" id="{83866DF3-A74C-400F-BD80-DE15678920B7}"/>
              </a:ext>
            </a:extLst>
          </p:cNvPr>
          <p:cNvSpPr>
            <a:spLocks noGrp="1"/>
          </p:cNvSpPr>
          <p:nvPr>
            <p:ph type="subTitle" idx="1"/>
          </p:nvPr>
        </p:nvSpPr>
        <p:spPr>
          <a:xfrm>
            <a:off x="1064568" y="4797152"/>
            <a:ext cx="8208912" cy="936104"/>
          </a:xfrm>
        </p:spPr>
        <p:txBody>
          <a:bodyPr>
            <a:normAutofit/>
          </a:bodyPr>
          <a:lstStyle/>
          <a:p>
            <a:pPr algn="r"/>
            <a:r>
              <a:rPr kumimoji="1" lang="ja-JP" altLang="en-US" sz="2000" dirty="0"/>
              <a:t>情報機器開発本部　</a:t>
            </a:r>
            <a:r>
              <a:rPr lang="ja-JP" altLang="en-US" sz="2000" dirty="0"/>
              <a:t>デバイス制御開発センター</a:t>
            </a:r>
            <a:endParaRPr lang="en-US" altLang="ja-JP" sz="2000" dirty="0"/>
          </a:p>
          <a:p>
            <a:pPr algn="r"/>
            <a:r>
              <a:rPr kumimoji="1" lang="ja-JP" altLang="en-US" sz="2000" dirty="0"/>
              <a:t>第</a:t>
            </a:r>
            <a:r>
              <a:rPr kumimoji="1" lang="en-US" altLang="ja-JP" sz="2000" dirty="0"/>
              <a:t>2</a:t>
            </a:r>
            <a:r>
              <a:rPr kumimoji="1" lang="ja-JP" altLang="en-US" sz="2000" dirty="0"/>
              <a:t>デバイス制御開発部</a:t>
            </a:r>
            <a:r>
              <a:rPr kumimoji="1" lang="en-US" altLang="ja-JP" sz="2000" dirty="0"/>
              <a:t>1G</a:t>
            </a:r>
            <a:r>
              <a:rPr kumimoji="1" lang="ja-JP" altLang="en-US" sz="2000" dirty="0"/>
              <a:t>　</a:t>
            </a:r>
            <a:r>
              <a:rPr kumimoji="1" lang="en-US" altLang="ja-JP" sz="2000" dirty="0"/>
              <a:t>(</a:t>
            </a:r>
            <a:r>
              <a:rPr kumimoji="1" lang="ja-JP" altLang="en-US" sz="2000" dirty="0"/>
              <a:t>講師</a:t>
            </a:r>
            <a:r>
              <a:rPr kumimoji="1" lang="en-US" altLang="ja-JP" sz="2000" dirty="0"/>
              <a:t>)</a:t>
            </a:r>
            <a:r>
              <a:rPr kumimoji="1" lang="ja-JP" altLang="en-US" sz="2000" dirty="0"/>
              <a:t>柏倉</a:t>
            </a:r>
            <a:r>
              <a:rPr lang="ja-JP" altLang="en-US" sz="2000" dirty="0"/>
              <a:t>直史　</a:t>
            </a:r>
            <a:r>
              <a:rPr lang="en-US" altLang="ja-JP" sz="2000" dirty="0"/>
              <a:t>(</a:t>
            </a:r>
            <a:r>
              <a:rPr lang="ja-JP" altLang="en-US" sz="2000" dirty="0"/>
              <a:t>アシスタント</a:t>
            </a:r>
            <a:r>
              <a:rPr lang="en-US" altLang="ja-JP" sz="2000" dirty="0"/>
              <a:t>)</a:t>
            </a:r>
            <a:r>
              <a:rPr lang="ja-JP" altLang="en-US" sz="2000" dirty="0"/>
              <a:t>満田亮</a:t>
            </a:r>
            <a:endParaRPr kumimoji="1" lang="ja-JP" altLang="en-US" sz="2000" dirty="0"/>
          </a:p>
        </p:txBody>
      </p:sp>
    </p:spTree>
    <p:extLst>
      <p:ext uri="{BB962C8B-B14F-4D97-AF65-F5344CB8AC3E}">
        <p14:creationId xmlns:p14="http://schemas.microsoft.com/office/powerpoint/2010/main" val="2189880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18097F6D-0C31-44C4-B89E-0551CB6EA887}" type="slidenum">
              <a:rPr lang="ja-JP" altLang="en-US" smtClean="0"/>
              <a:pPr>
                <a:defRPr/>
              </a:pPr>
              <a:t>9</a:t>
            </a:fld>
            <a:endParaRPr lang="ja-JP" altLang="en-US" dirty="0"/>
          </a:p>
        </p:txBody>
      </p:sp>
      <p:sp>
        <p:nvSpPr>
          <p:cNvPr id="4" name="タイトル 1">
            <a:extLst>
              <a:ext uri="{FF2B5EF4-FFF2-40B4-BE49-F238E27FC236}">
                <a16:creationId xmlns:a16="http://schemas.microsoft.com/office/drawing/2014/main" id="{22E046FE-FE3F-4E4F-A505-0D67DCBF50BF}"/>
              </a:ext>
            </a:extLst>
          </p:cNvPr>
          <p:cNvSpPr txBox="1">
            <a:spLocks/>
          </p:cNvSpPr>
          <p:nvPr/>
        </p:nvSpPr>
        <p:spPr>
          <a:xfrm>
            <a:off x="1238250" y="2765425"/>
            <a:ext cx="7429500" cy="132715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a:lstStyle>
          <a:p>
            <a:pPr fontAlgn="auto">
              <a:spcAft>
                <a:spcPts val="0"/>
              </a:spcAft>
            </a:pPr>
            <a:r>
              <a:rPr lang="ja-JP" altLang="en-US" sz="3200" u="sng" dirty="0">
                <a:latin typeface="+mj-ea"/>
              </a:rPr>
              <a:t>アナログ</a:t>
            </a:r>
            <a:r>
              <a:rPr lang="en-US" altLang="ja-JP" sz="3200" u="sng" dirty="0">
                <a:latin typeface="+mj-ea"/>
              </a:rPr>
              <a:t>/</a:t>
            </a:r>
            <a:r>
              <a:rPr lang="ja-JP" altLang="en-US" sz="3200" u="sng" dirty="0">
                <a:latin typeface="+mj-ea"/>
              </a:rPr>
              <a:t>ディジタルとは？</a:t>
            </a:r>
          </a:p>
        </p:txBody>
      </p:sp>
    </p:spTree>
    <p:extLst>
      <p:ext uri="{BB962C8B-B14F-4D97-AF65-F5344CB8AC3E}">
        <p14:creationId xmlns:p14="http://schemas.microsoft.com/office/powerpoint/2010/main" val="5830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10</a:t>
            </a:fld>
            <a:endParaRPr lang="ja-JP" altLang="en-US" dirty="0"/>
          </a:p>
        </p:txBody>
      </p:sp>
      <p:sp>
        <p:nvSpPr>
          <p:cNvPr id="6" name="タイトル 1">
            <a:extLst>
              <a:ext uri="{FF2B5EF4-FFF2-40B4-BE49-F238E27FC236}">
                <a16:creationId xmlns:a16="http://schemas.microsoft.com/office/drawing/2014/main" id="{9EC56ABF-446D-4E94-AE91-87836EE55A26}"/>
              </a:ext>
            </a:extLst>
          </p:cNvPr>
          <p:cNvSpPr>
            <a:spLocks noGrp="1"/>
          </p:cNvSpPr>
          <p:nvPr>
            <p:ph type="title"/>
          </p:nvPr>
        </p:nvSpPr>
        <p:spPr>
          <a:xfrm>
            <a:off x="427163" y="188640"/>
            <a:ext cx="7374532" cy="461963"/>
          </a:xfrm>
        </p:spPr>
        <p:txBody>
          <a:bodyPr>
            <a:normAutofit/>
          </a:bodyPr>
          <a:lstStyle/>
          <a:p>
            <a:pPr marL="533400" indent="-533400"/>
            <a:r>
              <a:rPr lang="ja-JP" altLang="en-US" sz="2400" u="sng" dirty="0"/>
              <a:t>アナログ量とディジタル量</a:t>
            </a:r>
          </a:p>
        </p:txBody>
      </p:sp>
      <p:sp>
        <p:nvSpPr>
          <p:cNvPr id="7" name="Rectangle 3">
            <a:extLst>
              <a:ext uri="{FF2B5EF4-FFF2-40B4-BE49-F238E27FC236}">
                <a16:creationId xmlns:a16="http://schemas.microsoft.com/office/drawing/2014/main" id="{8B9CD1FD-ED52-4D3C-AFBF-5A74A2F891A8}"/>
              </a:ext>
            </a:extLst>
          </p:cNvPr>
          <p:cNvSpPr txBox="1">
            <a:spLocks noChangeArrowheads="1"/>
          </p:cNvSpPr>
          <p:nvPr/>
        </p:nvSpPr>
        <p:spPr>
          <a:xfrm>
            <a:off x="487114" y="1087810"/>
            <a:ext cx="8642350" cy="35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en-US" altLang="ja-JP" sz="2400" dirty="0">
                <a:latin typeface="+mn-ea"/>
              </a:rPr>
              <a:t>A…</a:t>
            </a:r>
            <a:r>
              <a:rPr lang="ja-JP" altLang="en-US" sz="2400" dirty="0">
                <a:latin typeface="+mn-ea"/>
              </a:rPr>
              <a:t>アナログ量</a:t>
            </a:r>
            <a:r>
              <a:rPr lang="en-US" altLang="ja-JP" sz="2400" dirty="0">
                <a:latin typeface="+mn-ea"/>
              </a:rPr>
              <a:t>(</a:t>
            </a:r>
            <a:r>
              <a:rPr lang="ja-JP" altLang="en-US" sz="2400" dirty="0">
                <a:latin typeface="+mn-ea"/>
              </a:rPr>
              <a:t>連続量</a:t>
            </a:r>
            <a:r>
              <a:rPr lang="en-US" altLang="ja-JP" sz="2400" dirty="0">
                <a:latin typeface="+mn-ea"/>
              </a:rPr>
              <a:t>)</a:t>
            </a:r>
            <a:r>
              <a:rPr lang="ja-JP" altLang="en-US" sz="2400" dirty="0"/>
              <a:t>　</a:t>
            </a:r>
          </a:p>
        </p:txBody>
      </p:sp>
      <p:pic>
        <p:nvPicPr>
          <p:cNvPr id="8" name="Picture 4">
            <a:extLst>
              <a:ext uri="{FF2B5EF4-FFF2-40B4-BE49-F238E27FC236}">
                <a16:creationId xmlns:a16="http://schemas.microsoft.com/office/drawing/2014/main" id="{8F9936C1-BF16-45FF-8D72-CF4B1089B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952" y="1751385"/>
            <a:ext cx="2447925" cy="183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5">
            <a:extLst>
              <a:ext uri="{FF2B5EF4-FFF2-40B4-BE49-F238E27FC236}">
                <a16:creationId xmlns:a16="http://schemas.microsoft.com/office/drawing/2014/main" id="{286C5366-D12E-4E3C-A492-CA020AD7180A}"/>
              </a:ext>
            </a:extLst>
          </p:cNvPr>
          <p:cNvSpPr>
            <a:spLocks noChangeArrowheads="1"/>
          </p:cNvSpPr>
          <p:nvPr/>
        </p:nvSpPr>
        <p:spPr bwMode="auto">
          <a:xfrm>
            <a:off x="271214" y="5551860"/>
            <a:ext cx="68421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sz="2000" u="none" dirty="0">
                <a:latin typeface="+mn-ea"/>
                <a:ea typeface="+mn-ea"/>
              </a:rPr>
              <a:t>・アナログ量とは「境界が曖昧な量」</a:t>
            </a:r>
          </a:p>
          <a:p>
            <a:pPr eaLnBrk="1" hangingPunct="1">
              <a:spcBef>
                <a:spcPct val="0"/>
              </a:spcBef>
              <a:buFontTx/>
              <a:buNone/>
            </a:pPr>
            <a:r>
              <a:rPr lang="ja-JP" altLang="en-US" sz="2000" u="none" dirty="0">
                <a:latin typeface="+mn-ea"/>
                <a:ea typeface="+mn-ea"/>
              </a:rPr>
              <a:t>・ディジタル量とは「とびとびの値」しか取れない量</a:t>
            </a:r>
          </a:p>
          <a:p>
            <a:pPr eaLnBrk="1" hangingPunct="1">
              <a:spcBef>
                <a:spcPct val="0"/>
              </a:spcBef>
              <a:buFontTx/>
              <a:buNone/>
            </a:pPr>
            <a:r>
              <a:rPr lang="ja-JP" altLang="en-US" sz="2000" u="none" dirty="0">
                <a:latin typeface="+mn-ea"/>
                <a:ea typeface="+mn-ea"/>
              </a:rPr>
              <a:t>・このうち、計算機で扱える量はディジタル量</a:t>
            </a:r>
          </a:p>
        </p:txBody>
      </p:sp>
      <p:pic>
        <p:nvPicPr>
          <p:cNvPr id="10" name="Picture 6">
            <a:extLst>
              <a:ext uri="{FF2B5EF4-FFF2-40B4-BE49-F238E27FC236}">
                <a16:creationId xmlns:a16="http://schemas.microsoft.com/office/drawing/2014/main" id="{057F1F38-A9CB-4632-B7A9-0BD966C62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339" y="1735510"/>
            <a:ext cx="2159000" cy="18399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7">
            <a:extLst>
              <a:ext uri="{FF2B5EF4-FFF2-40B4-BE49-F238E27FC236}">
                <a16:creationId xmlns:a16="http://schemas.microsoft.com/office/drawing/2014/main" id="{40100C4B-6BC1-491C-A28E-81D05A6A7F3C}"/>
              </a:ext>
            </a:extLst>
          </p:cNvPr>
          <p:cNvSpPr>
            <a:spLocks noChangeArrowheads="1"/>
          </p:cNvSpPr>
          <p:nvPr/>
        </p:nvSpPr>
        <p:spPr bwMode="auto">
          <a:xfrm>
            <a:off x="5671889" y="2527672"/>
            <a:ext cx="503238" cy="3603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2" name="Rectangle 8">
            <a:extLst>
              <a:ext uri="{FF2B5EF4-FFF2-40B4-BE49-F238E27FC236}">
                <a16:creationId xmlns:a16="http://schemas.microsoft.com/office/drawing/2014/main" id="{E2C47796-7ECC-4669-AF62-FCA9A88B072E}"/>
              </a:ext>
            </a:extLst>
          </p:cNvPr>
          <p:cNvSpPr>
            <a:spLocks noChangeArrowheads="1"/>
          </p:cNvSpPr>
          <p:nvPr/>
        </p:nvSpPr>
        <p:spPr bwMode="auto">
          <a:xfrm>
            <a:off x="1279277" y="4256460"/>
            <a:ext cx="2592387" cy="936625"/>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solidFill>
                  <a:schemeClr val="bg1"/>
                </a:solidFill>
                <a:latin typeface="Microsoft Sans Serif" panose="020B0604020202020204" pitchFamily="34" charset="0"/>
              </a:rPr>
              <a:t>計算機上</a:t>
            </a:r>
          </a:p>
          <a:p>
            <a:pPr algn="ctr" eaLnBrk="1" hangingPunct="1">
              <a:spcBef>
                <a:spcPct val="0"/>
              </a:spcBef>
              <a:buClrTx/>
              <a:buFontTx/>
              <a:buNone/>
            </a:pPr>
            <a:r>
              <a:rPr lang="ja-JP" altLang="en-US" sz="2400" u="none">
                <a:solidFill>
                  <a:schemeClr val="bg1"/>
                </a:solidFill>
                <a:latin typeface="Microsoft Sans Serif" panose="020B0604020202020204" pitchFamily="34" charset="0"/>
              </a:rPr>
              <a:t>の量</a:t>
            </a:r>
          </a:p>
        </p:txBody>
      </p:sp>
      <p:sp>
        <p:nvSpPr>
          <p:cNvPr id="13" name="Oval 9">
            <a:extLst>
              <a:ext uri="{FF2B5EF4-FFF2-40B4-BE49-F238E27FC236}">
                <a16:creationId xmlns:a16="http://schemas.microsoft.com/office/drawing/2014/main" id="{5A7EC076-42AC-46E3-B02B-D49F80DE3B57}"/>
              </a:ext>
            </a:extLst>
          </p:cNvPr>
          <p:cNvSpPr>
            <a:spLocks noChangeArrowheads="1"/>
          </p:cNvSpPr>
          <p:nvPr/>
        </p:nvSpPr>
        <p:spPr bwMode="auto">
          <a:xfrm>
            <a:off x="1063377" y="1951410"/>
            <a:ext cx="2879725" cy="990600"/>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dirty="0">
                <a:solidFill>
                  <a:schemeClr val="bg1"/>
                </a:solidFill>
                <a:latin typeface="Microsoft Sans Serif" panose="020B0604020202020204" pitchFamily="34" charset="0"/>
              </a:rPr>
              <a:t>現実の</a:t>
            </a:r>
          </a:p>
          <a:p>
            <a:pPr algn="ctr" eaLnBrk="1" hangingPunct="1">
              <a:spcBef>
                <a:spcPct val="0"/>
              </a:spcBef>
              <a:buClrTx/>
              <a:buFontTx/>
              <a:buNone/>
            </a:pPr>
            <a:r>
              <a:rPr lang="ja-JP" altLang="en-US" sz="2400" u="none" dirty="0">
                <a:solidFill>
                  <a:schemeClr val="bg1"/>
                </a:solidFill>
                <a:latin typeface="Microsoft Sans Serif" panose="020B0604020202020204" pitchFamily="34" charset="0"/>
              </a:rPr>
              <a:t>物理量</a:t>
            </a:r>
          </a:p>
        </p:txBody>
      </p:sp>
      <p:sp>
        <p:nvSpPr>
          <p:cNvPr id="14" name="AutoShape 10">
            <a:extLst>
              <a:ext uri="{FF2B5EF4-FFF2-40B4-BE49-F238E27FC236}">
                <a16:creationId xmlns:a16="http://schemas.microsoft.com/office/drawing/2014/main" id="{ACD71300-4572-4288-8643-C6815F91AA20}"/>
              </a:ext>
            </a:extLst>
          </p:cNvPr>
          <p:cNvSpPr>
            <a:spLocks noChangeArrowheads="1"/>
          </p:cNvSpPr>
          <p:nvPr/>
        </p:nvSpPr>
        <p:spPr bwMode="auto">
          <a:xfrm>
            <a:off x="6103689" y="654422"/>
            <a:ext cx="3097213" cy="1008063"/>
          </a:xfrm>
          <a:prstGeom prst="wedgeRoundRectCallout">
            <a:avLst>
              <a:gd name="adj1" fmla="val 13250"/>
              <a:gd name="adj2" fmla="val 71417"/>
              <a:gd name="adj3" fmla="val 16667"/>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dirty="0">
                <a:latin typeface="+mn-ea"/>
                <a:ea typeface="+mn-ea"/>
              </a:rPr>
              <a:t>目盛りはディジタルだが</a:t>
            </a:r>
          </a:p>
          <a:p>
            <a:pPr algn="ctr" eaLnBrk="1" hangingPunct="1">
              <a:spcBef>
                <a:spcPct val="0"/>
              </a:spcBef>
              <a:buClrTx/>
              <a:buFontTx/>
              <a:buNone/>
            </a:pPr>
            <a:r>
              <a:rPr lang="ja-JP" altLang="en-US" sz="1800" u="none" dirty="0">
                <a:latin typeface="+mn-ea"/>
                <a:ea typeface="+mn-ea"/>
              </a:rPr>
              <a:t>水銀の高さ</a:t>
            </a:r>
            <a:r>
              <a:rPr lang="en-US" altLang="ja-JP" sz="1800" u="none" dirty="0">
                <a:latin typeface="+mn-ea"/>
                <a:ea typeface="+mn-ea"/>
              </a:rPr>
              <a:t>(</a:t>
            </a:r>
            <a:r>
              <a:rPr lang="ja-JP" altLang="en-US" sz="1800" u="none" dirty="0">
                <a:latin typeface="+mn-ea"/>
                <a:ea typeface="+mn-ea"/>
              </a:rPr>
              <a:t>物理量</a:t>
            </a:r>
            <a:r>
              <a:rPr lang="en-US" altLang="ja-JP" sz="1800" u="none" dirty="0">
                <a:latin typeface="+mn-ea"/>
                <a:ea typeface="+mn-ea"/>
              </a:rPr>
              <a:t>)</a:t>
            </a:r>
          </a:p>
          <a:p>
            <a:pPr algn="ctr" eaLnBrk="1" hangingPunct="1">
              <a:spcBef>
                <a:spcPct val="0"/>
              </a:spcBef>
              <a:buClrTx/>
              <a:buFontTx/>
              <a:buNone/>
            </a:pPr>
            <a:r>
              <a:rPr lang="ja-JP" altLang="en-US" sz="1800" u="none" dirty="0">
                <a:latin typeface="+mn-ea"/>
                <a:ea typeface="+mn-ea"/>
              </a:rPr>
              <a:t>はアナログ量</a:t>
            </a:r>
          </a:p>
        </p:txBody>
      </p:sp>
      <p:pic>
        <p:nvPicPr>
          <p:cNvPr id="15" name="Picture 11">
            <a:extLst>
              <a:ext uri="{FF2B5EF4-FFF2-40B4-BE49-F238E27FC236}">
                <a16:creationId xmlns:a16="http://schemas.microsoft.com/office/drawing/2014/main" id="{90E501CA-A8F3-4731-B48A-78D4EFA466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7927" y="4185022"/>
            <a:ext cx="2232025"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2">
            <a:extLst>
              <a:ext uri="{FF2B5EF4-FFF2-40B4-BE49-F238E27FC236}">
                <a16:creationId xmlns:a16="http://schemas.microsoft.com/office/drawing/2014/main" id="{B04A05A8-3B5F-4799-ACEE-3F7E738EE934}"/>
              </a:ext>
            </a:extLst>
          </p:cNvPr>
          <p:cNvSpPr>
            <a:spLocks noChangeArrowheads="1"/>
          </p:cNvSpPr>
          <p:nvPr/>
        </p:nvSpPr>
        <p:spPr bwMode="auto">
          <a:xfrm>
            <a:off x="7832477" y="4042147"/>
            <a:ext cx="504825" cy="69850"/>
          </a:xfrm>
          <a:prstGeom prst="rect">
            <a:avLst/>
          </a:prstGeom>
          <a:solidFill>
            <a:srgbClr val="0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7" name="Rectangle 13">
            <a:extLst>
              <a:ext uri="{FF2B5EF4-FFF2-40B4-BE49-F238E27FC236}">
                <a16:creationId xmlns:a16="http://schemas.microsoft.com/office/drawing/2014/main" id="{64ABD207-654B-4E99-A4FF-8D61E1C1E2D6}"/>
              </a:ext>
            </a:extLst>
          </p:cNvPr>
          <p:cNvSpPr>
            <a:spLocks noChangeArrowheads="1"/>
          </p:cNvSpPr>
          <p:nvPr/>
        </p:nvSpPr>
        <p:spPr bwMode="auto">
          <a:xfrm>
            <a:off x="7832477" y="4326310"/>
            <a:ext cx="504825" cy="69850"/>
          </a:xfrm>
          <a:prstGeom prst="rect">
            <a:avLst/>
          </a:prstGeom>
          <a:solidFill>
            <a:srgbClr val="0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8" name="Rectangle 14">
            <a:extLst>
              <a:ext uri="{FF2B5EF4-FFF2-40B4-BE49-F238E27FC236}">
                <a16:creationId xmlns:a16="http://schemas.microsoft.com/office/drawing/2014/main" id="{1D312E4E-B3E3-496D-B6EC-C1FFB09E06E3}"/>
              </a:ext>
            </a:extLst>
          </p:cNvPr>
          <p:cNvSpPr>
            <a:spLocks noChangeArrowheads="1"/>
          </p:cNvSpPr>
          <p:nvPr/>
        </p:nvSpPr>
        <p:spPr bwMode="auto">
          <a:xfrm>
            <a:off x="7832477" y="4615235"/>
            <a:ext cx="504825" cy="71437"/>
          </a:xfrm>
          <a:prstGeom prst="rect">
            <a:avLst/>
          </a:prstGeom>
          <a:solidFill>
            <a:srgbClr val="0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9" name="Rectangle 15">
            <a:extLst>
              <a:ext uri="{FF2B5EF4-FFF2-40B4-BE49-F238E27FC236}">
                <a16:creationId xmlns:a16="http://schemas.microsoft.com/office/drawing/2014/main" id="{F69628BF-2526-4967-92C6-261430AD9B37}"/>
              </a:ext>
            </a:extLst>
          </p:cNvPr>
          <p:cNvSpPr>
            <a:spLocks noChangeArrowheads="1"/>
          </p:cNvSpPr>
          <p:nvPr/>
        </p:nvSpPr>
        <p:spPr bwMode="auto">
          <a:xfrm>
            <a:off x="7832477" y="4902572"/>
            <a:ext cx="504825" cy="69850"/>
          </a:xfrm>
          <a:prstGeom prst="rect">
            <a:avLst/>
          </a:prstGeom>
          <a:solidFill>
            <a:srgbClr val="0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0" name="Rectangle 16">
            <a:extLst>
              <a:ext uri="{FF2B5EF4-FFF2-40B4-BE49-F238E27FC236}">
                <a16:creationId xmlns:a16="http://schemas.microsoft.com/office/drawing/2014/main" id="{8357E3B7-9B78-4335-AC25-294DC3912102}"/>
              </a:ext>
            </a:extLst>
          </p:cNvPr>
          <p:cNvSpPr>
            <a:spLocks noChangeArrowheads="1"/>
          </p:cNvSpPr>
          <p:nvPr/>
        </p:nvSpPr>
        <p:spPr bwMode="auto">
          <a:xfrm>
            <a:off x="7832477" y="5191497"/>
            <a:ext cx="504825" cy="69850"/>
          </a:xfrm>
          <a:prstGeom prst="rect">
            <a:avLst/>
          </a:prstGeom>
          <a:solidFill>
            <a:srgbClr val="0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1" name="Rectangle 17">
            <a:extLst>
              <a:ext uri="{FF2B5EF4-FFF2-40B4-BE49-F238E27FC236}">
                <a16:creationId xmlns:a16="http://schemas.microsoft.com/office/drawing/2014/main" id="{C22F2D48-79A6-4938-81A3-805B2FD95886}"/>
              </a:ext>
            </a:extLst>
          </p:cNvPr>
          <p:cNvSpPr>
            <a:spLocks noChangeArrowheads="1"/>
          </p:cNvSpPr>
          <p:nvPr/>
        </p:nvSpPr>
        <p:spPr bwMode="auto">
          <a:xfrm>
            <a:off x="6968877" y="3896097"/>
            <a:ext cx="79216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u="none">
                <a:latin typeface="Microsoft Sans Serif" panose="020B0604020202020204" pitchFamily="34" charset="0"/>
              </a:rPr>
              <a:t>24.8</a:t>
            </a:r>
          </a:p>
        </p:txBody>
      </p:sp>
      <p:sp>
        <p:nvSpPr>
          <p:cNvPr id="22" name="Rectangle 18">
            <a:extLst>
              <a:ext uri="{FF2B5EF4-FFF2-40B4-BE49-F238E27FC236}">
                <a16:creationId xmlns:a16="http://schemas.microsoft.com/office/drawing/2014/main" id="{F815B4DA-F0EC-4E0B-8DEA-FFD540784C3A}"/>
              </a:ext>
            </a:extLst>
          </p:cNvPr>
          <p:cNvSpPr>
            <a:spLocks noChangeArrowheads="1"/>
          </p:cNvSpPr>
          <p:nvPr/>
        </p:nvSpPr>
        <p:spPr bwMode="auto">
          <a:xfrm>
            <a:off x="6968877" y="4183435"/>
            <a:ext cx="79216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u="none">
                <a:latin typeface="Microsoft Sans Serif" panose="020B0604020202020204" pitchFamily="34" charset="0"/>
              </a:rPr>
              <a:t>24.7</a:t>
            </a:r>
          </a:p>
        </p:txBody>
      </p:sp>
      <p:sp>
        <p:nvSpPr>
          <p:cNvPr id="23" name="Rectangle 19">
            <a:extLst>
              <a:ext uri="{FF2B5EF4-FFF2-40B4-BE49-F238E27FC236}">
                <a16:creationId xmlns:a16="http://schemas.microsoft.com/office/drawing/2014/main" id="{C7AE066F-F78A-424D-98CB-16107C34A813}"/>
              </a:ext>
            </a:extLst>
          </p:cNvPr>
          <p:cNvSpPr>
            <a:spLocks noChangeArrowheads="1"/>
          </p:cNvSpPr>
          <p:nvPr/>
        </p:nvSpPr>
        <p:spPr bwMode="auto">
          <a:xfrm>
            <a:off x="6968877" y="4509814"/>
            <a:ext cx="792162"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u="none" dirty="0">
                <a:latin typeface="Microsoft Sans Serif" panose="020B0604020202020204" pitchFamily="34" charset="0"/>
              </a:rPr>
              <a:t>24.6</a:t>
            </a:r>
          </a:p>
        </p:txBody>
      </p:sp>
      <p:sp>
        <p:nvSpPr>
          <p:cNvPr id="24" name="Rectangle 20">
            <a:extLst>
              <a:ext uri="{FF2B5EF4-FFF2-40B4-BE49-F238E27FC236}">
                <a16:creationId xmlns:a16="http://schemas.microsoft.com/office/drawing/2014/main" id="{A8530DA8-7F9C-45AD-A538-DA65DCB41F49}"/>
              </a:ext>
            </a:extLst>
          </p:cNvPr>
          <p:cNvSpPr>
            <a:spLocks noChangeArrowheads="1"/>
          </p:cNvSpPr>
          <p:nvPr/>
        </p:nvSpPr>
        <p:spPr bwMode="auto">
          <a:xfrm>
            <a:off x="6968877" y="4758110"/>
            <a:ext cx="7921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u="none">
                <a:latin typeface="Microsoft Sans Serif" panose="020B0604020202020204" pitchFamily="34" charset="0"/>
              </a:rPr>
              <a:t>26.5</a:t>
            </a:r>
          </a:p>
        </p:txBody>
      </p:sp>
      <p:sp>
        <p:nvSpPr>
          <p:cNvPr id="25" name="Rectangle 21">
            <a:extLst>
              <a:ext uri="{FF2B5EF4-FFF2-40B4-BE49-F238E27FC236}">
                <a16:creationId xmlns:a16="http://schemas.microsoft.com/office/drawing/2014/main" id="{A489503B-847B-4371-BBB0-2662EDC8DDA0}"/>
              </a:ext>
            </a:extLst>
          </p:cNvPr>
          <p:cNvSpPr>
            <a:spLocks noChangeArrowheads="1"/>
          </p:cNvSpPr>
          <p:nvPr/>
        </p:nvSpPr>
        <p:spPr bwMode="auto">
          <a:xfrm>
            <a:off x="6968877" y="5047035"/>
            <a:ext cx="79216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u="none">
                <a:latin typeface="Microsoft Sans Serif" panose="020B0604020202020204" pitchFamily="34" charset="0"/>
              </a:rPr>
              <a:t>26.4</a:t>
            </a:r>
          </a:p>
        </p:txBody>
      </p:sp>
      <p:sp>
        <p:nvSpPr>
          <p:cNvPr id="26" name="Line 22">
            <a:extLst>
              <a:ext uri="{FF2B5EF4-FFF2-40B4-BE49-F238E27FC236}">
                <a16:creationId xmlns:a16="http://schemas.microsoft.com/office/drawing/2014/main" id="{4EA90A69-A413-4E7C-9C60-21F2D47D3FB5}"/>
              </a:ext>
            </a:extLst>
          </p:cNvPr>
          <p:cNvSpPr>
            <a:spLocks noChangeShapeType="1"/>
          </p:cNvSpPr>
          <p:nvPr/>
        </p:nvSpPr>
        <p:spPr bwMode="auto">
          <a:xfrm flipH="1">
            <a:off x="8408739" y="4686672"/>
            <a:ext cx="792163" cy="0"/>
          </a:xfrm>
          <a:prstGeom prst="line">
            <a:avLst/>
          </a:prstGeom>
          <a:noFill/>
          <a:ln w="635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7" name="Rectangle 23">
            <a:extLst>
              <a:ext uri="{FF2B5EF4-FFF2-40B4-BE49-F238E27FC236}">
                <a16:creationId xmlns:a16="http://schemas.microsoft.com/office/drawing/2014/main" id="{74FD6A9E-1460-4AE1-87B3-8C7406844880}"/>
              </a:ext>
            </a:extLst>
          </p:cNvPr>
          <p:cNvSpPr>
            <a:spLocks noChangeArrowheads="1"/>
          </p:cNvSpPr>
          <p:nvPr/>
        </p:nvSpPr>
        <p:spPr bwMode="auto">
          <a:xfrm>
            <a:off x="7184777" y="5624885"/>
            <a:ext cx="504825" cy="69850"/>
          </a:xfrm>
          <a:prstGeom prst="rect">
            <a:avLst/>
          </a:prstGeom>
          <a:solidFill>
            <a:srgbClr val="0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8" name="Rectangle 24">
            <a:extLst>
              <a:ext uri="{FF2B5EF4-FFF2-40B4-BE49-F238E27FC236}">
                <a16:creationId xmlns:a16="http://schemas.microsoft.com/office/drawing/2014/main" id="{D3ED97CD-EA12-42AF-BCA2-50B063FF9B9F}"/>
              </a:ext>
            </a:extLst>
          </p:cNvPr>
          <p:cNvSpPr>
            <a:spLocks noChangeArrowheads="1"/>
          </p:cNvSpPr>
          <p:nvPr/>
        </p:nvSpPr>
        <p:spPr bwMode="auto">
          <a:xfrm>
            <a:off x="7688014" y="5482010"/>
            <a:ext cx="1800225"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r>
              <a:rPr lang="en-US" altLang="ja-JP" sz="2000" u="none">
                <a:latin typeface="Microsoft Sans Serif" panose="020B0604020202020204" pitchFamily="34" charset="0"/>
              </a:rPr>
              <a:t>…</a:t>
            </a:r>
            <a:r>
              <a:rPr lang="ja-JP" altLang="en-US" sz="2000" u="none">
                <a:latin typeface="Microsoft Sans Serif" panose="020B0604020202020204" pitchFamily="34" charset="0"/>
              </a:rPr>
              <a:t>取りうる値</a:t>
            </a:r>
          </a:p>
        </p:txBody>
      </p:sp>
      <p:sp>
        <p:nvSpPr>
          <p:cNvPr id="29" name="Rectangle 25">
            <a:extLst>
              <a:ext uri="{FF2B5EF4-FFF2-40B4-BE49-F238E27FC236}">
                <a16:creationId xmlns:a16="http://schemas.microsoft.com/office/drawing/2014/main" id="{A72CF9BB-4454-40FC-8623-8B87CAC504A9}"/>
              </a:ext>
            </a:extLst>
          </p:cNvPr>
          <p:cNvSpPr>
            <a:spLocks noChangeArrowheads="1"/>
          </p:cNvSpPr>
          <p:nvPr/>
        </p:nvSpPr>
        <p:spPr bwMode="auto">
          <a:xfrm>
            <a:off x="631577" y="3751635"/>
            <a:ext cx="86423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2400" u="none" dirty="0">
                <a:latin typeface="+mn-ea"/>
                <a:ea typeface="+mn-ea"/>
              </a:rPr>
              <a:t>D…</a:t>
            </a:r>
            <a:r>
              <a:rPr lang="ja-JP" altLang="en-US" sz="2400" u="none" dirty="0">
                <a:latin typeface="+mn-ea"/>
                <a:ea typeface="+mn-ea"/>
              </a:rPr>
              <a:t>ディジタル量</a:t>
            </a:r>
            <a:r>
              <a:rPr lang="en-US" altLang="ja-JP" sz="2400" u="none" dirty="0">
                <a:latin typeface="+mn-ea"/>
                <a:ea typeface="+mn-ea"/>
              </a:rPr>
              <a:t>(</a:t>
            </a:r>
            <a:r>
              <a:rPr lang="ja-JP" altLang="en-US" sz="2400" u="none" dirty="0">
                <a:latin typeface="+mn-ea"/>
                <a:ea typeface="+mn-ea"/>
              </a:rPr>
              <a:t>離散量、</a:t>
            </a:r>
            <a:r>
              <a:rPr lang="en-US" altLang="ja-JP" sz="2400" u="none" dirty="0">
                <a:latin typeface="+mn-ea"/>
                <a:ea typeface="+mn-ea"/>
              </a:rPr>
              <a:t>ON/OFF)</a:t>
            </a:r>
          </a:p>
        </p:txBody>
      </p:sp>
      <p:cxnSp>
        <p:nvCxnSpPr>
          <p:cNvPr id="30" name="直線コネクタ 2">
            <a:extLst>
              <a:ext uri="{FF2B5EF4-FFF2-40B4-BE49-F238E27FC236}">
                <a16:creationId xmlns:a16="http://schemas.microsoft.com/office/drawing/2014/main" id="{9CF9A6F8-22B6-4B53-9D79-EC24CA5B48AE}"/>
              </a:ext>
            </a:extLst>
          </p:cNvPr>
          <p:cNvCxnSpPr>
            <a:cxnSpLocks noChangeShapeType="1"/>
          </p:cNvCxnSpPr>
          <p:nvPr/>
        </p:nvCxnSpPr>
        <p:spPr bwMode="auto">
          <a:xfrm flipV="1">
            <a:off x="6175127" y="1735510"/>
            <a:ext cx="938212" cy="792162"/>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コネクタ 30">
            <a:extLst>
              <a:ext uri="{FF2B5EF4-FFF2-40B4-BE49-F238E27FC236}">
                <a16:creationId xmlns:a16="http://schemas.microsoft.com/office/drawing/2014/main" id="{DC41E510-EB99-4645-B444-DC92FFAE93DF}"/>
              </a:ext>
            </a:extLst>
          </p:cNvPr>
          <p:cNvCxnSpPr>
            <a:cxnSpLocks noChangeShapeType="1"/>
          </p:cNvCxnSpPr>
          <p:nvPr/>
        </p:nvCxnSpPr>
        <p:spPr bwMode="auto">
          <a:xfrm>
            <a:off x="6175127" y="2888035"/>
            <a:ext cx="938212" cy="687387"/>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31652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11</a:t>
            </a:fld>
            <a:endParaRPr lang="ja-JP" altLang="en-US" dirty="0"/>
          </a:p>
        </p:txBody>
      </p:sp>
      <p:sp>
        <p:nvSpPr>
          <p:cNvPr id="6" name="タイトル 1">
            <a:extLst>
              <a:ext uri="{FF2B5EF4-FFF2-40B4-BE49-F238E27FC236}">
                <a16:creationId xmlns:a16="http://schemas.microsoft.com/office/drawing/2014/main" id="{9EC56ABF-446D-4E94-AE91-87836EE55A26}"/>
              </a:ext>
            </a:extLst>
          </p:cNvPr>
          <p:cNvSpPr>
            <a:spLocks noGrp="1"/>
          </p:cNvSpPr>
          <p:nvPr>
            <p:ph type="title"/>
          </p:nvPr>
        </p:nvSpPr>
        <p:spPr>
          <a:xfrm>
            <a:off x="427163" y="188640"/>
            <a:ext cx="7374532" cy="461963"/>
          </a:xfrm>
        </p:spPr>
        <p:txBody>
          <a:bodyPr>
            <a:normAutofit/>
          </a:bodyPr>
          <a:lstStyle/>
          <a:p>
            <a:pPr marL="533400" indent="-533400"/>
            <a:r>
              <a:rPr lang="ja-JP" altLang="en-US" sz="2400" u="sng" dirty="0"/>
              <a:t>アナログ量とディジタル量</a:t>
            </a:r>
          </a:p>
        </p:txBody>
      </p:sp>
      <p:sp>
        <p:nvSpPr>
          <p:cNvPr id="7" name="Rectangle 3">
            <a:extLst>
              <a:ext uri="{FF2B5EF4-FFF2-40B4-BE49-F238E27FC236}">
                <a16:creationId xmlns:a16="http://schemas.microsoft.com/office/drawing/2014/main" id="{97CB15FD-2759-4AAD-857A-E0E56CEEF501}"/>
              </a:ext>
            </a:extLst>
          </p:cNvPr>
          <p:cNvSpPr txBox="1">
            <a:spLocks noChangeArrowheads="1"/>
          </p:cNvSpPr>
          <p:nvPr/>
        </p:nvSpPr>
        <p:spPr>
          <a:xfrm>
            <a:off x="128464" y="764620"/>
            <a:ext cx="8642350" cy="358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sz="2400" dirty="0"/>
              <a:t>＜時間的に振幅が変化する出力の場合＞　</a:t>
            </a:r>
          </a:p>
        </p:txBody>
      </p:sp>
      <p:pic>
        <p:nvPicPr>
          <p:cNvPr id="8" name="図 7">
            <a:extLst>
              <a:ext uri="{FF2B5EF4-FFF2-40B4-BE49-F238E27FC236}">
                <a16:creationId xmlns:a16="http://schemas.microsoft.com/office/drawing/2014/main" id="{299E7328-49E3-4720-BF25-E754E8BE62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61" y="1237412"/>
            <a:ext cx="6457575" cy="2505075"/>
          </a:xfrm>
          <a:prstGeom prst="rect">
            <a:avLst/>
          </a:prstGeom>
          <a:noFill/>
          <a:ln>
            <a:noFill/>
          </a:ln>
        </p:spPr>
      </p:pic>
      <p:sp>
        <p:nvSpPr>
          <p:cNvPr id="9" name="Rectangle 3">
            <a:extLst>
              <a:ext uri="{FF2B5EF4-FFF2-40B4-BE49-F238E27FC236}">
                <a16:creationId xmlns:a16="http://schemas.microsoft.com/office/drawing/2014/main" id="{6D099EAD-BF63-40BB-BE50-3C3439533E04}"/>
              </a:ext>
            </a:extLst>
          </p:cNvPr>
          <p:cNvSpPr txBox="1">
            <a:spLocks noChangeArrowheads="1"/>
          </p:cNvSpPr>
          <p:nvPr/>
        </p:nvSpPr>
        <p:spPr>
          <a:xfrm>
            <a:off x="254240" y="4005063"/>
            <a:ext cx="9651760" cy="2505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sz="2400" dirty="0"/>
              <a:t>ディジタル量は、</a:t>
            </a:r>
            <a:r>
              <a:rPr lang="ja-JP" altLang="en-US" sz="2400" b="1" dirty="0">
                <a:solidFill>
                  <a:srgbClr val="FF0000"/>
                </a:solidFill>
              </a:rPr>
              <a:t>記録や保存、圧縮、伝送等に適している</a:t>
            </a:r>
            <a:r>
              <a:rPr lang="ja-JP" altLang="en-US" sz="2400" dirty="0"/>
              <a:t>ことから、</a:t>
            </a:r>
            <a:endParaRPr lang="en-US" altLang="ja-JP" sz="2400" dirty="0"/>
          </a:p>
          <a:p>
            <a:pPr marL="533400" indent="-533400" fontAlgn="auto">
              <a:spcBef>
                <a:spcPct val="0"/>
              </a:spcBef>
              <a:spcAft>
                <a:spcPts val="0"/>
              </a:spcAft>
              <a:buFontTx/>
              <a:buNone/>
            </a:pPr>
            <a:r>
              <a:rPr lang="ja-JP" altLang="en-US" sz="2400" dirty="0"/>
              <a:t>アナログ信号をディジタル的に処理する機器が増えている。</a:t>
            </a:r>
            <a:endParaRPr lang="en-US" altLang="ja-JP" sz="2400" dirty="0"/>
          </a:p>
          <a:p>
            <a:pPr marL="533400" indent="-533400" fontAlgn="auto">
              <a:spcBef>
                <a:spcPct val="0"/>
              </a:spcBef>
              <a:spcAft>
                <a:spcPts val="0"/>
              </a:spcAft>
              <a:buFontTx/>
              <a:buNone/>
            </a:pPr>
            <a:endParaRPr lang="en-US" altLang="ja-JP" sz="2400" dirty="0"/>
          </a:p>
          <a:p>
            <a:pPr marL="533400" indent="-533400" fontAlgn="auto">
              <a:spcBef>
                <a:spcPct val="0"/>
              </a:spcBef>
              <a:spcAft>
                <a:spcPts val="0"/>
              </a:spcAft>
              <a:buFontTx/>
              <a:buNone/>
            </a:pPr>
            <a:r>
              <a:rPr lang="en-US" altLang="ja-JP" sz="2400" dirty="0"/>
              <a:t>(</a:t>
            </a:r>
            <a:r>
              <a:rPr lang="ja-JP" altLang="en-US" sz="2400" dirty="0"/>
              <a:t>例：テレビ</a:t>
            </a:r>
            <a:r>
              <a:rPr lang="en-US" altLang="ja-JP" sz="2400" dirty="0"/>
              <a:t>)</a:t>
            </a:r>
          </a:p>
          <a:p>
            <a:pPr marL="533400" indent="-533400" fontAlgn="auto">
              <a:spcBef>
                <a:spcPct val="0"/>
              </a:spcBef>
              <a:spcAft>
                <a:spcPts val="0"/>
              </a:spcAft>
              <a:buFontTx/>
              <a:buNone/>
            </a:pPr>
            <a:r>
              <a:rPr lang="ja-JP" altLang="en-US" sz="2400" dirty="0"/>
              <a:t>ディジタル放送では、画像や音の品質が向上し、伝送に必要な電波の</a:t>
            </a:r>
            <a:endParaRPr lang="en-US" altLang="ja-JP" sz="2400" dirty="0"/>
          </a:p>
          <a:p>
            <a:pPr marL="533400" indent="-533400" fontAlgn="auto">
              <a:spcBef>
                <a:spcPct val="0"/>
              </a:spcBef>
              <a:spcAft>
                <a:spcPts val="0"/>
              </a:spcAft>
              <a:buFontTx/>
              <a:buNone/>
            </a:pPr>
            <a:r>
              <a:rPr lang="ja-JP" altLang="en-US" sz="2400" dirty="0"/>
              <a:t>帯域を有効に活用するため、送受信はディジタル信号で行われている</a:t>
            </a:r>
            <a:endParaRPr lang="en-US" altLang="ja-JP" sz="2400" dirty="0"/>
          </a:p>
          <a:p>
            <a:pPr marL="533400" indent="-533400" fontAlgn="auto">
              <a:spcBef>
                <a:spcPct val="0"/>
              </a:spcBef>
              <a:spcAft>
                <a:spcPts val="0"/>
              </a:spcAft>
              <a:buFontTx/>
              <a:buNone/>
            </a:pPr>
            <a:endParaRPr lang="ja-JP" altLang="en-US" sz="2400" dirty="0"/>
          </a:p>
        </p:txBody>
      </p:sp>
      <p:sp>
        <p:nvSpPr>
          <p:cNvPr id="2" name="矢印: 右 1">
            <a:extLst>
              <a:ext uri="{FF2B5EF4-FFF2-40B4-BE49-F238E27FC236}">
                <a16:creationId xmlns:a16="http://schemas.microsoft.com/office/drawing/2014/main" id="{FA9D0C40-2576-45C6-9AA9-18538AD13735}"/>
              </a:ext>
            </a:extLst>
          </p:cNvPr>
          <p:cNvSpPr/>
          <p:nvPr/>
        </p:nvSpPr>
        <p:spPr>
          <a:xfrm>
            <a:off x="6491142" y="2172322"/>
            <a:ext cx="576064"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3">
            <a:extLst>
              <a:ext uri="{FF2B5EF4-FFF2-40B4-BE49-F238E27FC236}">
                <a16:creationId xmlns:a16="http://schemas.microsoft.com/office/drawing/2014/main" id="{D26CE0B5-33A9-4693-9DBC-78DB46F0A17D}"/>
              </a:ext>
            </a:extLst>
          </p:cNvPr>
          <p:cNvSpPr txBox="1">
            <a:spLocks noChangeArrowheads="1"/>
          </p:cNvSpPr>
          <p:nvPr/>
        </p:nvSpPr>
        <p:spPr>
          <a:xfrm>
            <a:off x="7084912" y="1309323"/>
            <a:ext cx="2638322" cy="25021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sz="2400" dirty="0"/>
              <a:t>連続する量の</a:t>
            </a:r>
            <a:endParaRPr lang="en-US" altLang="ja-JP" sz="2400" dirty="0"/>
          </a:p>
          <a:p>
            <a:pPr marL="533400" indent="-533400" fontAlgn="auto">
              <a:spcBef>
                <a:spcPct val="0"/>
              </a:spcBef>
              <a:spcAft>
                <a:spcPts val="0"/>
              </a:spcAft>
              <a:buFontTx/>
              <a:buNone/>
            </a:pPr>
            <a:r>
              <a:rPr lang="ja-JP" altLang="en-US" sz="2400" b="1" dirty="0"/>
              <a:t>　・時間　</a:t>
            </a:r>
            <a:endParaRPr lang="en-US" altLang="ja-JP" sz="2400" b="1" dirty="0"/>
          </a:p>
          <a:p>
            <a:pPr marL="533400" indent="-533400" fontAlgn="auto">
              <a:spcBef>
                <a:spcPct val="0"/>
              </a:spcBef>
              <a:spcAft>
                <a:spcPts val="0"/>
              </a:spcAft>
              <a:buFontTx/>
              <a:buNone/>
            </a:pPr>
            <a:r>
              <a:rPr lang="ja-JP" altLang="en-US" sz="2400" b="1" dirty="0"/>
              <a:t>　・大きさ</a:t>
            </a:r>
            <a:r>
              <a:rPr lang="en-US" altLang="ja-JP" sz="2400" b="1" dirty="0"/>
              <a:t>(</a:t>
            </a:r>
            <a:r>
              <a:rPr lang="ja-JP" altLang="en-US" sz="2400" b="1" dirty="0"/>
              <a:t>振幅</a:t>
            </a:r>
            <a:r>
              <a:rPr lang="en-US" altLang="ja-JP" sz="2400" b="1" dirty="0"/>
              <a:t>)</a:t>
            </a:r>
          </a:p>
          <a:p>
            <a:pPr marL="533400" indent="-533400" fontAlgn="auto">
              <a:spcBef>
                <a:spcPct val="0"/>
              </a:spcBef>
              <a:spcAft>
                <a:spcPts val="0"/>
              </a:spcAft>
              <a:buFontTx/>
              <a:buNone/>
            </a:pPr>
            <a:r>
              <a:rPr lang="ja-JP" altLang="en-US" sz="2400" dirty="0"/>
              <a:t>に対して、</a:t>
            </a:r>
            <a:endParaRPr lang="en-US" altLang="ja-JP" sz="2400" dirty="0"/>
          </a:p>
          <a:p>
            <a:pPr marL="533400" indent="-533400" fontAlgn="auto">
              <a:spcBef>
                <a:spcPct val="0"/>
              </a:spcBef>
              <a:spcAft>
                <a:spcPts val="0"/>
              </a:spcAft>
              <a:buFontTx/>
              <a:buNone/>
            </a:pPr>
            <a:endParaRPr lang="en-US" altLang="ja-JP" sz="2400" dirty="0"/>
          </a:p>
          <a:p>
            <a:pPr marL="533400" indent="-533400" fontAlgn="auto">
              <a:spcBef>
                <a:spcPct val="0"/>
              </a:spcBef>
              <a:spcAft>
                <a:spcPts val="0"/>
              </a:spcAft>
              <a:buFontTx/>
              <a:buNone/>
            </a:pPr>
            <a:r>
              <a:rPr lang="ja-JP" altLang="en-US" sz="2400" dirty="0">
                <a:solidFill>
                  <a:srgbClr val="FF0000"/>
                </a:solidFill>
              </a:rPr>
              <a:t>一定区間ごとに</a:t>
            </a:r>
            <a:endParaRPr lang="en-US" altLang="ja-JP" sz="2400" dirty="0">
              <a:solidFill>
                <a:srgbClr val="FF0000"/>
              </a:solidFill>
            </a:endParaRPr>
          </a:p>
          <a:p>
            <a:pPr marL="533400" indent="-533400" fontAlgn="auto">
              <a:spcBef>
                <a:spcPct val="0"/>
              </a:spcBef>
              <a:spcAft>
                <a:spcPts val="0"/>
              </a:spcAft>
              <a:buFontTx/>
              <a:buNone/>
            </a:pPr>
            <a:r>
              <a:rPr lang="ja-JP" altLang="en-US" sz="2400" dirty="0">
                <a:solidFill>
                  <a:srgbClr val="FF0000"/>
                </a:solidFill>
              </a:rPr>
              <a:t>切り出す。</a:t>
            </a:r>
            <a:endParaRPr lang="en-US" altLang="ja-JP" sz="2400" dirty="0">
              <a:solidFill>
                <a:srgbClr val="FF0000"/>
              </a:solidFill>
            </a:endParaRPr>
          </a:p>
          <a:p>
            <a:pPr marL="533400" indent="-533400" fontAlgn="auto">
              <a:spcBef>
                <a:spcPct val="0"/>
              </a:spcBef>
              <a:spcAft>
                <a:spcPts val="0"/>
              </a:spcAft>
              <a:buFontTx/>
              <a:buNone/>
            </a:pPr>
            <a:endParaRPr lang="en-US" altLang="ja-JP" sz="2400" dirty="0"/>
          </a:p>
          <a:p>
            <a:pPr marL="533400" indent="-533400" fontAlgn="auto">
              <a:spcBef>
                <a:spcPct val="0"/>
              </a:spcBef>
              <a:spcAft>
                <a:spcPts val="0"/>
              </a:spcAft>
              <a:buFontTx/>
              <a:buNone/>
            </a:pPr>
            <a:r>
              <a:rPr lang="ja-JP" altLang="en-US" sz="2400" dirty="0"/>
              <a:t>　</a:t>
            </a:r>
            <a:endParaRPr lang="en-US" altLang="ja-JP" sz="2400" dirty="0"/>
          </a:p>
          <a:p>
            <a:pPr marL="533400" indent="-533400" fontAlgn="auto">
              <a:spcBef>
                <a:spcPct val="0"/>
              </a:spcBef>
              <a:spcAft>
                <a:spcPts val="0"/>
              </a:spcAft>
              <a:buFontTx/>
              <a:buNone/>
            </a:pPr>
            <a:endParaRPr lang="ja-JP" altLang="en-US" sz="2400" dirty="0"/>
          </a:p>
        </p:txBody>
      </p:sp>
    </p:spTree>
    <p:extLst>
      <p:ext uri="{BB962C8B-B14F-4D97-AF65-F5344CB8AC3E}">
        <p14:creationId xmlns:p14="http://schemas.microsoft.com/office/powerpoint/2010/main" val="15118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12</a:t>
            </a:fld>
            <a:endParaRPr lang="ja-JP" altLang="en-US" dirty="0"/>
          </a:p>
        </p:txBody>
      </p:sp>
      <p:sp>
        <p:nvSpPr>
          <p:cNvPr id="6" name="タイトル 1">
            <a:extLst>
              <a:ext uri="{FF2B5EF4-FFF2-40B4-BE49-F238E27FC236}">
                <a16:creationId xmlns:a16="http://schemas.microsoft.com/office/drawing/2014/main" id="{9EC56ABF-446D-4E94-AE91-87836EE55A26}"/>
              </a:ext>
            </a:extLst>
          </p:cNvPr>
          <p:cNvSpPr>
            <a:spLocks noGrp="1"/>
          </p:cNvSpPr>
          <p:nvPr>
            <p:ph type="title"/>
          </p:nvPr>
        </p:nvSpPr>
        <p:spPr>
          <a:xfrm>
            <a:off x="427163" y="188640"/>
            <a:ext cx="7374532" cy="461963"/>
          </a:xfrm>
        </p:spPr>
        <p:txBody>
          <a:bodyPr>
            <a:normAutofit/>
          </a:bodyPr>
          <a:lstStyle/>
          <a:p>
            <a:pPr marL="533400" indent="-533400"/>
            <a:r>
              <a:rPr lang="ja-JP" altLang="en-US" sz="2400" u="sng" dirty="0"/>
              <a:t>まとめると</a:t>
            </a:r>
          </a:p>
        </p:txBody>
      </p:sp>
      <p:pic>
        <p:nvPicPr>
          <p:cNvPr id="2" name="図 1">
            <a:extLst>
              <a:ext uri="{FF2B5EF4-FFF2-40B4-BE49-F238E27FC236}">
                <a16:creationId xmlns:a16="http://schemas.microsoft.com/office/drawing/2014/main" id="{5F9A5AD1-5433-430D-9DE4-134624EAA911}"/>
              </a:ext>
            </a:extLst>
          </p:cNvPr>
          <p:cNvPicPr>
            <a:picLocks noChangeAspect="1"/>
          </p:cNvPicPr>
          <p:nvPr/>
        </p:nvPicPr>
        <p:blipFill rotWithShape="1">
          <a:blip r:embed="rId3"/>
          <a:srcRect l="19355" t="3561" r="40531" b="54740"/>
          <a:stretch/>
        </p:blipFill>
        <p:spPr>
          <a:xfrm>
            <a:off x="200472" y="650603"/>
            <a:ext cx="4843898" cy="5658717"/>
          </a:xfrm>
          <a:prstGeom prst="rect">
            <a:avLst/>
          </a:prstGeom>
        </p:spPr>
      </p:pic>
      <p:pic>
        <p:nvPicPr>
          <p:cNvPr id="2050" name="Picture 2" descr="https://gimon666.com/wp-content/uploads/2018/01/29d3bc99193cb0b837fb8cc53f050ae5-2-300x182.png">
            <a:extLst>
              <a:ext uri="{FF2B5EF4-FFF2-40B4-BE49-F238E27FC236}">
                <a16:creationId xmlns:a16="http://schemas.microsoft.com/office/drawing/2014/main" id="{393F6740-5E9A-4CBE-A428-D0E67654BC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913"/>
          <a:stretch/>
        </p:blipFill>
        <p:spPr bwMode="auto">
          <a:xfrm>
            <a:off x="4559316" y="494065"/>
            <a:ext cx="5355730" cy="1562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imon666.com/wp-content/uploads/2018/01/29d3bc99193cb0b837fb8cc53f050ae5-2-300x182.png">
            <a:extLst>
              <a:ext uri="{FF2B5EF4-FFF2-40B4-BE49-F238E27FC236}">
                <a16:creationId xmlns:a16="http://schemas.microsoft.com/office/drawing/2014/main" id="{86011A00-754B-476D-BB54-F8CBEE9C52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228" b="23234"/>
          <a:stretch/>
        </p:blipFill>
        <p:spPr bwMode="auto">
          <a:xfrm>
            <a:off x="4515101" y="4490197"/>
            <a:ext cx="5337637" cy="891747"/>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下 3">
            <a:extLst>
              <a:ext uri="{FF2B5EF4-FFF2-40B4-BE49-F238E27FC236}">
                <a16:creationId xmlns:a16="http://schemas.microsoft.com/office/drawing/2014/main" id="{532BFD42-A49F-445B-8E2B-DED7CDF2C885}"/>
              </a:ext>
            </a:extLst>
          </p:cNvPr>
          <p:cNvSpPr/>
          <p:nvPr/>
        </p:nvSpPr>
        <p:spPr>
          <a:xfrm>
            <a:off x="5715967" y="2659217"/>
            <a:ext cx="1008112" cy="885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3">
            <a:extLst>
              <a:ext uri="{FF2B5EF4-FFF2-40B4-BE49-F238E27FC236}">
                <a16:creationId xmlns:a16="http://schemas.microsoft.com/office/drawing/2014/main" id="{BCE06C3C-5C72-42AA-A1A0-82E1AB2E01AC}"/>
              </a:ext>
            </a:extLst>
          </p:cNvPr>
          <p:cNvSpPr txBox="1">
            <a:spLocks noChangeArrowheads="1"/>
          </p:cNvSpPr>
          <p:nvPr/>
        </p:nvSpPr>
        <p:spPr>
          <a:xfrm>
            <a:off x="7330120" y="2150396"/>
            <a:ext cx="2638322" cy="25021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sz="2400" dirty="0"/>
              <a:t>連続する量の</a:t>
            </a:r>
            <a:endParaRPr lang="en-US" altLang="ja-JP" sz="2400" dirty="0"/>
          </a:p>
          <a:p>
            <a:pPr marL="533400" indent="-533400" fontAlgn="auto">
              <a:spcBef>
                <a:spcPct val="0"/>
              </a:spcBef>
              <a:spcAft>
                <a:spcPts val="0"/>
              </a:spcAft>
              <a:buFontTx/>
              <a:buNone/>
            </a:pPr>
            <a:r>
              <a:rPr lang="ja-JP" altLang="en-US" sz="2400" b="1" dirty="0"/>
              <a:t>　・時間　</a:t>
            </a:r>
            <a:endParaRPr lang="en-US" altLang="ja-JP" sz="2400" b="1" dirty="0"/>
          </a:p>
          <a:p>
            <a:pPr marL="533400" indent="-533400" fontAlgn="auto">
              <a:spcBef>
                <a:spcPct val="0"/>
              </a:spcBef>
              <a:spcAft>
                <a:spcPts val="0"/>
              </a:spcAft>
              <a:buFontTx/>
              <a:buNone/>
            </a:pPr>
            <a:r>
              <a:rPr lang="ja-JP" altLang="en-US" sz="2400" b="1" dirty="0"/>
              <a:t>　・大きさ</a:t>
            </a:r>
            <a:r>
              <a:rPr lang="en-US" altLang="ja-JP" sz="2400" b="1" dirty="0"/>
              <a:t>(</a:t>
            </a:r>
            <a:r>
              <a:rPr lang="ja-JP" altLang="en-US" sz="2400" b="1" dirty="0"/>
              <a:t>振幅</a:t>
            </a:r>
            <a:r>
              <a:rPr lang="en-US" altLang="ja-JP" sz="2400" b="1" dirty="0"/>
              <a:t>)</a:t>
            </a:r>
          </a:p>
          <a:p>
            <a:pPr marL="533400" indent="-533400" fontAlgn="auto">
              <a:spcBef>
                <a:spcPct val="0"/>
              </a:spcBef>
              <a:spcAft>
                <a:spcPts val="0"/>
              </a:spcAft>
              <a:buFontTx/>
              <a:buNone/>
            </a:pPr>
            <a:r>
              <a:rPr lang="ja-JP" altLang="en-US" sz="2400" dirty="0"/>
              <a:t>に対して、</a:t>
            </a:r>
            <a:endParaRPr lang="en-US" altLang="ja-JP" sz="2400" dirty="0"/>
          </a:p>
          <a:p>
            <a:pPr marL="533400" indent="-533400" fontAlgn="auto">
              <a:spcBef>
                <a:spcPct val="0"/>
              </a:spcBef>
              <a:spcAft>
                <a:spcPts val="0"/>
              </a:spcAft>
              <a:buFontTx/>
              <a:buNone/>
            </a:pPr>
            <a:endParaRPr lang="en-US" altLang="ja-JP" sz="2400" dirty="0"/>
          </a:p>
          <a:p>
            <a:pPr marL="533400" indent="-533400" fontAlgn="auto">
              <a:spcBef>
                <a:spcPct val="0"/>
              </a:spcBef>
              <a:spcAft>
                <a:spcPts val="0"/>
              </a:spcAft>
              <a:buFontTx/>
              <a:buNone/>
            </a:pPr>
            <a:r>
              <a:rPr lang="ja-JP" altLang="en-US" sz="2400" dirty="0">
                <a:solidFill>
                  <a:srgbClr val="FF0000"/>
                </a:solidFill>
              </a:rPr>
              <a:t>一定区間ごとに</a:t>
            </a:r>
            <a:endParaRPr lang="en-US" altLang="ja-JP" sz="2400" dirty="0">
              <a:solidFill>
                <a:srgbClr val="FF0000"/>
              </a:solidFill>
            </a:endParaRPr>
          </a:p>
          <a:p>
            <a:pPr marL="533400" indent="-533400" fontAlgn="auto">
              <a:spcBef>
                <a:spcPct val="0"/>
              </a:spcBef>
              <a:spcAft>
                <a:spcPts val="0"/>
              </a:spcAft>
              <a:buFontTx/>
              <a:buNone/>
            </a:pPr>
            <a:r>
              <a:rPr lang="ja-JP" altLang="en-US" sz="2400" dirty="0">
                <a:solidFill>
                  <a:srgbClr val="FF0000"/>
                </a:solidFill>
              </a:rPr>
              <a:t>切り出す。</a:t>
            </a:r>
            <a:endParaRPr lang="en-US" altLang="ja-JP" sz="2400" dirty="0">
              <a:solidFill>
                <a:srgbClr val="FF0000"/>
              </a:solidFill>
            </a:endParaRPr>
          </a:p>
          <a:p>
            <a:pPr marL="533400" indent="-533400" fontAlgn="auto">
              <a:spcBef>
                <a:spcPct val="0"/>
              </a:spcBef>
              <a:spcAft>
                <a:spcPts val="0"/>
              </a:spcAft>
              <a:buFontTx/>
              <a:buNone/>
            </a:pPr>
            <a:endParaRPr lang="en-US" altLang="ja-JP" sz="2400" dirty="0"/>
          </a:p>
          <a:p>
            <a:pPr marL="533400" indent="-533400" fontAlgn="auto">
              <a:spcBef>
                <a:spcPct val="0"/>
              </a:spcBef>
              <a:spcAft>
                <a:spcPts val="0"/>
              </a:spcAft>
              <a:buFontTx/>
              <a:buNone/>
            </a:pPr>
            <a:r>
              <a:rPr lang="ja-JP" altLang="en-US" sz="2400" dirty="0"/>
              <a:t>　</a:t>
            </a:r>
            <a:endParaRPr lang="en-US" altLang="ja-JP" sz="2400" dirty="0"/>
          </a:p>
          <a:p>
            <a:pPr marL="533400" indent="-533400" fontAlgn="auto">
              <a:spcBef>
                <a:spcPct val="0"/>
              </a:spcBef>
              <a:spcAft>
                <a:spcPts val="0"/>
              </a:spcAft>
              <a:buFontTx/>
              <a:buNone/>
            </a:pPr>
            <a:endParaRPr lang="ja-JP" altLang="en-US" sz="2400" dirty="0"/>
          </a:p>
        </p:txBody>
      </p:sp>
    </p:spTree>
    <p:extLst>
      <p:ext uri="{BB962C8B-B14F-4D97-AF65-F5344CB8AC3E}">
        <p14:creationId xmlns:p14="http://schemas.microsoft.com/office/powerpoint/2010/main" val="2363020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13</a:t>
            </a:fld>
            <a:endParaRPr lang="ja-JP" altLang="en-US" dirty="0"/>
          </a:p>
        </p:txBody>
      </p:sp>
      <p:sp>
        <p:nvSpPr>
          <p:cNvPr id="5" name="タイトル 1">
            <a:extLst>
              <a:ext uri="{FF2B5EF4-FFF2-40B4-BE49-F238E27FC236}">
                <a16:creationId xmlns:a16="http://schemas.microsoft.com/office/drawing/2014/main" id="{FBBBA979-DBD4-4115-A4D8-544B02F2BECA}"/>
              </a:ext>
            </a:extLst>
          </p:cNvPr>
          <p:cNvSpPr>
            <a:spLocks noGrp="1"/>
          </p:cNvSpPr>
          <p:nvPr>
            <p:ph type="title"/>
          </p:nvPr>
        </p:nvSpPr>
        <p:spPr>
          <a:xfrm>
            <a:off x="427163" y="188640"/>
            <a:ext cx="7374532" cy="461963"/>
          </a:xfrm>
        </p:spPr>
        <p:txBody>
          <a:bodyPr>
            <a:normAutofit/>
          </a:bodyPr>
          <a:lstStyle/>
          <a:p>
            <a:r>
              <a:rPr lang="ja-JP" altLang="en-US" sz="2400" u="sng" dirty="0"/>
              <a:t>コンピュータ と アナログ量</a:t>
            </a:r>
            <a:endParaRPr kumimoji="1" lang="ja-JP" altLang="en-US" sz="2400" u="sng" dirty="0"/>
          </a:p>
        </p:txBody>
      </p:sp>
      <p:sp>
        <p:nvSpPr>
          <p:cNvPr id="6" name="Rectangle 3">
            <a:extLst>
              <a:ext uri="{FF2B5EF4-FFF2-40B4-BE49-F238E27FC236}">
                <a16:creationId xmlns:a16="http://schemas.microsoft.com/office/drawing/2014/main" id="{83C15D38-E52A-44FC-BE48-52C2538B925B}"/>
              </a:ext>
            </a:extLst>
          </p:cNvPr>
          <p:cNvSpPr txBox="1">
            <a:spLocks noChangeArrowheads="1"/>
          </p:cNvSpPr>
          <p:nvPr/>
        </p:nvSpPr>
        <p:spPr>
          <a:xfrm>
            <a:off x="631825" y="1125538"/>
            <a:ext cx="8713788" cy="1366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sz="2000" dirty="0"/>
              <a:t>現代のコンピュータ　</a:t>
            </a:r>
            <a:r>
              <a:rPr lang="en-US" altLang="ja-JP" sz="2000" dirty="0"/>
              <a:t>=</a:t>
            </a:r>
            <a:r>
              <a:rPr lang="ja-JP" altLang="en-US" sz="2000" dirty="0"/>
              <a:t>　</a:t>
            </a:r>
            <a:r>
              <a:rPr lang="ja-JP" altLang="en-US" sz="2000" b="1" dirty="0">
                <a:solidFill>
                  <a:srgbClr val="800000"/>
                </a:solidFill>
              </a:rPr>
              <a:t>ディジタルコンピュータ</a:t>
            </a:r>
            <a:r>
              <a:rPr lang="ja-JP" altLang="en-US" sz="2000" dirty="0">
                <a:solidFill>
                  <a:srgbClr val="800000"/>
                </a:solidFill>
              </a:rPr>
              <a:t>　</a:t>
            </a:r>
          </a:p>
          <a:p>
            <a:pPr marL="533400" indent="-533400" fontAlgn="auto">
              <a:spcBef>
                <a:spcPct val="0"/>
              </a:spcBef>
              <a:spcAft>
                <a:spcPts val="0"/>
              </a:spcAft>
              <a:buFontTx/>
              <a:buNone/>
            </a:pPr>
            <a:r>
              <a:rPr lang="ja-JP" altLang="en-US" sz="2000" dirty="0"/>
              <a:t>　　　　　　　　　　　　　特徴：</a:t>
            </a:r>
            <a:r>
              <a:rPr lang="en-US" altLang="ja-JP" sz="2000" dirty="0"/>
              <a:t>0</a:t>
            </a:r>
            <a:r>
              <a:rPr lang="ja-JP" altLang="en-US" sz="2000" dirty="0"/>
              <a:t>か</a:t>
            </a:r>
            <a:r>
              <a:rPr lang="en-US" altLang="ja-JP" sz="2000" dirty="0"/>
              <a:t>1</a:t>
            </a:r>
            <a:r>
              <a:rPr lang="ja-JP" altLang="en-US" sz="2000" dirty="0"/>
              <a:t>の状態を扱う</a:t>
            </a:r>
          </a:p>
          <a:p>
            <a:pPr marL="533400" indent="-533400" fontAlgn="auto">
              <a:spcBef>
                <a:spcPct val="0"/>
              </a:spcBef>
              <a:spcAft>
                <a:spcPts val="0"/>
              </a:spcAft>
              <a:buFontTx/>
              <a:buNone/>
            </a:pPr>
            <a:r>
              <a:rPr lang="ja-JP" altLang="en-US" sz="2000" dirty="0"/>
              <a:t>　　　　　　　　　　　　　　　　ｱﾅﾛｸﾞ量は扱えない</a:t>
            </a:r>
            <a:endParaRPr lang="en-US" altLang="ja-JP" sz="2000" dirty="0"/>
          </a:p>
          <a:p>
            <a:pPr marL="533400" indent="-533400" fontAlgn="auto">
              <a:spcBef>
                <a:spcPct val="0"/>
              </a:spcBef>
              <a:spcAft>
                <a:spcPts val="0"/>
              </a:spcAft>
              <a:buFontTx/>
              <a:buNone/>
            </a:pPr>
            <a:r>
              <a:rPr lang="ja-JP" altLang="en-US" sz="2000" dirty="0"/>
              <a:t>　　　　　　　　　　　　</a:t>
            </a:r>
            <a:r>
              <a:rPr lang="ja-JP" altLang="en-US" sz="2000" b="1" dirty="0">
                <a:solidFill>
                  <a:srgbClr val="FF0000"/>
                </a:solidFill>
              </a:rPr>
              <a:t>⇒</a:t>
            </a:r>
            <a:r>
              <a:rPr lang="en-US" altLang="ja-JP" sz="2000" b="1" dirty="0">
                <a:solidFill>
                  <a:srgbClr val="FF0000"/>
                </a:solidFill>
              </a:rPr>
              <a:t>0</a:t>
            </a:r>
            <a:r>
              <a:rPr lang="ja-JP" altLang="en-US" sz="2000" b="1" dirty="0">
                <a:solidFill>
                  <a:srgbClr val="FF0000"/>
                </a:solidFill>
              </a:rPr>
              <a:t>と</a:t>
            </a:r>
            <a:r>
              <a:rPr lang="en-US" altLang="ja-JP" sz="2000" b="1" dirty="0">
                <a:solidFill>
                  <a:srgbClr val="FF0000"/>
                </a:solidFill>
              </a:rPr>
              <a:t>1</a:t>
            </a:r>
            <a:r>
              <a:rPr lang="ja-JP" altLang="en-US" sz="2000" b="1" dirty="0">
                <a:solidFill>
                  <a:srgbClr val="FF0000"/>
                </a:solidFill>
              </a:rPr>
              <a:t>を扱う論理回路の集合体</a:t>
            </a:r>
            <a:endParaRPr lang="en-US" altLang="ja-JP" sz="2000" b="1" dirty="0">
              <a:solidFill>
                <a:srgbClr val="FF0000"/>
              </a:solidFill>
            </a:endParaRPr>
          </a:p>
          <a:p>
            <a:pPr marL="533400" indent="-533400" fontAlgn="auto">
              <a:spcBef>
                <a:spcPct val="0"/>
              </a:spcBef>
              <a:spcAft>
                <a:spcPts val="0"/>
              </a:spcAft>
              <a:buFontTx/>
              <a:buNone/>
            </a:pPr>
            <a:endParaRPr lang="ja-JP" altLang="en-US" sz="2000" dirty="0"/>
          </a:p>
        </p:txBody>
      </p:sp>
      <p:pic>
        <p:nvPicPr>
          <p:cNvPr id="7" name="Picture 5">
            <a:extLst>
              <a:ext uri="{FF2B5EF4-FFF2-40B4-BE49-F238E27FC236}">
                <a16:creationId xmlns:a16="http://schemas.microsoft.com/office/drawing/2014/main" id="{49739003-8DE6-4CA4-9A21-09C1AAA1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263" y="2517775"/>
            <a:ext cx="1944687"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a:extLst>
              <a:ext uri="{FF2B5EF4-FFF2-40B4-BE49-F238E27FC236}">
                <a16:creationId xmlns:a16="http://schemas.microsoft.com/office/drawing/2014/main" id="{36655AC9-C695-4ECB-B04E-EC4F93568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4821238"/>
            <a:ext cx="2160588"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a:extLst>
              <a:ext uri="{FF2B5EF4-FFF2-40B4-BE49-F238E27FC236}">
                <a16:creationId xmlns:a16="http://schemas.microsoft.com/office/drawing/2014/main" id="{42B4E806-1961-418B-B66A-847BA3F83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113" y="2682875"/>
            <a:ext cx="2159000" cy="149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5">
            <a:extLst>
              <a:ext uri="{FF2B5EF4-FFF2-40B4-BE49-F238E27FC236}">
                <a16:creationId xmlns:a16="http://schemas.microsoft.com/office/drawing/2014/main" id="{85DF8EB4-3E98-441C-88CE-F958AD42C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13" y="2301875"/>
            <a:ext cx="2401887"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6">
            <a:extLst>
              <a:ext uri="{FF2B5EF4-FFF2-40B4-BE49-F238E27FC236}">
                <a16:creationId xmlns:a16="http://schemas.microsoft.com/office/drawing/2014/main" id="{8659EDE1-E486-47E0-88C2-14AD1715A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5313" y="4605338"/>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17">
            <a:extLst>
              <a:ext uri="{FF2B5EF4-FFF2-40B4-BE49-F238E27FC236}">
                <a16:creationId xmlns:a16="http://schemas.microsoft.com/office/drawing/2014/main" id="{404076B0-318D-48A4-A535-2B774D745D2A}"/>
              </a:ext>
            </a:extLst>
          </p:cNvPr>
          <p:cNvSpPr>
            <a:spLocks noChangeShapeType="1"/>
          </p:cNvSpPr>
          <p:nvPr/>
        </p:nvSpPr>
        <p:spPr bwMode="auto">
          <a:xfrm flipV="1">
            <a:off x="2290763" y="3309938"/>
            <a:ext cx="10080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3" name="Line 18">
            <a:extLst>
              <a:ext uri="{FF2B5EF4-FFF2-40B4-BE49-F238E27FC236}">
                <a16:creationId xmlns:a16="http://schemas.microsoft.com/office/drawing/2014/main" id="{B63D73DA-7207-467D-B405-98B4DCDA341F}"/>
              </a:ext>
            </a:extLst>
          </p:cNvPr>
          <p:cNvSpPr>
            <a:spLocks noChangeShapeType="1"/>
          </p:cNvSpPr>
          <p:nvPr/>
        </p:nvSpPr>
        <p:spPr bwMode="auto">
          <a:xfrm>
            <a:off x="2290763" y="3309938"/>
            <a:ext cx="863600" cy="143986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4" name="Line 19">
            <a:extLst>
              <a:ext uri="{FF2B5EF4-FFF2-40B4-BE49-F238E27FC236}">
                <a16:creationId xmlns:a16="http://schemas.microsoft.com/office/drawing/2014/main" id="{BBD291A1-8524-4735-8BB7-CD2D9D3E6620}"/>
              </a:ext>
            </a:extLst>
          </p:cNvPr>
          <p:cNvSpPr>
            <a:spLocks noChangeShapeType="1"/>
          </p:cNvSpPr>
          <p:nvPr/>
        </p:nvSpPr>
        <p:spPr bwMode="auto">
          <a:xfrm>
            <a:off x="5026025" y="3309938"/>
            <a:ext cx="115252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5" name="Line 20">
            <a:extLst>
              <a:ext uri="{FF2B5EF4-FFF2-40B4-BE49-F238E27FC236}">
                <a16:creationId xmlns:a16="http://schemas.microsoft.com/office/drawing/2014/main" id="{D325A535-9390-42ED-8C2B-98306AFD08E6}"/>
              </a:ext>
            </a:extLst>
          </p:cNvPr>
          <p:cNvSpPr>
            <a:spLocks noChangeShapeType="1"/>
          </p:cNvSpPr>
          <p:nvPr/>
        </p:nvSpPr>
        <p:spPr bwMode="auto">
          <a:xfrm flipH="1">
            <a:off x="7475538" y="4175125"/>
            <a:ext cx="0" cy="7191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6" name="Line 21">
            <a:extLst>
              <a:ext uri="{FF2B5EF4-FFF2-40B4-BE49-F238E27FC236}">
                <a16:creationId xmlns:a16="http://schemas.microsoft.com/office/drawing/2014/main" id="{666A7ADA-8ECE-40C4-A02C-6FD00DED113A}"/>
              </a:ext>
            </a:extLst>
          </p:cNvPr>
          <p:cNvSpPr>
            <a:spLocks noChangeShapeType="1"/>
          </p:cNvSpPr>
          <p:nvPr/>
        </p:nvSpPr>
        <p:spPr bwMode="auto">
          <a:xfrm>
            <a:off x="5241925" y="5397500"/>
            <a:ext cx="8651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 name="Line 22">
            <a:extLst>
              <a:ext uri="{FF2B5EF4-FFF2-40B4-BE49-F238E27FC236}">
                <a16:creationId xmlns:a16="http://schemas.microsoft.com/office/drawing/2014/main" id="{B4AEA758-034E-4A69-8FE7-BA8980D30503}"/>
              </a:ext>
            </a:extLst>
          </p:cNvPr>
          <p:cNvSpPr>
            <a:spLocks noChangeShapeType="1"/>
          </p:cNvSpPr>
          <p:nvPr/>
        </p:nvSpPr>
        <p:spPr bwMode="auto">
          <a:xfrm>
            <a:off x="5026025" y="3886200"/>
            <a:ext cx="2160588" cy="10080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8" name="Rectangle 24">
            <a:extLst>
              <a:ext uri="{FF2B5EF4-FFF2-40B4-BE49-F238E27FC236}">
                <a16:creationId xmlns:a16="http://schemas.microsoft.com/office/drawing/2014/main" id="{28FA89BF-FBE0-4206-A814-CEDBA7F92DAF}"/>
              </a:ext>
            </a:extLst>
          </p:cNvPr>
          <p:cNvSpPr>
            <a:spLocks noChangeArrowheads="1"/>
          </p:cNvSpPr>
          <p:nvPr/>
        </p:nvSpPr>
        <p:spPr bwMode="auto">
          <a:xfrm>
            <a:off x="561975" y="5038725"/>
            <a:ext cx="1943100" cy="647700"/>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600" u="none" dirty="0">
                <a:solidFill>
                  <a:schemeClr val="bg1"/>
                </a:solidFill>
                <a:latin typeface="+mn-ea"/>
                <a:ea typeface="+mn-ea"/>
              </a:rPr>
              <a:t>論理ゲート</a:t>
            </a:r>
          </a:p>
          <a:p>
            <a:pPr algn="ctr" eaLnBrk="1" hangingPunct="1">
              <a:spcBef>
                <a:spcPct val="0"/>
              </a:spcBef>
              <a:buClrTx/>
              <a:buFontTx/>
              <a:buNone/>
            </a:pPr>
            <a:r>
              <a:rPr lang="en-US" altLang="ja-JP" sz="1600" u="none" dirty="0">
                <a:solidFill>
                  <a:schemeClr val="bg1"/>
                </a:solidFill>
                <a:latin typeface="+mn-ea"/>
                <a:ea typeface="+mn-ea"/>
              </a:rPr>
              <a:t>0</a:t>
            </a:r>
            <a:r>
              <a:rPr lang="ja-JP" altLang="en-US" sz="1600" u="none" dirty="0">
                <a:solidFill>
                  <a:schemeClr val="bg1"/>
                </a:solidFill>
                <a:latin typeface="+mn-ea"/>
                <a:ea typeface="+mn-ea"/>
              </a:rPr>
              <a:t>か</a:t>
            </a:r>
            <a:r>
              <a:rPr lang="en-US" altLang="ja-JP" sz="1600" u="none" dirty="0">
                <a:solidFill>
                  <a:schemeClr val="bg1"/>
                </a:solidFill>
                <a:latin typeface="+mn-ea"/>
                <a:ea typeface="+mn-ea"/>
              </a:rPr>
              <a:t>1</a:t>
            </a:r>
            <a:r>
              <a:rPr lang="ja-JP" altLang="en-US" sz="1600" u="none" dirty="0">
                <a:solidFill>
                  <a:schemeClr val="bg1"/>
                </a:solidFill>
                <a:latin typeface="+mn-ea"/>
                <a:ea typeface="+mn-ea"/>
              </a:rPr>
              <a:t>の状態を扱う</a:t>
            </a:r>
          </a:p>
        </p:txBody>
      </p:sp>
      <p:pic>
        <p:nvPicPr>
          <p:cNvPr id="19" name="Picture 38">
            <a:extLst>
              <a:ext uri="{FF2B5EF4-FFF2-40B4-BE49-F238E27FC236}">
                <a16:creationId xmlns:a16="http://schemas.microsoft.com/office/drawing/2014/main" id="{C545F12E-C08A-4E4A-9019-332CBD1BE0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725" y="4581525"/>
            <a:ext cx="720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594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06299DD-1265-47E8-B0DD-1701118BD0B7}"/>
              </a:ext>
            </a:extLst>
          </p:cNvPr>
          <p:cNvPicPr>
            <a:picLocks noChangeAspect="1"/>
          </p:cNvPicPr>
          <p:nvPr/>
        </p:nvPicPr>
        <p:blipFill>
          <a:blip r:embed="rId3"/>
          <a:stretch>
            <a:fillRect/>
          </a:stretch>
        </p:blipFill>
        <p:spPr>
          <a:xfrm>
            <a:off x="2926631" y="4709216"/>
            <a:ext cx="1941450" cy="1456088"/>
          </a:xfrm>
          <a:prstGeom prst="rect">
            <a:avLst/>
          </a:prstGeom>
        </p:spPr>
      </p:pic>
      <p:sp>
        <p:nvSpPr>
          <p:cNvPr id="5" name="スライド番号プレースホルダー 2">
            <a:extLst>
              <a:ext uri="{FF2B5EF4-FFF2-40B4-BE49-F238E27FC236}">
                <a16:creationId xmlns:a16="http://schemas.microsoft.com/office/drawing/2014/main" id="{860411E1-DFAF-439C-ACF8-3A5912F40A8C}"/>
              </a:ext>
            </a:extLst>
          </p:cNvPr>
          <p:cNvSpPr txBox="1">
            <a:spLocks/>
          </p:cNvSpPr>
          <p:nvPr/>
        </p:nvSpPr>
        <p:spPr>
          <a:xfrm>
            <a:off x="9340104" y="6497612"/>
            <a:ext cx="365125" cy="301625"/>
          </a:xfrm>
          <a:prstGeom prst="rect">
            <a:avLst/>
          </a:prstGeom>
        </p:spPr>
        <p:txBody>
          <a:bodyPr vert="horz" lIns="91440" tIns="45720" rIns="91440" bIns="45720" rtlCol="0" anchor="ctr"/>
          <a:lstStyle>
            <a:defPPr>
              <a:defRPr lang="ja-JP"/>
            </a:defPPr>
            <a:lvl1pPr algn="ctr" defTabSz="457200" rtl="0" fontAlgn="base">
              <a:spcBef>
                <a:spcPct val="0"/>
              </a:spcBef>
              <a:spcAft>
                <a:spcPct val="0"/>
              </a:spcAft>
              <a:defRPr kumimoji="1" sz="800" kern="12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vl2pPr marL="457200" algn="l" defTabSz="457200"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defRPr/>
            </a:pPr>
            <a:fld id="{E83E9717-2B77-47DC-9BF0-C8D5501651F1}" type="slidenum">
              <a:rPr lang="ja-JP" altLang="en-US" smtClean="0"/>
              <a:pPr>
                <a:defRPr/>
              </a:pPr>
              <a:t>14</a:t>
            </a:fld>
            <a:endParaRPr lang="ja-JP" altLang="en-US" dirty="0"/>
          </a:p>
        </p:txBody>
      </p:sp>
      <p:sp>
        <p:nvSpPr>
          <p:cNvPr id="6" name="タイトル 1">
            <a:extLst>
              <a:ext uri="{FF2B5EF4-FFF2-40B4-BE49-F238E27FC236}">
                <a16:creationId xmlns:a16="http://schemas.microsoft.com/office/drawing/2014/main" id="{EBB887A6-3C5A-4B66-BB48-31C5EA5ED2A4}"/>
              </a:ext>
            </a:extLst>
          </p:cNvPr>
          <p:cNvSpPr>
            <a:spLocks noGrp="1"/>
          </p:cNvSpPr>
          <p:nvPr>
            <p:ph type="title"/>
          </p:nvPr>
        </p:nvSpPr>
        <p:spPr>
          <a:xfrm>
            <a:off x="427163" y="188640"/>
            <a:ext cx="7374532" cy="461963"/>
          </a:xfrm>
        </p:spPr>
        <p:txBody>
          <a:bodyPr>
            <a:normAutofit/>
          </a:bodyPr>
          <a:lstStyle/>
          <a:p>
            <a:r>
              <a:rPr lang="ja-JP" altLang="en-US" sz="2400" u="sng" dirty="0"/>
              <a:t>ディジタルコンピュータ と アナログ素子</a:t>
            </a:r>
            <a:endParaRPr kumimoji="1" lang="ja-JP" altLang="en-US" sz="2400" u="sng" dirty="0"/>
          </a:p>
        </p:txBody>
      </p:sp>
      <p:pic>
        <p:nvPicPr>
          <p:cNvPr id="7" name="Picture 18">
            <a:extLst>
              <a:ext uri="{FF2B5EF4-FFF2-40B4-BE49-F238E27FC236}">
                <a16:creationId xmlns:a16="http://schemas.microsoft.com/office/drawing/2014/main" id="{10C71816-7429-4F37-AEFD-714E1284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850" y="2192337"/>
            <a:ext cx="2089150" cy="174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1">
            <a:extLst>
              <a:ext uri="{FF2B5EF4-FFF2-40B4-BE49-F238E27FC236}">
                <a16:creationId xmlns:a16="http://schemas.microsoft.com/office/drawing/2014/main" id="{A7F59AE5-6389-4721-B5B3-D415184AE80A}"/>
              </a:ext>
            </a:extLst>
          </p:cNvPr>
          <p:cNvSpPr txBox="1">
            <a:spLocks noChangeArrowheads="1"/>
          </p:cNvSpPr>
          <p:nvPr/>
        </p:nvSpPr>
        <p:spPr>
          <a:xfrm>
            <a:off x="582414" y="947601"/>
            <a:ext cx="8713788" cy="57467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Aft>
                <a:spcPts val="0"/>
              </a:spcAft>
              <a:buFont typeface="Osaka" charset="-128"/>
              <a:buNone/>
            </a:pPr>
            <a:r>
              <a:rPr lang="ja-JP" altLang="en-US" sz="2800" dirty="0"/>
              <a:t>ｱﾅﾛｸﾞ素子　</a:t>
            </a:r>
            <a:r>
              <a:rPr lang="en-US" altLang="ja-JP" sz="2800" dirty="0"/>
              <a:t>~</a:t>
            </a:r>
            <a:r>
              <a:rPr lang="ja-JP" altLang="en-US" sz="2800" dirty="0"/>
              <a:t>　</a:t>
            </a:r>
            <a:r>
              <a:rPr lang="en-US" altLang="ja-JP" sz="2800" dirty="0"/>
              <a:t>(</a:t>
            </a:r>
            <a:r>
              <a:rPr lang="ja-JP" altLang="en-US" sz="2800" dirty="0"/>
              <a:t>出力が</a:t>
            </a:r>
            <a:r>
              <a:rPr lang="en-US" altLang="ja-JP" sz="2800" dirty="0"/>
              <a:t>)0</a:t>
            </a:r>
            <a:r>
              <a:rPr lang="ja-JP" altLang="en-US" sz="2800" dirty="0"/>
              <a:t>か</a:t>
            </a:r>
            <a:r>
              <a:rPr lang="en-US" altLang="ja-JP" sz="2800" dirty="0"/>
              <a:t>1</a:t>
            </a:r>
            <a:r>
              <a:rPr lang="ja-JP" altLang="en-US" sz="2800" dirty="0"/>
              <a:t>かではない素子</a:t>
            </a:r>
          </a:p>
        </p:txBody>
      </p:sp>
      <p:sp>
        <p:nvSpPr>
          <p:cNvPr id="9" name="Oval 22">
            <a:extLst>
              <a:ext uri="{FF2B5EF4-FFF2-40B4-BE49-F238E27FC236}">
                <a16:creationId xmlns:a16="http://schemas.microsoft.com/office/drawing/2014/main" id="{2C94440D-0FA0-4A04-8E58-65EB199F8D5A}"/>
              </a:ext>
            </a:extLst>
          </p:cNvPr>
          <p:cNvSpPr>
            <a:spLocks noChangeArrowheads="1"/>
          </p:cNvSpPr>
          <p:nvPr/>
        </p:nvSpPr>
        <p:spPr bwMode="auto">
          <a:xfrm>
            <a:off x="2432050" y="1557337"/>
            <a:ext cx="1728788" cy="790575"/>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dirty="0">
                <a:solidFill>
                  <a:schemeClr val="bg1"/>
                </a:solidFill>
                <a:latin typeface="Microsoft Sans Serif" panose="020B0604020202020204" pitchFamily="34" charset="0"/>
              </a:rPr>
              <a:t>光ｾﾝｻ</a:t>
            </a:r>
          </a:p>
        </p:txBody>
      </p:sp>
      <p:sp>
        <p:nvSpPr>
          <p:cNvPr id="10" name="AutoShape 24">
            <a:extLst>
              <a:ext uri="{FF2B5EF4-FFF2-40B4-BE49-F238E27FC236}">
                <a16:creationId xmlns:a16="http://schemas.microsoft.com/office/drawing/2014/main" id="{2F4985CD-1861-4BE8-87F9-8E9A774DD0AE}"/>
              </a:ext>
            </a:extLst>
          </p:cNvPr>
          <p:cNvSpPr>
            <a:spLocks noChangeArrowheads="1"/>
          </p:cNvSpPr>
          <p:nvPr/>
        </p:nvSpPr>
        <p:spPr bwMode="auto">
          <a:xfrm>
            <a:off x="1928813" y="2709862"/>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1" name="AutoShape 26">
            <a:extLst>
              <a:ext uri="{FF2B5EF4-FFF2-40B4-BE49-F238E27FC236}">
                <a16:creationId xmlns:a16="http://schemas.microsoft.com/office/drawing/2014/main" id="{F9F6EE67-E696-448D-A446-5414460F55C4}"/>
              </a:ext>
            </a:extLst>
          </p:cNvPr>
          <p:cNvSpPr>
            <a:spLocks noChangeArrowheads="1"/>
          </p:cNvSpPr>
          <p:nvPr/>
        </p:nvSpPr>
        <p:spPr bwMode="auto">
          <a:xfrm>
            <a:off x="5024438" y="2709862"/>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2" name="Rectangle 28">
            <a:extLst>
              <a:ext uri="{FF2B5EF4-FFF2-40B4-BE49-F238E27FC236}">
                <a16:creationId xmlns:a16="http://schemas.microsoft.com/office/drawing/2014/main" id="{C9C72341-F219-4378-A546-E4D1A9AAB679}"/>
              </a:ext>
            </a:extLst>
          </p:cNvPr>
          <p:cNvSpPr>
            <a:spLocks noChangeArrowheads="1"/>
          </p:cNvSpPr>
          <p:nvPr/>
        </p:nvSpPr>
        <p:spPr bwMode="auto">
          <a:xfrm>
            <a:off x="706438" y="2781300"/>
            <a:ext cx="115093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a:t>　光</a:t>
            </a:r>
          </a:p>
        </p:txBody>
      </p:sp>
      <p:sp>
        <p:nvSpPr>
          <p:cNvPr id="13" name="Rectangle 30">
            <a:extLst>
              <a:ext uri="{FF2B5EF4-FFF2-40B4-BE49-F238E27FC236}">
                <a16:creationId xmlns:a16="http://schemas.microsoft.com/office/drawing/2014/main" id="{1071D0CB-E0D9-4D42-B079-A9F28714BD54}"/>
              </a:ext>
            </a:extLst>
          </p:cNvPr>
          <p:cNvSpPr>
            <a:spLocks noChangeArrowheads="1"/>
          </p:cNvSpPr>
          <p:nvPr/>
        </p:nvSpPr>
        <p:spPr bwMode="auto">
          <a:xfrm>
            <a:off x="5745163" y="2565400"/>
            <a:ext cx="295275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000" b="1" u="none" dirty="0"/>
              <a:t>　</a:t>
            </a:r>
            <a:r>
              <a:rPr lang="en-US" altLang="ja-JP" sz="2000" b="1" u="none" dirty="0"/>
              <a:t>(</a:t>
            </a:r>
            <a:r>
              <a:rPr lang="ja-JP" altLang="en-US" sz="2000" b="1" dirty="0"/>
              <a:t>光の強さに応じた</a:t>
            </a:r>
            <a:r>
              <a:rPr lang="en-US" altLang="ja-JP" sz="2000" b="1" dirty="0"/>
              <a:t>)</a:t>
            </a:r>
          </a:p>
          <a:p>
            <a:pPr eaLnBrk="1" hangingPunct="1">
              <a:buFont typeface="Osaka" charset="-128"/>
              <a:buNone/>
            </a:pPr>
            <a:r>
              <a:rPr lang="ja-JP" altLang="en-US" b="1" u="none" dirty="0"/>
              <a:t>　</a:t>
            </a:r>
            <a:r>
              <a:rPr lang="ja-JP" altLang="en-US" b="1" u="none" dirty="0">
                <a:solidFill>
                  <a:srgbClr val="FF0000"/>
                </a:solidFill>
              </a:rPr>
              <a:t>〇〇</a:t>
            </a:r>
          </a:p>
        </p:txBody>
      </p:sp>
      <p:pic>
        <p:nvPicPr>
          <p:cNvPr id="14" name="Picture 34">
            <a:extLst>
              <a:ext uri="{FF2B5EF4-FFF2-40B4-BE49-F238E27FC236}">
                <a16:creationId xmlns:a16="http://schemas.microsoft.com/office/drawing/2014/main" id="{DEE75DAE-CD98-4F85-8506-A2291B237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650" y="3862387"/>
            <a:ext cx="1603375"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AutoShape 35">
            <a:extLst>
              <a:ext uri="{FF2B5EF4-FFF2-40B4-BE49-F238E27FC236}">
                <a16:creationId xmlns:a16="http://schemas.microsoft.com/office/drawing/2014/main" id="{DE35691E-D05D-402E-8293-11E79103B550}"/>
              </a:ext>
            </a:extLst>
          </p:cNvPr>
          <p:cNvSpPr>
            <a:spLocks noChangeArrowheads="1"/>
          </p:cNvSpPr>
          <p:nvPr/>
        </p:nvSpPr>
        <p:spPr bwMode="auto">
          <a:xfrm>
            <a:off x="7040563" y="2997200"/>
            <a:ext cx="1441450" cy="792162"/>
          </a:xfrm>
          <a:prstGeom prst="rightArrow">
            <a:avLst>
              <a:gd name="adj1" fmla="val 50000"/>
              <a:gd name="adj2" fmla="val 4549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latin typeface="Microsoft Sans Serif" panose="020B0604020202020204" pitchFamily="34" charset="0"/>
              </a:rPr>
              <a:t>A/D</a:t>
            </a:r>
            <a:r>
              <a:rPr lang="ja-JP" altLang="en-US" sz="2000" b="1" u="none">
                <a:latin typeface="Microsoft Sans Serif" panose="020B0604020202020204" pitchFamily="34" charset="0"/>
              </a:rPr>
              <a:t>変換</a:t>
            </a:r>
          </a:p>
        </p:txBody>
      </p:sp>
      <p:sp>
        <p:nvSpPr>
          <p:cNvPr id="16" name="Rectangle 37">
            <a:extLst>
              <a:ext uri="{FF2B5EF4-FFF2-40B4-BE49-F238E27FC236}">
                <a16:creationId xmlns:a16="http://schemas.microsoft.com/office/drawing/2014/main" id="{85C0E9FD-2497-42FB-BD80-1A7B85FA50F4}"/>
              </a:ext>
            </a:extLst>
          </p:cNvPr>
          <p:cNvSpPr>
            <a:spLocks noChangeArrowheads="1"/>
          </p:cNvSpPr>
          <p:nvPr/>
        </p:nvSpPr>
        <p:spPr bwMode="auto">
          <a:xfrm>
            <a:off x="8553450" y="3070225"/>
            <a:ext cx="1223963"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a:t>数値</a:t>
            </a:r>
          </a:p>
          <a:p>
            <a:pPr eaLnBrk="1" hangingPunct="1">
              <a:buFont typeface="Osaka" charset="-128"/>
              <a:buNone/>
            </a:pPr>
            <a:r>
              <a:rPr lang="en-US" altLang="ja-JP" sz="2000" b="1" u="none"/>
              <a:t>(</a:t>
            </a:r>
            <a:r>
              <a:rPr lang="ja-JP" altLang="en-US" sz="2000" b="1" u="none"/>
              <a:t>離散値</a:t>
            </a:r>
            <a:r>
              <a:rPr lang="en-US" altLang="ja-JP" sz="2000" b="1" u="none"/>
              <a:t>)</a:t>
            </a:r>
          </a:p>
        </p:txBody>
      </p:sp>
      <p:sp>
        <p:nvSpPr>
          <p:cNvPr id="17" name="Rectangle 38">
            <a:extLst>
              <a:ext uri="{FF2B5EF4-FFF2-40B4-BE49-F238E27FC236}">
                <a16:creationId xmlns:a16="http://schemas.microsoft.com/office/drawing/2014/main" id="{4E122DCE-78FE-407C-886C-0633CD32CD00}"/>
              </a:ext>
            </a:extLst>
          </p:cNvPr>
          <p:cNvSpPr>
            <a:spLocks noChangeArrowheads="1"/>
          </p:cNvSpPr>
          <p:nvPr/>
        </p:nvSpPr>
        <p:spPr bwMode="auto">
          <a:xfrm>
            <a:off x="8553450" y="5013325"/>
            <a:ext cx="1223963"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a:t>数値</a:t>
            </a:r>
          </a:p>
          <a:p>
            <a:pPr eaLnBrk="1" hangingPunct="1">
              <a:buFont typeface="Osaka" charset="-128"/>
              <a:buNone/>
            </a:pPr>
            <a:r>
              <a:rPr lang="en-US" altLang="ja-JP" sz="2000" b="1" u="none"/>
              <a:t>(</a:t>
            </a:r>
            <a:r>
              <a:rPr lang="ja-JP" altLang="en-US" sz="2000" b="1" u="none"/>
              <a:t>離散値</a:t>
            </a:r>
            <a:r>
              <a:rPr lang="en-US" altLang="ja-JP" sz="2000" b="1" u="none"/>
              <a:t>)</a:t>
            </a:r>
          </a:p>
        </p:txBody>
      </p:sp>
      <p:pic>
        <p:nvPicPr>
          <p:cNvPr id="18" name="Picture 39">
            <a:extLst>
              <a:ext uri="{FF2B5EF4-FFF2-40B4-BE49-F238E27FC236}">
                <a16:creationId xmlns:a16="http://schemas.microsoft.com/office/drawing/2014/main" id="{6166A49F-FA12-4CEA-A5E5-28741125E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5388" y="3789362"/>
            <a:ext cx="720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22">
            <a:extLst>
              <a:ext uri="{FF2B5EF4-FFF2-40B4-BE49-F238E27FC236}">
                <a16:creationId xmlns:a16="http://schemas.microsoft.com/office/drawing/2014/main" id="{79E23EC4-6145-409A-8602-9B027DBCB4ED}"/>
              </a:ext>
            </a:extLst>
          </p:cNvPr>
          <p:cNvSpPr>
            <a:spLocks noChangeArrowheads="1"/>
          </p:cNvSpPr>
          <p:nvPr/>
        </p:nvSpPr>
        <p:spPr bwMode="auto">
          <a:xfrm>
            <a:off x="2367113" y="4304395"/>
            <a:ext cx="1728788" cy="790575"/>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dirty="0">
                <a:solidFill>
                  <a:schemeClr val="bg1"/>
                </a:solidFill>
                <a:latin typeface="Microsoft Sans Serif" panose="020B0604020202020204" pitchFamily="34" charset="0"/>
              </a:rPr>
              <a:t>加速度ｾﾝｻ</a:t>
            </a:r>
          </a:p>
        </p:txBody>
      </p:sp>
      <p:sp>
        <p:nvSpPr>
          <p:cNvPr id="20" name="AutoShape 24">
            <a:extLst>
              <a:ext uri="{FF2B5EF4-FFF2-40B4-BE49-F238E27FC236}">
                <a16:creationId xmlns:a16="http://schemas.microsoft.com/office/drawing/2014/main" id="{F064906B-4C7D-498C-A6CA-2F7ABCDDEB8E}"/>
              </a:ext>
            </a:extLst>
          </p:cNvPr>
          <p:cNvSpPr>
            <a:spLocks noChangeArrowheads="1"/>
          </p:cNvSpPr>
          <p:nvPr/>
        </p:nvSpPr>
        <p:spPr bwMode="auto">
          <a:xfrm>
            <a:off x="1973516" y="5013325"/>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1" name="Rectangle 28">
            <a:extLst>
              <a:ext uri="{FF2B5EF4-FFF2-40B4-BE49-F238E27FC236}">
                <a16:creationId xmlns:a16="http://schemas.microsoft.com/office/drawing/2014/main" id="{09B9CAA3-FA3D-4300-A708-28A918A15C91}"/>
              </a:ext>
            </a:extLst>
          </p:cNvPr>
          <p:cNvSpPr>
            <a:spLocks noChangeArrowheads="1"/>
          </p:cNvSpPr>
          <p:nvPr/>
        </p:nvSpPr>
        <p:spPr bwMode="auto">
          <a:xfrm>
            <a:off x="751141" y="5084763"/>
            <a:ext cx="115093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dirty="0"/>
              <a:t>　</a:t>
            </a:r>
            <a:r>
              <a:rPr lang="ja-JP" altLang="en-US" b="1" dirty="0"/>
              <a:t>速度</a:t>
            </a:r>
            <a:endParaRPr lang="ja-JP" altLang="en-US" b="1" u="none" dirty="0"/>
          </a:p>
        </p:txBody>
      </p:sp>
      <p:sp>
        <p:nvSpPr>
          <p:cNvPr id="22" name="AutoShape 26">
            <a:extLst>
              <a:ext uri="{FF2B5EF4-FFF2-40B4-BE49-F238E27FC236}">
                <a16:creationId xmlns:a16="http://schemas.microsoft.com/office/drawing/2014/main" id="{FAD052C9-A486-49CF-AF5C-5FD261389107}"/>
              </a:ext>
            </a:extLst>
          </p:cNvPr>
          <p:cNvSpPr>
            <a:spLocks noChangeArrowheads="1"/>
          </p:cNvSpPr>
          <p:nvPr/>
        </p:nvSpPr>
        <p:spPr bwMode="auto">
          <a:xfrm>
            <a:off x="5095949" y="4905721"/>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3" name="Rectangle 30">
            <a:extLst>
              <a:ext uri="{FF2B5EF4-FFF2-40B4-BE49-F238E27FC236}">
                <a16:creationId xmlns:a16="http://schemas.microsoft.com/office/drawing/2014/main" id="{4067E685-15B7-4890-B72C-F4F69C72995C}"/>
              </a:ext>
            </a:extLst>
          </p:cNvPr>
          <p:cNvSpPr>
            <a:spLocks noChangeArrowheads="1"/>
          </p:cNvSpPr>
          <p:nvPr/>
        </p:nvSpPr>
        <p:spPr bwMode="auto">
          <a:xfrm>
            <a:off x="5816674" y="4761259"/>
            <a:ext cx="295275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000" b="1" u="none" dirty="0"/>
              <a:t>　</a:t>
            </a:r>
            <a:r>
              <a:rPr lang="en-US" altLang="ja-JP" sz="2000" b="1" u="none" dirty="0"/>
              <a:t>(</a:t>
            </a:r>
            <a:r>
              <a:rPr lang="ja-JP" altLang="en-US" sz="2000" b="1" u="none" dirty="0"/>
              <a:t>速度</a:t>
            </a:r>
            <a:r>
              <a:rPr lang="ja-JP" altLang="en-US" sz="2000" b="1" dirty="0"/>
              <a:t>の変化に応じた</a:t>
            </a:r>
            <a:r>
              <a:rPr lang="en-US" altLang="ja-JP" sz="2000" b="1" dirty="0"/>
              <a:t>)</a:t>
            </a:r>
          </a:p>
          <a:p>
            <a:pPr eaLnBrk="1" hangingPunct="1">
              <a:buFont typeface="Osaka" charset="-128"/>
              <a:buNone/>
            </a:pPr>
            <a:r>
              <a:rPr lang="ja-JP" altLang="en-US" b="1" u="none" dirty="0"/>
              <a:t>　</a:t>
            </a:r>
            <a:r>
              <a:rPr lang="ja-JP" altLang="en-US" b="1" dirty="0">
                <a:solidFill>
                  <a:srgbClr val="FF0000"/>
                </a:solidFill>
              </a:rPr>
              <a:t>〇〇</a:t>
            </a:r>
            <a:endParaRPr lang="ja-JP" altLang="en-US" b="1" u="none" dirty="0">
              <a:solidFill>
                <a:srgbClr val="FF0000"/>
              </a:solidFill>
            </a:endParaRPr>
          </a:p>
        </p:txBody>
      </p:sp>
      <p:sp>
        <p:nvSpPr>
          <p:cNvPr id="24" name="AutoShape 35">
            <a:extLst>
              <a:ext uri="{FF2B5EF4-FFF2-40B4-BE49-F238E27FC236}">
                <a16:creationId xmlns:a16="http://schemas.microsoft.com/office/drawing/2014/main" id="{CE4847B7-CFB5-40C6-AD6A-4979EAC3316C}"/>
              </a:ext>
            </a:extLst>
          </p:cNvPr>
          <p:cNvSpPr>
            <a:spLocks noChangeArrowheads="1"/>
          </p:cNvSpPr>
          <p:nvPr/>
        </p:nvSpPr>
        <p:spPr bwMode="auto">
          <a:xfrm>
            <a:off x="6907306" y="5193059"/>
            <a:ext cx="1441450" cy="792162"/>
          </a:xfrm>
          <a:prstGeom prst="rightArrow">
            <a:avLst>
              <a:gd name="adj1" fmla="val 50000"/>
              <a:gd name="adj2" fmla="val 4549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latin typeface="Microsoft Sans Serif" panose="020B0604020202020204" pitchFamily="34" charset="0"/>
              </a:rPr>
              <a:t>A/D</a:t>
            </a:r>
            <a:r>
              <a:rPr lang="ja-JP" altLang="en-US" sz="2000" b="1" u="none">
                <a:latin typeface="Microsoft Sans Serif" panose="020B0604020202020204" pitchFamily="34" charset="0"/>
              </a:rPr>
              <a:t>変換</a:t>
            </a:r>
          </a:p>
        </p:txBody>
      </p:sp>
    </p:spTree>
    <p:extLst>
      <p:ext uri="{BB962C8B-B14F-4D97-AF65-F5344CB8AC3E}">
        <p14:creationId xmlns:p14="http://schemas.microsoft.com/office/powerpoint/2010/main" val="3815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06299DD-1265-47E8-B0DD-1701118BD0B7}"/>
              </a:ext>
            </a:extLst>
          </p:cNvPr>
          <p:cNvPicPr>
            <a:picLocks noChangeAspect="1"/>
          </p:cNvPicPr>
          <p:nvPr/>
        </p:nvPicPr>
        <p:blipFill>
          <a:blip r:embed="rId3"/>
          <a:stretch>
            <a:fillRect/>
          </a:stretch>
        </p:blipFill>
        <p:spPr>
          <a:xfrm>
            <a:off x="2926631" y="4709216"/>
            <a:ext cx="1941450" cy="1456088"/>
          </a:xfrm>
          <a:prstGeom prst="rect">
            <a:avLst/>
          </a:prstGeom>
        </p:spPr>
      </p:pic>
      <p:sp>
        <p:nvSpPr>
          <p:cNvPr id="5" name="スライド番号プレースホルダー 2">
            <a:extLst>
              <a:ext uri="{FF2B5EF4-FFF2-40B4-BE49-F238E27FC236}">
                <a16:creationId xmlns:a16="http://schemas.microsoft.com/office/drawing/2014/main" id="{860411E1-DFAF-439C-ACF8-3A5912F40A8C}"/>
              </a:ext>
            </a:extLst>
          </p:cNvPr>
          <p:cNvSpPr txBox="1">
            <a:spLocks/>
          </p:cNvSpPr>
          <p:nvPr/>
        </p:nvSpPr>
        <p:spPr>
          <a:xfrm>
            <a:off x="9340104" y="6497612"/>
            <a:ext cx="365125" cy="301625"/>
          </a:xfrm>
          <a:prstGeom prst="rect">
            <a:avLst/>
          </a:prstGeom>
        </p:spPr>
        <p:txBody>
          <a:bodyPr vert="horz" lIns="91440" tIns="45720" rIns="91440" bIns="45720" rtlCol="0" anchor="ctr"/>
          <a:lstStyle>
            <a:defPPr>
              <a:defRPr lang="ja-JP"/>
            </a:defPPr>
            <a:lvl1pPr algn="ctr" defTabSz="457200" rtl="0" fontAlgn="base">
              <a:spcBef>
                <a:spcPct val="0"/>
              </a:spcBef>
              <a:spcAft>
                <a:spcPct val="0"/>
              </a:spcAft>
              <a:defRPr kumimoji="1" sz="800" kern="1200" smtClean="0">
                <a:solidFill>
                  <a:schemeClr val="tx1">
                    <a:lumMod val="50000"/>
                    <a:lumOff val="50000"/>
                  </a:schemeClr>
                </a:solidFill>
                <a:latin typeface="メイリオ" panose="020B0604030504040204" pitchFamily="50" charset="-128"/>
                <a:ea typeface="メイリオ" panose="020B0604030504040204" pitchFamily="50" charset="-128"/>
                <a:cs typeface="Arial" panose="020B0604020202020204" pitchFamily="34" charset="0"/>
              </a:defRPr>
            </a:lvl1pPr>
            <a:lvl2pPr marL="457200" algn="l" defTabSz="457200"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defRPr/>
            </a:pPr>
            <a:fld id="{E83E9717-2B77-47DC-9BF0-C8D5501651F1}" type="slidenum">
              <a:rPr lang="ja-JP" altLang="en-US" smtClean="0"/>
              <a:pPr>
                <a:defRPr/>
              </a:pPr>
              <a:t>15</a:t>
            </a:fld>
            <a:endParaRPr lang="ja-JP" altLang="en-US" dirty="0"/>
          </a:p>
        </p:txBody>
      </p:sp>
      <p:sp>
        <p:nvSpPr>
          <p:cNvPr id="6" name="タイトル 1">
            <a:extLst>
              <a:ext uri="{FF2B5EF4-FFF2-40B4-BE49-F238E27FC236}">
                <a16:creationId xmlns:a16="http://schemas.microsoft.com/office/drawing/2014/main" id="{EBB887A6-3C5A-4B66-BB48-31C5EA5ED2A4}"/>
              </a:ext>
            </a:extLst>
          </p:cNvPr>
          <p:cNvSpPr>
            <a:spLocks noGrp="1"/>
          </p:cNvSpPr>
          <p:nvPr>
            <p:ph type="title"/>
          </p:nvPr>
        </p:nvSpPr>
        <p:spPr>
          <a:xfrm>
            <a:off x="427163" y="188640"/>
            <a:ext cx="7374532" cy="461963"/>
          </a:xfrm>
        </p:spPr>
        <p:txBody>
          <a:bodyPr>
            <a:normAutofit/>
          </a:bodyPr>
          <a:lstStyle/>
          <a:p>
            <a:r>
              <a:rPr lang="ja-JP" altLang="en-US" sz="2400" u="sng" dirty="0"/>
              <a:t>ディジタルコンピュータ と アナログ素子</a:t>
            </a:r>
            <a:endParaRPr kumimoji="1" lang="ja-JP" altLang="en-US" sz="2400" u="sng" dirty="0"/>
          </a:p>
        </p:txBody>
      </p:sp>
      <p:pic>
        <p:nvPicPr>
          <p:cNvPr id="7" name="Picture 18">
            <a:extLst>
              <a:ext uri="{FF2B5EF4-FFF2-40B4-BE49-F238E27FC236}">
                <a16:creationId xmlns:a16="http://schemas.microsoft.com/office/drawing/2014/main" id="{10C71816-7429-4F37-AEFD-714E1284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850" y="2192337"/>
            <a:ext cx="2089150" cy="174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1">
            <a:extLst>
              <a:ext uri="{FF2B5EF4-FFF2-40B4-BE49-F238E27FC236}">
                <a16:creationId xmlns:a16="http://schemas.microsoft.com/office/drawing/2014/main" id="{A7F59AE5-6389-4721-B5B3-D415184AE80A}"/>
              </a:ext>
            </a:extLst>
          </p:cNvPr>
          <p:cNvSpPr txBox="1">
            <a:spLocks noChangeArrowheads="1"/>
          </p:cNvSpPr>
          <p:nvPr/>
        </p:nvSpPr>
        <p:spPr>
          <a:xfrm>
            <a:off x="582414" y="947601"/>
            <a:ext cx="8713788" cy="57467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Aft>
                <a:spcPts val="0"/>
              </a:spcAft>
              <a:buFont typeface="Osaka" charset="-128"/>
              <a:buNone/>
            </a:pPr>
            <a:r>
              <a:rPr lang="ja-JP" altLang="en-US" sz="2800" dirty="0"/>
              <a:t>ｱﾅﾛｸﾞ素子　</a:t>
            </a:r>
            <a:r>
              <a:rPr lang="en-US" altLang="ja-JP" sz="2800" dirty="0"/>
              <a:t>~</a:t>
            </a:r>
            <a:r>
              <a:rPr lang="ja-JP" altLang="en-US" sz="2800" dirty="0"/>
              <a:t>　</a:t>
            </a:r>
            <a:r>
              <a:rPr lang="en-US" altLang="ja-JP" sz="2800" dirty="0"/>
              <a:t>(</a:t>
            </a:r>
            <a:r>
              <a:rPr lang="ja-JP" altLang="en-US" sz="2800" dirty="0"/>
              <a:t>出力が</a:t>
            </a:r>
            <a:r>
              <a:rPr lang="en-US" altLang="ja-JP" sz="2800" dirty="0"/>
              <a:t>)0</a:t>
            </a:r>
            <a:r>
              <a:rPr lang="ja-JP" altLang="en-US" sz="2800" dirty="0"/>
              <a:t>か</a:t>
            </a:r>
            <a:r>
              <a:rPr lang="en-US" altLang="ja-JP" sz="2800" dirty="0"/>
              <a:t>1</a:t>
            </a:r>
            <a:r>
              <a:rPr lang="ja-JP" altLang="en-US" sz="2800" dirty="0"/>
              <a:t>かではない素子</a:t>
            </a:r>
          </a:p>
        </p:txBody>
      </p:sp>
      <p:sp>
        <p:nvSpPr>
          <p:cNvPr id="9" name="Oval 22">
            <a:extLst>
              <a:ext uri="{FF2B5EF4-FFF2-40B4-BE49-F238E27FC236}">
                <a16:creationId xmlns:a16="http://schemas.microsoft.com/office/drawing/2014/main" id="{2C94440D-0FA0-4A04-8E58-65EB199F8D5A}"/>
              </a:ext>
            </a:extLst>
          </p:cNvPr>
          <p:cNvSpPr>
            <a:spLocks noChangeArrowheads="1"/>
          </p:cNvSpPr>
          <p:nvPr/>
        </p:nvSpPr>
        <p:spPr bwMode="auto">
          <a:xfrm>
            <a:off x="2432050" y="1557337"/>
            <a:ext cx="1728788" cy="790575"/>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dirty="0">
                <a:solidFill>
                  <a:schemeClr val="bg1"/>
                </a:solidFill>
                <a:latin typeface="Microsoft Sans Serif" panose="020B0604020202020204" pitchFamily="34" charset="0"/>
              </a:rPr>
              <a:t>光ｾﾝｻ</a:t>
            </a:r>
          </a:p>
        </p:txBody>
      </p:sp>
      <p:sp>
        <p:nvSpPr>
          <p:cNvPr id="10" name="AutoShape 24">
            <a:extLst>
              <a:ext uri="{FF2B5EF4-FFF2-40B4-BE49-F238E27FC236}">
                <a16:creationId xmlns:a16="http://schemas.microsoft.com/office/drawing/2014/main" id="{2F4985CD-1861-4BE8-87F9-8E9A774DD0AE}"/>
              </a:ext>
            </a:extLst>
          </p:cNvPr>
          <p:cNvSpPr>
            <a:spLocks noChangeArrowheads="1"/>
          </p:cNvSpPr>
          <p:nvPr/>
        </p:nvSpPr>
        <p:spPr bwMode="auto">
          <a:xfrm>
            <a:off x="1928813" y="2709862"/>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1" name="AutoShape 26">
            <a:extLst>
              <a:ext uri="{FF2B5EF4-FFF2-40B4-BE49-F238E27FC236}">
                <a16:creationId xmlns:a16="http://schemas.microsoft.com/office/drawing/2014/main" id="{F9F6EE67-E696-448D-A446-5414460F55C4}"/>
              </a:ext>
            </a:extLst>
          </p:cNvPr>
          <p:cNvSpPr>
            <a:spLocks noChangeArrowheads="1"/>
          </p:cNvSpPr>
          <p:nvPr/>
        </p:nvSpPr>
        <p:spPr bwMode="auto">
          <a:xfrm>
            <a:off x="5024438" y="2709862"/>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2" name="Rectangle 28">
            <a:extLst>
              <a:ext uri="{FF2B5EF4-FFF2-40B4-BE49-F238E27FC236}">
                <a16:creationId xmlns:a16="http://schemas.microsoft.com/office/drawing/2014/main" id="{C9C72341-F219-4378-A546-E4D1A9AAB679}"/>
              </a:ext>
            </a:extLst>
          </p:cNvPr>
          <p:cNvSpPr>
            <a:spLocks noChangeArrowheads="1"/>
          </p:cNvSpPr>
          <p:nvPr/>
        </p:nvSpPr>
        <p:spPr bwMode="auto">
          <a:xfrm>
            <a:off x="706438" y="2781300"/>
            <a:ext cx="115093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a:t>　光</a:t>
            </a:r>
          </a:p>
        </p:txBody>
      </p:sp>
      <p:sp>
        <p:nvSpPr>
          <p:cNvPr id="13" name="Rectangle 30">
            <a:extLst>
              <a:ext uri="{FF2B5EF4-FFF2-40B4-BE49-F238E27FC236}">
                <a16:creationId xmlns:a16="http://schemas.microsoft.com/office/drawing/2014/main" id="{1071D0CB-E0D9-4D42-B079-A9F28714BD54}"/>
              </a:ext>
            </a:extLst>
          </p:cNvPr>
          <p:cNvSpPr>
            <a:spLocks noChangeArrowheads="1"/>
          </p:cNvSpPr>
          <p:nvPr/>
        </p:nvSpPr>
        <p:spPr bwMode="auto">
          <a:xfrm>
            <a:off x="5745163" y="2565400"/>
            <a:ext cx="295275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000" b="1" u="none" dirty="0"/>
              <a:t>　</a:t>
            </a:r>
            <a:r>
              <a:rPr lang="en-US" altLang="ja-JP" sz="2000" b="1" u="none" dirty="0"/>
              <a:t>(</a:t>
            </a:r>
            <a:r>
              <a:rPr lang="ja-JP" altLang="en-US" sz="2000" b="1" dirty="0"/>
              <a:t>光の強さに応じた</a:t>
            </a:r>
            <a:r>
              <a:rPr lang="en-US" altLang="ja-JP" sz="2000" b="1" dirty="0"/>
              <a:t>)</a:t>
            </a:r>
          </a:p>
          <a:p>
            <a:pPr eaLnBrk="1" hangingPunct="1">
              <a:buFont typeface="Osaka" charset="-128"/>
              <a:buNone/>
            </a:pPr>
            <a:r>
              <a:rPr lang="ja-JP" altLang="en-US" b="1" u="none" dirty="0"/>
              <a:t>　電圧</a:t>
            </a:r>
          </a:p>
        </p:txBody>
      </p:sp>
      <p:pic>
        <p:nvPicPr>
          <p:cNvPr id="14" name="Picture 34">
            <a:extLst>
              <a:ext uri="{FF2B5EF4-FFF2-40B4-BE49-F238E27FC236}">
                <a16:creationId xmlns:a16="http://schemas.microsoft.com/office/drawing/2014/main" id="{DEE75DAE-CD98-4F85-8506-A2291B237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1650" y="3862387"/>
            <a:ext cx="1603375"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AutoShape 35">
            <a:extLst>
              <a:ext uri="{FF2B5EF4-FFF2-40B4-BE49-F238E27FC236}">
                <a16:creationId xmlns:a16="http://schemas.microsoft.com/office/drawing/2014/main" id="{DE35691E-D05D-402E-8293-11E79103B550}"/>
              </a:ext>
            </a:extLst>
          </p:cNvPr>
          <p:cNvSpPr>
            <a:spLocks noChangeArrowheads="1"/>
          </p:cNvSpPr>
          <p:nvPr/>
        </p:nvSpPr>
        <p:spPr bwMode="auto">
          <a:xfrm>
            <a:off x="7040563" y="2997200"/>
            <a:ext cx="1441450" cy="792162"/>
          </a:xfrm>
          <a:prstGeom prst="rightArrow">
            <a:avLst>
              <a:gd name="adj1" fmla="val 50000"/>
              <a:gd name="adj2" fmla="val 4549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latin typeface="Microsoft Sans Serif" panose="020B0604020202020204" pitchFamily="34" charset="0"/>
              </a:rPr>
              <a:t>A/D</a:t>
            </a:r>
            <a:r>
              <a:rPr lang="ja-JP" altLang="en-US" sz="2000" b="1" u="none">
                <a:latin typeface="Microsoft Sans Serif" panose="020B0604020202020204" pitchFamily="34" charset="0"/>
              </a:rPr>
              <a:t>変換</a:t>
            </a:r>
          </a:p>
        </p:txBody>
      </p:sp>
      <p:sp>
        <p:nvSpPr>
          <p:cNvPr id="16" name="Rectangle 37">
            <a:extLst>
              <a:ext uri="{FF2B5EF4-FFF2-40B4-BE49-F238E27FC236}">
                <a16:creationId xmlns:a16="http://schemas.microsoft.com/office/drawing/2014/main" id="{85C0E9FD-2497-42FB-BD80-1A7B85FA50F4}"/>
              </a:ext>
            </a:extLst>
          </p:cNvPr>
          <p:cNvSpPr>
            <a:spLocks noChangeArrowheads="1"/>
          </p:cNvSpPr>
          <p:nvPr/>
        </p:nvSpPr>
        <p:spPr bwMode="auto">
          <a:xfrm>
            <a:off x="8553450" y="3070225"/>
            <a:ext cx="1223963"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a:t>数値</a:t>
            </a:r>
          </a:p>
          <a:p>
            <a:pPr eaLnBrk="1" hangingPunct="1">
              <a:buFont typeface="Osaka" charset="-128"/>
              <a:buNone/>
            </a:pPr>
            <a:r>
              <a:rPr lang="en-US" altLang="ja-JP" sz="2000" b="1" u="none"/>
              <a:t>(</a:t>
            </a:r>
            <a:r>
              <a:rPr lang="ja-JP" altLang="en-US" sz="2000" b="1" u="none"/>
              <a:t>離散値</a:t>
            </a:r>
            <a:r>
              <a:rPr lang="en-US" altLang="ja-JP" sz="2000" b="1" u="none"/>
              <a:t>)</a:t>
            </a:r>
          </a:p>
        </p:txBody>
      </p:sp>
      <p:sp>
        <p:nvSpPr>
          <p:cNvPr id="17" name="Rectangle 38">
            <a:extLst>
              <a:ext uri="{FF2B5EF4-FFF2-40B4-BE49-F238E27FC236}">
                <a16:creationId xmlns:a16="http://schemas.microsoft.com/office/drawing/2014/main" id="{4E122DCE-78FE-407C-886C-0633CD32CD00}"/>
              </a:ext>
            </a:extLst>
          </p:cNvPr>
          <p:cNvSpPr>
            <a:spLocks noChangeArrowheads="1"/>
          </p:cNvSpPr>
          <p:nvPr/>
        </p:nvSpPr>
        <p:spPr bwMode="auto">
          <a:xfrm>
            <a:off x="8553450" y="5013325"/>
            <a:ext cx="1223963"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a:t>数値</a:t>
            </a:r>
          </a:p>
          <a:p>
            <a:pPr eaLnBrk="1" hangingPunct="1">
              <a:buFont typeface="Osaka" charset="-128"/>
              <a:buNone/>
            </a:pPr>
            <a:r>
              <a:rPr lang="en-US" altLang="ja-JP" sz="2000" b="1" u="none"/>
              <a:t>(</a:t>
            </a:r>
            <a:r>
              <a:rPr lang="ja-JP" altLang="en-US" sz="2000" b="1" u="none"/>
              <a:t>離散値</a:t>
            </a:r>
            <a:r>
              <a:rPr lang="en-US" altLang="ja-JP" sz="2000" b="1" u="none"/>
              <a:t>)</a:t>
            </a:r>
          </a:p>
        </p:txBody>
      </p:sp>
      <p:pic>
        <p:nvPicPr>
          <p:cNvPr id="18" name="Picture 39">
            <a:extLst>
              <a:ext uri="{FF2B5EF4-FFF2-40B4-BE49-F238E27FC236}">
                <a16:creationId xmlns:a16="http://schemas.microsoft.com/office/drawing/2014/main" id="{6166A49F-FA12-4CEA-A5E5-28741125E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5388" y="3789362"/>
            <a:ext cx="720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22">
            <a:extLst>
              <a:ext uri="{FF2B5EF4-FFF2-40B4-BE49-F238E27FC236}">
                <a16:creationId xmlns:a16="http://schemas.microsoft.com/office/drawing/2014/main" id="{79E23EC4-6145-409A-8602-9B027DBCB4ED}"/>
              </a:ext>
            </a:extLst>
          </p:cNvPr>
          <p:cNvSpPr>
            <a:spLocks noChangeArrowheads="1"/>
          </p:cNvSpPr>
          <p:nvPr/>
        </p:nvSpPr>
        <p:spPr bwMode="auto">
          <a:xfrm>
            <a:off x="2367113" y="4304395"/>
            <a:ext cx="1728788" cy="790575"/>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dirty="0">
                <a:solidFill>
                  <a:schemeClr val="bg1"/>
                </a:solidFill>
                <a:latin typeface="Microsoft Sans Serif" panose="020B0604020202020204" pitchFamily="34" charset="0"/>
              </a:rPr>
              <a:t>加速度ｾﾝｻ</a:t>
            </a:r>
          </a:p>
        </p:txBody>
      </p:sp>
      <p:sp>
        <p:nvSpPr>
          <p:cNvPr id="20" name="AutoShape 24">
            <a:extLst>
              <a:ext uri="{FF2B5EF4-FFF2-40B4-BE49-F238E27FC236}">
                <a16:creationId xmlns:a16="http://schemas.microsoft.com/office/drawing/2014/main" id="{F064906B-4C7D-498C-A6CA-2F7ABCDDEB8E}"/>
              </a:ext>
            </a:extLst>
          </p:cNvPr>
          <p:cNvSpPr>
            <a:spLocks noChangeArrowheads="1"/>
          </p:cNvSpPr>
          <p:nvPr/>
        </p:nvSpPr>
        <p:spPr bwMode="auto">
          <a:xfrm>
            <a:off x="1973516" y="5013325"/>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1" name="Rectangle 28">
            <a:extLst>
              <a:ext uri="{FF2B5EF4-FFF2-40B4-BE49-F238E27FC236}">
                <a16:creationId xmlns:a16="http://schemas.microsoft.com/office/drawing/2014/main" id="{09B9CAA3-FA3D-4300-A708-28A918A15C91}"/>
              </a:ext>
            </a:extLst>
          </p:cNvPr>
          <p:cNvSpPr>
            <a:spLocks noChangeArrowheads="1"/>
          </p:cNvSpPr>
          <p:nvPr/>
        </p:nvSpPr>
        <p:spPr bwMode="auto">
          <a:xfrm>
            <a:off x="751141" y="5084763"/>
            <a:ext cx="115093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b="1" u="none" dirty="0"/>
              <a:t>　</a:t>
            </a:r>
            <a:r>
              <a:rPr lang="ja-JP" altLang="en-US" b="1" dirty="0"/>
              <a:t>速度</a:t>
            </a:r>
            <a:endParaRPr lang="ja-JP" altLang="en-US" b="1" u="none" dirty="0"/>
          </a:p>
        </p:txBody>
      </p:sp>
      <p:sp>
        <p:nvSpPr>
          <p:cNvPr id="22" name="AutoShape 26">
            <a:extLst>
              <a:ext uri="{FF2B5EF4-FFF2-40B4-BE49-F238E27FC236}">
                <a16:creationId xmlns:a16="http://schemas.microsoft.com/office/drawing/2014/main" id="{FAD052C9-A486-49CF-AF5C-5FD261389107}"/>
              </a:ext>
            </a:extLst>
          </p:cNvPr>
          <p:cNvSpPr>
            <a:spLocks noChangeArrowheads="1"/>
          </p:cNvSpPr>
          <p:nvPr/>
        </p:nvSpPr>
        <p:spPr bwMode="auto">
          <a:xfrm>
            <a:off x="5095949" y="4905721"/>
            <a:ext cx="865187" cy="647700"/>
          </a:xfrm>
          <a:prstGeom prst="rightArrow">
            <a:avLst>
              <a:gd name="adj1" fmla="val 50000"/>
              <a:gd name="adj2" fmla="val 333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3" name="Rectangle 30">
            <a:extLst>
              <a:ext uri="{FF2B5EF4-FFF2-40B4-BE49-F238E27FC236}">
                <a16:creationId xmlns:a16="http://schemas.microsoft.com/office/drawing/2014/main" id="{4067E685-15B7-4890-B72C-F4F69C72995C}"/>
              </a:ext>
            </a:extLst>
          </p:cNvPr>
          <p:cNvSpPr>
            <a:spLocks noChangeArrowheads="1"/>
          </p:cNvSpPr>
          <p:nvPr/>
        </p:nvSpPr>
        <p:spPr bwMode="auto">
          <a:xfrm>
            <a:off x="5816674" y="4761259"/>
            <a:ext cx="295275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000" b="1" u="none" dirty="0"/>
              <a:t>　</a:t>
            </a:r>
            <a:r>
              <a:rPr lang="en-US" altLang="ja-JP" sz="2000" b="1" u="none" dirty="0"/>
              <a:t>(</a:t>
            </a:r>
            <a:r>
              <a:rPr lang="ja-JP" altLang="en-US" sz="2000" b="1" u="none" dirty="0"/>
              <a:t>速度</a:t>
            </a:r>
            <a:r>
              <a:rPr lang="ja-JP" altLang="en-US" sz="2000" b="1" dirty="0"/>
              <a:t>の変化に応じた</a:t>
            </a:r>
            <a:r>
              <a:rPr lang="en-US" altLang="ja-JP" sz="2000" b="1" dirty="0"/>
              <a:t>)</a:t>
            </a:r>
          </a:p>
          <a:p>
            <a:pPr eaLnBrk="1" hangingPunct="1">
              <a:buFont typeface="Osaka" charset="-128"/>
              <a:buNone/>
            </a:pPr>
            <a:r>
              <a:rPr lang="ja-JP" altLang="en-US" b="1" u="none" dirty="0"/>
              <a:t>　電圧</a:t>
            </a:r>
          </a:p>
        </p:txBody>
      </p:sp>
      <p:sp>
        <p:nvSpPr>
          <p:cNvPr id="24" name="AutoShape 35">
            <a:extLst>
              <a:ext uri="{FF2B5EF4-FFF2-40B4-BE49-F238E27FC236}">
                <a16:creationId xmlns:a16="http://schemas.microsoft.com/office/drawing/2014/main" id="{CE4847B7-CFB5-40C6-AD6A-4979EAC3316C}"/>
              </a:ext>
            </a:extLst>
          </p:cNvPr>
          <p:cNvSpPr>
            <a:spLocks noChangeArrowheads="1"/>
          </p:cNvSpPr>
          <p:nvPr/>
        </p:nvSpPr>
        <p:spPr bwMode="auto">
          <a:xfrm>
            <a:off x="6907306" y="5193059"/>
            <a:ext cx="1441450" cy="792162"/>
          </a:xfrm>
          <a:prstGeom prst="rightArrow">
            <a:avLst>
              <a:gd name="adj1" fmla="val 50000"/>
              <a:gd name="adj2" fmla="val 4549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latin typeface="Microsoft Sans Serif" panose="020B0604020202020204" pitchFamily="34" charset="0"/>
              </a:rPr>
              <a:t>A/D</a:t>
            </a:r>
            <a:r>
              <a:rPr lang="ja-JP" altLang="en-US" sz="2000" b="1" u="none">
                <a:latin typeface="Microsoft Sans Serif" panose="020B0604020202020204" pitchFamily="34" charset="0"/>
              </a:rPr>
              <a:t>変換</a:t>
            </a:r>
          </a:p>
        </p:txBody>
      </p:sp>
    </p:spTree>
    <p:extLst>
      <p:ext uri="{BB962C8B-B14F-4D97-AF65-F5344CB8AC3E}">
        <p14:creationId xmlns:p14="http://schemas.microsoft.com/office/powerpoint/2010/main" val="736964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16</a:t>
            </a:fld>
            <a:endParaRPr lang="ja-JP" altLang="en-US" dirty="0"/>
          </a:p>
        </p:txBody>
      </p:sp>
      <p:sp>
        <p:nvSpPr>
          <p:cNvPr id="5" name="タイトル 1">
            <a:extLst>
              <a:ext uri="{FF2B5EF4-FFF2-40B4-BE49-F238E27FC236}">
                <a16:creationId xmlns:a16="http://schemas.microsoft.com/office/drawing/2014/main" id="{FBBBA979-DBD4-4115-A4D8-544B02F2BECA}"/>
              </a:ext>
            </a:extLst>
          </p:cNvPr>
          <p:cNvSpPr>
            <a:spLocks noGrp="1"/>
          </p:cNvSpPr>
          <p:nvPr>
            <p:ph type="title"/>
          </p:nvPr>
        </p:nvSpPr>
        <p:spPr>
          <a:xfrm>
            <a:off x="427163" y="188640"/>
            <a:ext cx="7374532" cy="461963"/>
          </a:xfrm>
        </p:spPr>
        <p:txBody>
          <a:bodyPr>
            <a:normAutofit/>
          </a:bodyPr>
          <a:lstStyle/>
          <a:p>
            <a:r>
              <a:rPr kumimoji="1" lang="en-US" altLang="ja-JP" sz="2400" u="sng" dirty="0"/>
              <a:t>PP</a:t>
            </a:r>
            <a:r>
              <a:rPr kumimoji="1" lang="ja-JP" altLang="en-US" sz="2400" u="sng" dirty="0"/>
              <a:t>マシンで使用されているアナログ素子</a:t>
            </a:r>
          </a:p>
        </p:txBody>
      </p:sp>
      <p:graphicFrame>
        <p:nvGraphicFramePr>
          <p:cNvPr id="20" name="Object 4">
            <a:extLst>
              <a:ext uri="{FF2B5EF4-FFF2-40B4-BE49-F238E27FC236}">
                <a16:creationId xmlns:a16="http://schemas.microsoft.com/office/drawing/2014/main" id="{89F2B9D2-A85D-4669-BC30-8595DB975651}"/>
              </a:ext>
            </a:extLst>
          </p:cNvPr>
          <p:cNvGraphicFramePr>
            <a:graphicFrameLocks noChangeAspect="1"/>
          </p:cNvGraphicFramePr>
          <p:nvPr>
            <p:extLst>
              <p:ext uri="{D42A27DB-BD31-4B8C-83A1-F6EECF244321}">
                <p14:modId xmlns:p14="http://schemas.microsoft.com/office/powerpoint/2010/main" val="887956149"/>
              </p:ext>
            </p:extLst>
          </p:nvPr>
        </p:nvGraphicFramePr>
        <p:xfrm>
          <a:off x="3390035" y="1036525"/>
          <a:ext cx="1654175" cy="1241425"/>
        </p:xfrm>
        <a:graphic>
          <a:graphicData uri="http://schemas.openxmlformats.org/presentationml/2006/ole">
            <mc:AlternateContent xmlns:mc="http://schemas.openxmlformats.org/markup-compatibility/2006">
              <mc:Choice xmlns:v="urn:schemas-microsoft-com:vml" Requires="v">
                <p:oleObj spid="_x0000_s1497" r:id="rId3" imgW="5161483" imgH="3871265" progId="">
                  <p:embed/>
                </p:oleObj>
              </mc:Choice>
              <mc:Fallback>
                <p:oleObj r:id="rId3" imgW="5161483" imgH="3871265" progId="">
                  <p:embed/>
                  <p:pic>
                    <p:nvPicPr>
                      <p:cNvPr id="5123" name="Object 4">
                        <a:extLst>
                          <a:ext uri="{FF2B5EF4-FFF2-40B4-BE49-F238E27FC236}">
                            <a16:creationId xmlns:a16="http://schemas.microsoft.com/office/drawing/2014/main" id="{7140F572-EC55-44B4-AE40-922BD88D6789}"/>
                          </a:ext>
                        </a:extLst>
                      </p:cNvPr>
                      <p:cNvPicPr>
                        <a:picLocks noGrp="1" noChangeAspect="1" noChangeArrowheads="1"/>
                      </p:cNvPicPr>
                      <p:nvPr/>
                    </p:nvPicPr>
                    <p:blipFill>
                      <a:blip r:embed="rId4">
                        <a:lum contrast="48000"/>
                        <a:extLst>
                          <a:ext uri="{28A0092B-C50C-407E-A947-70E740481C1C}">
                            <a14:useLocalDpi xmlns:a14="http://schemas.microsoft.com/office/drawing/2010/main" val="0"/>
                          </a:ext>
                        </a:extLst>
                      </a:blip>
                      <a:srcRect/>
                      <a:stretch>
                        <a:fillRect/>
                      </a:stretch>
                    </p:blipFill>
                    <p:spPr bwMode="auto">
                      <a:xfrm>
                        <a:off x="3390035" y="1036525"/>
                        <a:ext cx="1654175" cy="12414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
            <a:extLst>
              <a:ext uri="{FF2B5EF4-FFF2-40B4-BE49-F238E27FC236}">
                <a16:creationId xmlns:a16="http://schemas.microsoft.com/office/drawing/2014/main" id="{8092A9D0-28AB-4469-AA87-EECE470E7FB6}"/>
              </a:ext>
            </a:extLst>
          </p:cNvPr>
          <p:cNvGraphicFramePr>
            <a:graphicFrameLocks noChangeAspect="1"/>
          </p:cNvGraphicFramePr>
          <p:nvPr>
            <p:extLst>
              <p:ext uri="{D42A27DB-BD31-4B8C-83A1-F6EECF244321}">
                <p14:modId xmlns:p14="http://schemas.microsoft.com/office/powerpoint/2010/main" val="3311027189"/>
              </p:ext>
            </p:extLst>
          </p:nvPr>
        </p:nvGraphicFramePr>
        <p:xfrm>
          <a:off x="854797" y="1092088"/>
          <a:ext cx="1800225" cy="1241425"/>
        </p:xfrm>
        <a:graphic>
          <a:graphicData uri="http://schemas.openxmlformats.org/presentationml/2006/ole">
            <mc:AlternateContent xmlns:mc="http://schemas.openxmlformats.org/markup-compatibility/2006">
              <mc:Choice xmlns:v="urn:schemas-microsoft-com:vml" Requires="v">
                <p:oleObj spid="_x0000_s1498" r:id="rId5" imgW="3895344" imgH="2685898" progId="">
                  <p:embed/>
                </p:oleObj>
              </mc:Choice>
              <mc:Fallback>
                <p:oleObj r:id="rId5" imgW="3895344" imgH="2685898" progId="">
                  <p:embed/>
                  <p:pic>
                    <p:nvPicPr>
                      <p:cNvPr id="5124" name="Object 6">
                        <a:extLst>
                          <a:ext uri="{FF2B5EF4-FFF2-40B4-BE49-F238E27FC236}">
                            <a16:creationId xmlns:a16="http://schemas.microsoft.com/office/drawing/2014/main" id="{DC0C8B4B-5B74-4DC1-8218-7584F9E675E3}"/>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797" y="1092088"/>
                        <a:ext cx="1800225" cy="124142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5">
            <a:extLst>
              <a:ext uri="{FF2B5EF4-FFF2-40B4-BE49-F238E27FC236}">
                <a16:creationId xmlns:a16="http://schemas.microsoft.com/office/drawing/2014/main" id="{90315F6C-1CD9-445D-9E90-5CC0B8A9A94A}"/>
              </a:ext>
            </a:extLst>
          </p:cNvPr>
          <p:cNvGraphicFramePr>
            <a:graphicFrameLocks noChangeAspect="1"/>
          </p:cNvGraphicFramePr>
          <p:nvPr>
            <p:extLst>
              <p:ext uri="{D42A27DB-BD31-4B8C-83A1-F6EECF244321}">
                <p14:modId xmlns:p14="http://schemas.microsoft.com/office/powerpoint/2010/main" val="4258637243"/>
              </p:ext>
            </p:extLst>
          </p:nvPr>
        </p:nvGraphicFramePr>
        <p:xfrm>
          <a:off x="818285" y="2893900"/>
          <a:ext cx="1871662" cy="1343025"/>
        </p:xfrm>
        <a:graphic>
          <a:graphicData uri="http://schemas.openxmlformats.org/presentationml/2006/ole">
            <mc:AlternateContent xmlns:mc="http://schemas.openxmlformats.org/markup-compatibility/2006">
              <mc:Choice xmlns:v="urn:schemas-microsoft-com:vml" Requires="v">
                <p:oleObj spid="_x0000_s1499" r:id="rId7" imgW="4080967" imgH="2927604" progId="">
                  <p:embed/>
                </p:oleObj>
              </mc:Choice>
              <mc:Fallback>
                <p:oleObj r:id="rId7" imgW="4080967" imgH="2927604" progId="">
                  <p:embed/>
                  <p:pic>
                    <p:nvPicPr>
                      <p:cNvPr id="5125" name="Object 15">
                        <a:extLst>
                          <a:ext uri="{FF2B5EF4-FFF2-40B4-BE49-F238E27FC236}">
                            <a16:creationId xmlns:a16="http://schemas.microsoft.com/office/drawing/2014/main" id="{53517AEF-5F8A-498D-9C50-58DCF9A5C79E}"/>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285" y="2893900"/>
                        <a:ext cx="1871662" cy="134302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11" descr="cfb70">
            <a:extLst>
              <a:ext uri="{FF2B5EF4-FFF2-40B4-BE49-F238E27FC236}">
                <a16:creationId xmlns:a16="http://schemas.microsoft.com/office/drawing/2014/main" id="{CD9C5145-E72E-48D2-AB37-B8875540FA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8247" y="2822463"/>
            <a:ext cx="1074738"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 descr="外観">
            <a:extLst>
              <a:ext uri="{FF2B5EF4-FFF2-40B4-BE49-F238E27FC236}">
                <a16:creationId xmlns:a16="http://schemas.microsoft.com/office/drawing/2014/main" id="{863E72B6-97DB-48FE-AB3D-236C8EC24116}"/>
              </a:ext>
            </a:extLst>
          </p:cNvPr>
          <p:cNvPicPr>
            <a:picLocks noChangeAspect="1" noChangeArrowheads="1"/>
          </p:cNvPicPr>
          <p:nvPr/>
        </p:nvPicPr>
        <p:blipFill>
          <a:blip r:embed="rId10">
            <a:lum bright="24000" contrast="24000"/>
            <a:extLst>
              <a:ext uri="{28A0092B-C50C-407E-A947-70E740481C1C}">
                <a14:useLocalDpi xmlns:a14="http://schemas.microsoft.com/office/drawing/2010/main" val="0"/>
              </a:ext>
            </a:extLst>
          </a:blip>
          <a:srcRect/>
          <a:stretch>
            <a:fillRect/>
          </a:stretch>
        </p:blipFill>
        <p:spPr bwMode="auto">
          <a:xfrm>
            <a:off x="5747472" y="1036525"/>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8" descr="OJ-511-A8s">
            <a:extLst>
              <a:ext uri="{FF2B5EF4-FFF2-40B4-BE49-F238E27FC236}">
                <a16:creationId xmlns:a16="http://schemas.microsoft.com/office/drawing/2014/main" id="{A32638C4-42EC-41A8-A269-DBBA8B863F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260" y="4687775"/>
            <a:ext cx="12239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 descr="温湿度センサ">
            <a:extLst>
              <a:ext uri="{FF2B5EF4-FFF2-40B4-BE49-F238E27FC236}">
                <a16:creationId xmlns:a16="http://schemas.microsoft.com/office/drawing/2014/main" id="{FFF937C1-D78D-45E4-B7C4-91736A8A45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9797" y="4543313"/>
            <a:ext cx="1365250" cy="1116012"/>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EF6711FC-F27F-4A03-9EC1-90D0D5C31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2510" y="4903675"/>
            <a:ext cx="14382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sp>
        <p:nvSpPr>
          <p:cNvPr id="28" name="Rectangle 23">
            <a:extLst>
              <a:ext uri="{FF2B5EF4-FFF2-40B4-BE49-F238E27FC236}">
                <a16:creationId xmlns:a16="http://schemas.microsoft.com/office/drawing/2014/main" id="{305844FF-41C5-4FAB-9A0A-CB777564168B}"/>
              </a:ext>
            </a:extLst>
          </p:cNvPr>
          <p:cNvSpPr>
            <a:spLocks noChangeArrowheads="1"/>
          </p:cNvSpPr>
          <p:nvPr/>
        </p:nvSpPr>
        <p:spPr bwMode="auto">
          <a:xfrm>
            <a:off x="854797" y="2382725"/>
            <a:ext cx="20177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a:latin typeface="メイリオ" panose="020B0604030504040204" pitchFamily="50" charset="-128"/>
                <a:ea typeface="メイリオ" panose="020B0604030504040204" pitchFamily="50" charset="-128"/>
              </a:rPr>
              <a:t>DC</a:t>
            </a:r>
            <a:r>
              <a:rPr lang="ja-JP" altLang="en-US">
                <a:latin typeface="メイリオ" panose="020B0604030504040204" pitchFamily="50" charset="-128"/>
                <a:ea typeface="メイリオ" panose="020B0604030504040204" pitchFamily="50" charset="-128"/>
              </a:rPr>
              <a:t>ブラシレスモータ</a:t>
            </a:r>
          </a:p>
          <a:p>
            <a:pPr algn="ctr" eaLnBrk="1" hangingPunct="1"/>
            <a:r>
              <a:rPr lang="en-US" altLang="ja-JP">
                <a:latin typeface="メイリオ" panose="020B0604030504040204" pitchFamily="50" charset="-128"/>
                <a:ea typeface="メイリオ" panose="020B0604030504040204" pitchFamily="50" charset="-128"/>
              </a:rPr>
              <a:t>PC/</a:t>
            </a:r>
            <a:r>
              <a:rPr lang="ja-JP" altLang="en-US">
                <a:latin typeface="メイリオ" panose="020B0604030504040204" pitchFamily="50" charset="-128"/>
                <a:ea typeface="メイリオ" panose="020B0604030504040204" pitchFamily="50" charset="-128"/>
              </a:rPr>
              <a:t>現像</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、搬送</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、定着</a:t>
            </a:r>
            <a:r>
              <a:rPr lang="en-US" altLang="ja-JP">
                <a:latin typeface="メイリオ" panose="020B0604030504040204" pitchFamily="50" charset="-128"/>
                <a:ea typeface="メイリオ" panose="020B0604030504040204" pitchFamily="50" charset="-128"/>
              </a:rPr>
              <a:t>M</a:t>
            </a:r>
          </a:p>
        </p:txBody>
      </p:sp>
      <p:sp>
        <p:nvSpPr>
          <p:cNvPr id="29" name="Rectangle 24">
            <a:extLst>
              <a:ext uri="{FF2B5EF4-FFF2-40B4-BE49-F238E27FC236}">
                <a16:creationId xmlns:a16="http://schemas.microsoft.com/office/drawing/2014/main" id="{78297BBD-EA3D-4407-9E01-826B5B8F3D83}"/>
              </a:ext>
            </a:extLst>
          </p:cNvPr>
          <p:cNvSpPr>
            <a:spLocks noChangeArrowheads="1"/>
          </p:cNvSpPr>
          <p:nvPr/>
        </p:nvSpPr>
        <p:spPr bwMode="auto">
          <a:xfrm>
            <a:off x="5604597" y="2393838"/>
            <a:ext cx="2428875" cy="633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a:latin typeface="メイリオ" panose="020B0604030504040204" pitchFamily="50" charset="-128"/>
                <a:ea typeface="メイリオ" panose="020B0604030504040204" pitchFamily="50" charset="-128"/>
              </a:rPr>
              <a:t>ステッピングモータ</a:t>
            </a:r>
          </a:p>
          <a:p>
            <a:pPr algn="ctr" eaLnBrk="1" hangingPunct="1"/>
            <a:r>
              <a:rPr lang="ja-JP" altLang="en-US">
                <a:latin typeface="メイリオ" panose="020B0604030504040204" pitchFamily="50" charset="-128"/>
                <a:ea typeface="メイリオ" panose="020B0604030504040204" pitchFamily="50" charset="-128"/>
              </a:rPr>
              <a:t>トナー補給</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、サブホッパ駆動</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a:t>
            </a:r>
            <a:endParaRPr lang="en-US" altLang="ja-JP">
              <a:latin typeface="メイリオ" panose="020B0604030504040204" pitchFamily="50" charset="-128"/>
              <a:ea typeface="メイリオ" panose="020B0604030504040204" pitchFamily="50" charset="-128"/>
            </a:endParaRPr>
          </a:p>
          <a:p>
            <a:pPr algn="ctr" eaLnBrk="1" hangingPunct="1"/>
            <a:r>
              <a:rPr lang="en-US" altLang="ja-JP">
                <a:latin typeface="メイリオ" panose="020B0604030504040204" pitchFamily="50" charset="-128"/>
                <a:ea typeface="メイリオ" panose="020B0604030504040204" pitchFamily="50" charset="-128"/>
              </a:rPr>
              <a:t>ADU</a:t>
            </a:r>
            <a:r>
              <a:rPr lang="ja-JP" altLang="en-US">
                <a:latin typeface="メイリオ" panose="020B0604030504040204" pitchFamily="50" charset="-128"/>
                <a:ea typeface="メイリオ" panose="020B0604030504040204" pitchFamily="50" charset="-128"/>
              </a:rPr>
              <a:t>搬送</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a:t>
            </a:r>
            <a:r>
              <a:rPr lang="en-US" altLang="ja-JP">
                <a:latin typeface="メイリオ" panose="020B0604030504040204" pitchFamily="50" charset="-128"/>
                <a:ea typeface="メイリオ" panose="020B0604030504040204" pitchFamily="50" charset="-128"/>
              </a:rPr>
              <a:t>ADU</a:t>
            </a:r>
            <a:r>
              <a:rPr lang="ja-JP" altLang="en-US">
                <a:latin typeface="メイリオ" panose="020B0604030504040204" pitchFamily="50" charset="-128"/>
                <a:ea typeface="メイリオ" panose="020B0604030504040204" pitchFamily="50" charset="-128"/>
              </a:rPr>
              <a:t>反転</a:t>
            </a:r>
            <a:r>
              <a:rPr lang="en-US" altLang="ja-JP">
                <a:latin typeface="メイリオ" panose="020B0604030504040204" pitchFamily="50" charset="-128"/>
                <a:ea typeface="メイリオ" panose="020B0604030504040204" pitchFamily="50" charset="-128"/>
              </a:rPr>
              <a:t>M</a:t>
            </a:r>
          </a:p>
        </p:txBody>
      </p:sp>
      <p:sp>
        <p:nvSpPr>
          <p:cNvPr id="30" name="Rectangle 25">
            <a:extLst>
              <a:ext uri="{FF2B5EF4-FFF2-40B4-BE49-F238E27FC236}">
                <a16:creationId xmlns:a16="http://schemas.microsoft.com/office/drawing/2014/main" id="{0B284497-DEED-4BCD-B3AB-CE9DF51B9937}"/>
              </a:ext>
            </a:extLst>
          </p:cNvPr>
          <p:cNvSpPr>
            <a:spLocks noChangeArrowheads="1"/>
          </p:cNvSpPr>
          <p:nvPr/>
        </p:nvSpPr>
        <p:spPr bwMode="auto">
          <a:xfrm>
            <a:off x="638103" y="4294234"/>
            <a:ext cx="2232025"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dirty="0">
                <a:latin typeface="メイリオ" panose="020B0604030504040204" pitchFamily="50" charset="-128"/>
                <a:ea typeface="メイリオ" panose="020B0604030504040204" pitchFamily="50" charset="-128"/>
              </a:rPr>
              <a:t>ポリゴンモータ</a:t>
            </a:r>
            <a:endParaRPr lang="en-US" altLang="ja-JP" dirty="0">
              <a:latin typeface="メイリオ" panose="020B0604030504040204" pitchFamily="50" charset="-128"/>
              <a:ea typeface="メイリオ" panose="020B0604030504040204" pitchFamily="50" charset="-128"/>
            </a:endParaRPr>
          </a:p>
          <a:p>
            <a:pPr algn="ctr" eaLnBrk="1" hangingPunct="1"/>
            <a:r>
              <a:rPr lang="ja-JP" altLang="en-US" dirty="0">
                <a:solidFill>
                  <a:srgbClr val="FF0000"/>
                </a:solidFill>
                <a:latin typeface="メイリオ" panose="020B0604030504040204" pitchFamily="50" charset="-128"/>
                <a:ea typeface="メイリオ" panose="020B0604030504040204" pitchFamily="50" charset="-128"/>
              </a:rPr>
              <a:t>⇒何に使われている？</a:t>
            </a:r>
          </a:p>
        </p:txBody>
      </p:sp>
      <p:sp>
        <p:nvSpPr>
          <p:cNvPr id="31" name="Rectangle 26">
            <a:extLst>
              <a:ext uri="{FF2B5EF4-FFF2-40B4-BE49-F238E27FC236}">
                <a16:creationId xmlns:a16="http://schemas.microsoft.com/office/drawing/2014/main" id="{85330BD6-F112-4A6A-90C5-F6E2DDF58E18}"/>
              </a:ext>
            </a:extLst>
          </p:cNvPr>
          <p:cNvSpPr>
            <a:spLocks noChangeArrowheads="1"/>
          </p:cNvSpPr>
          <p:nvPr/>
        </p:nvSpPr>
        <p:spPr bwMode="auto">
          <a:xfrm>
            <a:off x="3247160" y="2238263"/>
            <a:ext cx="20177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a:latin typeface="メイリオ" panose="020B0604030504040204" pitchFamily="50" charset="-128"/>
                <a:ea typeface="メイリオ" panose="020B0604030504040204" pitchFamily="50" charset="-128"/>
              </a:rPr>
              <a:t>DC</a:t>
            </a:r>
            <a:r>
              <a:rPr lang="ja-JP" altLang="en-US">
                <a:latin typeface="メイリオ" panose="020B0604030504040204" pitchFamily="50" charset="-128"/>
                <a:ea typeface="メイリオ" panose="020B0604030504040204" pitchFamily="50" charset="-128"/>
              </a:rPr>
              <a:t>ブラシモータ</a:t>
            </a:r>
          </a:p>
          <a:p>
            <a:pPr algn="ctr" eaLnBrk="1" hangingPunct="1"/>
            <a:r>
              <a:rPr lang="en-US" altLang="ja-JP">
                <a:latin typeface="メイリオ" panose="020B0604030504040204" pitchFamily="50" charset="-128"/>
                <a:ea typeface="メイリオ" panose="020B0604030504040204" pitchFamily="50" charset="-128"/>
              </a:rPr>
              <a:t>PC/</a:t>
            </a:r>
            <a:r>
              <a:rPr lang="ja-JP" altLang="en-US">
                <a:latin typeface="メイリオ" panose="020B0604030504040204" pitchFamily="50" charset="-128"/>
                <a:ea typeface="メイリオ" panose="020B0604030504040204" pitchFamily="50" charset="-128"/>
              </a:rPr>
              <a:t>現像</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、圧接離間</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a:t>
            </a:r>
            <a:endParaRPr lang="en-US" altLang="ja-JP">
              <a:latin typeface="メイリオ" panose="020B0604030504040204" pitchFamily="50" charset="-128"/>
              <a:ea typeface="メイリオ" panose="020B0604030504040204" pitchFamily="50" charset="-128"/>
            </a:endParaRPr>
          </a:p>
          <a:p>
            <a:pPr algn="ctr" eaLnBrk="1" hangingPunct="1"/>
            <a:r>
              <a:rPr lang="ja-JP" altLang="en-US">
                <a:latin typeface="メイリオ" panose="020B0604030504040204" pitchFamily="50" charset="-128"/>
                <a:ea typeface="メイリオ" panose="020B0604030504040204" pitchFamily="50" charset="-128"/>
              </a:rPr>
              <a:t>リフトアップ</a:t>
            </a:r>
            <a:r>
              <a:rPr lang="en-US" altLang="ja-JP">
                <a:latin typeface="メイリオ" panose="020B0604030504040204" pitchFamily="50" charset="-128"/>
                <a:ea typeface="メイリオ" panose="020B0604030504040204" pitchFamily="50" charset="-128"/>
              </a:rPr>
              <a:t>M</a:t>
            </a:r>
          </a:p>
        </p:txBody>
      </p:sp>
      <p:sp>
        <p:nvSpPr>
          <p:cNvPr id="32" name="Rectangle 27">
            <a:extLst>
              <a:ext uri="{FF2B5EF4-FFF2-40B4-BE49-F238E27FC236}">
                <a16:creationId xmlns:a16="http://schemas.microsoft.com/office/drawing/2014/main" id="{5C3F1C05-CECF-4632-9F75-1C7D2E23A0FD}"/>
              </a:ext>
            </a:extLst>
          </p:cNvPr>
          <p:cNvSpPr>
            <a:spLocks noChangeArrowheads="1"/>
          </p:cNvSpPr>
          <p:nvPr/>
        </p:nvSpPr>
        <p:spPr bwMode="auto">
          <a:xfrm>
            <a:off x="3320185" y="4046425"/>
            <a:ext cx="20177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a:latin typeface="メイリオ" panose="020B0604030504040204" pitchFamily="50" charset="-128"/>
                <a:ea typeface="メイリオ" panose="020B0604030504040204" pitchFamily="50" charset="-128"/>
              </a:rPr>
              <a:t>ファン</a:t>
            </a:r>
          </a:p>
          <a:p>
            <a:pPr algn="ctr" eaLnBrk="1" hangingPunct="1"/>
            <a:r>
              <a:rPr lang="ja-JP" altLang="en-US">
                <a:latin typeface="メイリオ" panose="020B0604030504040204" pitchFamily="50" charset="-128"/>
                <a:ea typeface="メイリオ" panose="020B0604030504040204" pitchFamily="50" charset="-128"/>
              </a:rPr>
              <a:t>各種</a:t>
            </a:r>
          </a:p>
        </p:txBody>
      </p:sp>
      <p:pic>
        <p:nvPicPr>
          <p:cNvPr id="33" name="Picture 9" descr="dcfan">
            <a:extLst>
              <a:ext uri="{FF2B5EF4-FFF2-40B4-BE49-F238E27FC236}">
                <a16:creationId xmlns:a16="http://schemas.microsoft.com/office/drawing/2014/main" id="{B5D48484-5E02-47C6-9748-6A49FDE1274E}"/>
              </a:ext>
            </a:extLst>
          </p:cNvPr>
          <p:cNvPicPr>
            <a:picLocks noChangeAspect="1" noChangeArrowheads="1"/>
          </p:cNvPicPr>
          <p:nvPr/>
        </p:nvPicPr>
        <p:blipFill>
          <a:blip r:embed="rId14">
            <a:lum bright="12000"/>
            <a:extLst>
              <a:ext uri="{28A0092B-C50C-407E-A947-70E740481C1C}">
                <a14:useLocalDpi xmlns:a14="http://schemas.microsoft.com/office/drawing/2010/main" val="0"/>
              </a:ext>
            </a:extLst>
          </a:blip>
          <a:srcRect/>
          <a:stretch>
            <a:fillRect/>
          </a:stretch>
        </p:blipFill>
        <p:spPr bwMode="auto">
          <a:xfrm>
            <a:off x="3247160" y="2822463"/>
            <a:ext cx="10541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9">
            <a:extLst>
              <a:ext uri="{FF2B5EF4-FFF2-40B4-BE49-F238E27FC236}">
                <a16:creationId xmlns:a16="http://schemas.microsoft.com/office/drawing/2014/main" id="{07A5F3E9-5D50-4140-88A4-3FA0FC4BEE04}"/>
              </a:ext>
            </a:extLst>
          </p:cNvPr>
          <p:cNvSpPr>
            <a:spLocks noChangeArrowheads="1"/>
          </p:cNvSpPr>
          <p:nvPr/>
        </p:nvSpPr>
        <p:spPr bwMode="auto">
          <a:xfrm>
            <a:off x="742085" y="5686313"/>
            <a:ext cx="1660525"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dirty="0">
                <a:latin typeface="メイリオ" panose="020B0604030504040204" pitchFamily="50" charset="-128"/>
                <a:ea typeface="メイリオ" panose="020B0604030504040204" pitchFamily="50" charset="-128"/>
              </a:rPr>
              <a:t>フォトセンサー</a:t>
            </a:r>
            <a:endParaRPr lang="en-US" altLang="ja-JP" dirty="0">
              <a:latin typeface="メイリオ" panose="020B0604030504040204" pitchFamily="50" charset="-128"/>
              <a:ea typeface="メイリオ" panose="020B0604030504040204" pitchFamily="50" charset="-128"/>
            </a:endParaRPr>
          </a:p>
          <a:p>
            <a:pPr algn="ctr"/>
            <a:r>
              <a:rPr lang="ja-JP" altLang="en-US" dirty="0">
                <a:solidFill>
                  <a:srgbClr val="FF0000"/>
                </a:solidFill>
                <a:latin typeface="メイリオ" panose="020B0604030504040204" pitchFamily="50" charset="-128"/>
                <a:ea typeface="メイリオ" panose="020B0604030504040204" pitchFamily="50" charset="-128"/>
              </a:rPr>
              <a:t>⇒何に使われている？</a:t>
            </a:r>
          </a:p>
        </p:txBody>
      </p:sp>
      <p:sp>
        <p:nvSpPr>
          <p:cNvPr id="35" name="Rectangle 30">
            <a:extLst>
              <a:ext uri="{FF2B5EF4-FFF2-40B4-BE49-F238E27FC236}">
                <a16:creationId xmlns:a16="http://schemas.microsoft.com/office/drawing/2014/main" id="{3B2E6F79-1C8E-4668-BF26-569BA7A9B10B}"/>
              </a:ext>
            </a:extLst>
          </p:cNvPr>
          <p:cNvSpPr>
            <a:spLocks noChangeArrowheads="1"/>
          </p:cNvSpPr>
          <p:nvPr/>
        </p:nvSpPr>
        <p:spPr bwMode="auto">
          <a:xfrm>
            <a:off x="7479435" y="5767275"/>
            <a:ext cx="2019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a:latin typeface="メイリオ" panose="020B0604030504040204" pitchFamily="50" charset="-128"/>
                <a:ea typeface="メイリオ" panose="020B0604030504040204" pitchFamily="50" charset="-128"/>
              </a:rPr>
              <a:t>温湿度センサ</a:t>
            </a:r>
          </a:p>
        </p:txBody>
      </p:sp>
      <p:sp>
        <p:nvSpPr>
          <p:cNvPr id="36" name="Rectangle 31">
            <a:extLst>
              <a:ext uri="{FF2B5EF4-FFF2-40B4-BE49-F238E27FC236}">
                <a16:creationId xmlns:a16="http://schemas.microsoft.com/office/drawing/2014/main" id="{25A159B6-6D33-435E-A1B9-0ABE1296F05F}"/>
              </a:ext>
            </a:extLst>
          </p:cNvPr>
          <p:cNvSpPr>
            <a:spLocks noChangeArrowheads="1"/>
          </p:cNvSpPr>
          <p:nvPr/>
        </p:nvSpPr>
        <p:spPr bwMode="auto">
          <a:xfrm>
            <a:off x="5031510" y="5767275"/>
            <a:ext cx="20177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a:latin typeface="メイリオ" panose="020B0604030504040204" pitchFamily="50" charset="-128"/>
                <a:ea typeface="メイリオ" panose="020B0604030504040204" pitchFamily="50" charset="-128"/>
              </a:rPr>
              <a:t>TCR</a:t>
            </a:r>
            <a:r>
              <a:rPr lang="ja-JP" altLang="en-US">
                <a:latin typeface="メイリオ" panose="020B0604030504040204" pitchFamily="50" charset="-128"/>
                <a:ea typeface="メイリオ" panose="020B0604030504040204" pitchFamily="50" charset="-128"/>
              </a:rPr>
              <a:t>センサ</a:t>
            </a:r>
          </a:p>
        </p:txBody>
      </p:sp>
      <p:sp>
        <p:nvSpPr>
          <p:cNvPr id="37" name="Rectangle 29">
            <a:extLst>
              <a:ext uri="{FF2B5EF4-FFF2-40B4-BE49-F238E27FC236}">
                <a16:creationId xmlns:a16="http://schemas.microsoft.com/office/drawing/2014/main" id="{46B575F8-BD28-4A65-8450-0B23F11880BB}"/>
              </a:ext>
            </a:extLst>
          </p:cNvPr>
          <p:cNvSpPr>
            <a:spLocks noChangeArrowheads="1"/>
          </p:cNvSpPr>
          <p:nvPr/>
        </p:nvSpPr>
        <p:spPr bwMode="auto">
          <a:xfrm>
            <a:off x="2728047" y="5695838"/>
            <a:ext cx="1660525"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dirty="0">
                <a:latin typeface="メイリオ" panose="020B0604030504040204" pitchFamily="50" charset="-128"/>
                <a:ea typeface="メイリオ" panose="020B0604030504040204" pitchFamily="50" charset="-128"/>
              </a:rPr>
              <a:t>IDC</a:t>
            </a:r>
            <a:r>
              <a:rPr lang="ja-JP" altLang="en-US" dirty="0">
                <a:latin typeface="メイリオ" panose="020B0604030504040204" pitchFamily="50" charset="-128"/>
                <a:ea typeface="メイリオ" panose="020B0604030504040204" pitchFamily="50" charset="-128"/>
              </a:rPr>
              <a:t>センサー</a:t>
            </a:r>
            <a:endParaRPr lang="en-US" altLang="ja-JP" dirty="0">
              <a:latin typeface="メイリオ" panose="020B0604030504040204" pitchFamily="50" charset="-128"/>
              <a:ea typeface="メイリオ" panose="020B0604030504040204" pitchFamily="50" charset="-128"/>
            </a:endParaRPr>
          </a:p>
          <a:p>
            <a:pPr algn="ctr" eaLnBrk="1" hangingPunct="1"/>
            <a:r>
              <a:rPr lang="ja-JP" altLang="en-US" dirty="0">
                <a:solidFill>
                  <a:srgbClr val="FF0000"/>
                </a:solidFill>
                <a:latin typeface="メイリオ" panose="020B0604030504040204" pitchFamily="50" charset="-128"/>
                <a:ea typeface="メイリオ" panose="020B0604030504040204" pitchFamily="50" charset="-128"/>
              </a:rPr>
              <a:t>⇒何に使われている？</a:t>
            </a:r>
          </a:p>
        </p:txBody>
      </p:sp>
      <p:pic>
        <p:nvPicPr>
          <p:cNvPr id="38" name="Picture 22">
            <a:extLst>
              <a:ext uri="{FF2B5EF4-FFF2-40B4-BE49-F238E27FC236}">
                <a16:creationId xmlns:a16="http://schemas.microsoft.com/office/drawing/2014/main" id="{9A4D73FF-2166-4E6B-8AF6-79F02138EF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8635" y="4543313"/>
            <a:ext cx="22145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1168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17</a:t>
            </a:fld>
            <a:endParaRPr lang="ja-JP" altLang="en-US" dirty="0"/>
          </a:p>
        </p:txBody>
      </p:sp>
      <p:sp>
        <p:nvSpPr>
          <p:cNvPr id="5" name="タイトル 1">
            <a:extLst>
              <a:ext uri="{FF2B5EF4-FFF2-40B4-BE49-F238E27FC236}">
                <a16:creationId xmlns:a16="http://schemas.microsoft.com/office/drawing/2014/main" id="{FBBBA979-DBD4-4115-A4D8-544B02F2BECA}"/>
              </a:ext>
            </a:extLst>
          </p:cNvPr>
          <p:cNvSpPr>
            <a:spLocks noGrp="1"/>
          </p:cNvSpPr>
          <p:nvPr>
            <p:ph type="title"/>
          </p:nvPr>
        </p:nvSpPr>
        <p:spPr>
          <a:xfrm>
            <a:off x="427163" y="188640"/>
            <a:ext cx="7374532" cy="461963"/>
          </a:xfrm>
        </p:spPr>
        <p:txBody>
          <a:bodyPr>
            <a:normAutofit/>
          </a:bodyPr>
          <a:lstStyle/>
          <a:p>
            <a:r>
              <a:rPr kumimoji="1" lang="en-US" altLang="ja-JP" sz="2400" u="sng" dirty="0"/>
              <a:t>PP</a:t>
            </a:r>
            <a:r>
              <a:rPr kumimoji="1" lang="ja-JP" altLang="en-US" sz="2400" u="sng" dirty="0"/>
              <a:t>マシンで使用されているアナログ素子</a:t>
            </a:r>
          </a:p>
        </p:txBody>
      </p:sp>
      <p:graphicFrame>
        <p:nvGraphicFramePr>
          <p:cNvPr id="20" name="Object 4">
            <a:extLst>
              <a:ext uri="{FF2B5EF4-FFF2-40B4-BE49-F238E27FC236}">
                <a16:creationId xmlns:a16="http://schemas.microsoft.com/office/drawing/2014/main" id="{89F2B9D2-A85D-4669-BC30-8595DB975651}"/>
              </a:ext>
            </a:extLst>
          </p:cNvPr>
          <p:cNvGraphicFramePr>
            <a:graphicFrameLocks noChangeAspect="1"/>
          </p:cNvGraphicFramePr>
          <p:nvPr>
            <p:extLst/>
          </p:nvPr>
        </p:nvGraphicFramePr>
        <p:xfrm>
          <a:off x="3390035" y="1036525"/>
          <a:ext cx="1654175" cy="1241425"/>
        </p:xfrm>
        <a:graphic>
          <a:graphicData uri="http://schemas.openxmlformats.org/presentationml/2006/ole">
            <mc:AlternateContent xmlns:mc="http://schemas.openxmlformats.org/markup-compatibility/2006">
              <mc:Choice xmlns:v="urn:schemas-microsoft-com:vml" Requires="v">
                <p:oleObj spid="_x0000_s2104" r:id="rId3" imgW="5161483" imgH="3871265" progId="">
                  <p:embed/>
                </p:oleObj>
              </mc:Choice>
              <mc:Fallback>
                <p:oleObj r:id="rId3" imgW="5161483" imgH="3871265" progId="">
                  <p:embed/>
                  <p:pic>
                    <p:nvPicPr>
                      <p:cNvPr id="20" name="Object 4">
                        <a:extLst>
                          <a:ext uri="{FF2B5EF4-FFF2-40B4-BE49-F238E27FC236}">
                            <a16:creationId xmlns:a16="http://schemas.microsoft.com/office/drawing/2014/main" id="{89F2B9D2-A85D-4669-BC30-8595DB975651}"/>
                          </a:ext>
                        </a:extLst>
                      </p:cNvPr>
                      <p:cNvPicPr>
                        <a:picLocks noGrp="1" noChangeAspect="1" noChangeArrowheads="1"/>
                      </p:cNvPicPr>
                      <p:nvPr/>
                    </p:nvPicPr>
                    <p:blipFill>
                      <a:blip r:embed="rId4">
                        <a:lum contrast="48000"/>
                        <a:extLst>
                          <a:ext uri="{28A0092B-C50C-407E-A947-70E740481C1C}">
                            <a14:useLocalDpi xmlns:a14="http://schemas.microsoft.com/office/drawing/2010/main" val="0"/>
                          </a:ext>
                        </a:extLst>
                      </a:blip>
                      <a:srcRect/>
                      <a:stretch>
                        <a:fillRect/>
                      </a:stretch>
                    </p:blipFill>
                    <p:spPr bwMode="auto">
                      <a:xfrm>
                        <a:off x="3390035" y="1036525"/>
                        <a:ext cx="1654175" cy="12414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
            <a:extLst>
              <a:ext uri="{FF2B5EF4-FFF2-40B4-BE49-F238E27FC236}">
                <a16:creationId xmlns:a16="http://schemas.microsoft.com/office/drawing/2014/main" id="{8092A9D0-28AB-4469-AA87-EECE470E7FB6}"/>
              </a:ext>
            </a:extLst>
          </p:cNvPr>
          <p:cNvGraphicFramePr>
            <a:graphicFrameLocks noChangeAspect="1"/>
          </p:cNvGraphicFramePr>
          <p:nvPr>
            <p:extLst/>
          </p:nvPr>
        </p:nvGraphicFramePr>
        <p:xfrm>
          <a:off x="854797" y="1092088"/>
          <a:ext cx="1800225" cy="1241425"/>
        </p:xfrm>
        <a:graphic>
          <a:graphicData uri="http://schemas.openxmlformats.org/presentationml/2006/ole">
            <mc:AlternateContent xmlns:mc="http://schemas.openxmlformats.org/markup-compatibility/2006">
              <mc:Choice xmlns:v="urn:schemas-microsoft-com:vml" Requires="v">
                <p:oleObj spid="_x0000_s2105" r:id="rId5" imgW="3895344" imgH="2685898" progId="">
                  <p:embed/>
                </p:oleObj>
              </mc:Choice>
              <mc:Fallback>
                <p:oleObj r:id="rId5" imgW="3895344" imgH="2685898" progId="">
                  <p:embed/>
                  <p:pic>
                    <p:nvPicPr>
                      <p:cNvPr id="21" name="Object 6">
                        <a:extLst>
                          <a:ext uri="{FF2B5EF4-FFF2-40B4-BE49-F238E27FC236}">
                            <a16:creationId xmlns:a16="http://schemas.microsoft.com/office/drawing/2014/main" id="{8092A9D0-28AB-4469-AA87-EECE470E7FB6}"/>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797" y="1092088"/>
                        <a:ext cx="1800225" cy="124142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5">
            <a:extLst>
              <a:ext uri="{FF2B5EF4-FFF2-40B4-BE49-F238E27FC236}">
                <a16:creationId xmlns:a16="http://schemas.microsoft.com/office/drawing/2014/main" id="{90315F6C-1CD9-445D-9E90-5CC0B8A9A94A}"/>
              </a:ext>
            </a:extLst>
          </p:cNvPr>
          <p:cNvGraphicFramePr>
            <a:graphicFrameLocks noChangeAspect="1"/>
          </p:cNvGraphicFramePr>
          <p:nvPr>
            <p:extLst/>
          </p:nvPr>
        </p:nvGraphicFramePr>
        <p:xfrm>
          <a:off x="818285" y="2893900"/>
          <a:ext cx="1871662" cy="1343025"/>
        </p:xfrm>
        <a:graphic>
          <a:graphicData uri="http://schemas.openxmlformats.org/presentationml/2006/ole">
            <mc:AlternateContent xmlns:mc="http://schemas.openxmlformats.org/markup-compatibility/2006">
              <mc:Choice xmlns:v="urn:schemas-microsoft-com:vml" Requires="v">
                <p:oleObj spid="_x0000_s2106" r:id="rId7" imgW="4080967" imgH="2927604" progId="">
                  <p:embed/>
                </p:oleObj>
              </mc:Choice>
              <mc:Fallback>
                <p:oleObj r:id="rId7" imgW="4080967" imgH="2927604" progId="">
                  <p:embed/>
                  <p:pic>
                    <p:nvPicPr>
                      <p:cNvPr id="22" name="Object 15">
                        <a:extLst>
                          <a:ext uri="{FF2B5EF4-FFF2-40B4-BE49-F238E27FC236}">
                            <a16:creationId xmlns:a16="http://schemas.microsoft.com/office/drawing/2014/main" id="{90315F6C-1CD9-445D-9E90-5CC0B8A9A94A}"/>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285" y="2893900"/>
                        <a:ext cx="1871662" cy="134302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11" descr="cfb70">
            <a:extLst>
              <a:ext uri="{FF2B5EF4-FFF2-40B4-BE49-F238E27FC236}">
                <a16:creationId xmlns:a16="http://schemas.microsoft.com/office/drawing/2014/main" id="{CD9C5145-E72E-48D2-AB37-B8875540FA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8247" y="2822463"/>
            <a:ext cx="1074738"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 descr="外観">
            <a:extLst>
              <a:ext uri="{FF2B5EF4-FFF2-40B4-BE49-F238E27FC236}">
                <a16:creationId xmlns:a16="http://schemas.microsoft.com/office/drawing/2014/main" id="{863E72B6-97DB-48FE-AB3D-236C8EC24116}"/>
              </a:ext>
            </a:extLst>
          </p:cNvPr>
          <p:cNvPicPr>
            <a:picLocks noChangeAspect="1" noChangeArrowheads="1"/>
          </p:cNvPicPr>
          <p:nvPr/>
        </p:nvPicPr>
        <p:blipFill>
          <a:blip r:embed="rId10">
            <a:lum bright="24000" contrast="24000"/>
            <a:extLst>
              <a:ext uri="{28A0092B-C50C-407E-A947-70E740481C1C}">
                <a14:useLocalDpi xmlns:a14="http://schemas.microsoft.com/office/drawing/2010/main" val="0"/>
              </a:ext>
            </a:extLst>
          </a:blip>
          <a:srcRect/>
          <a:stretch>
            <a:fillRect/>
          </a:stretch>
        </p:blipFill>
        <p:spPr bwMode="auto">
          <a:xfrm>
            <a:off x="5747472" y="1036525"/>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8" descr="OJ-511-A8s">
            <a:extLst>
              <a:ext uri="{FF2B5EF4-FFF2-40B4-BE49-F238E27FC236}">
                <a16:creationId xmlns:a16="http://schemas.microsoft.com/office/drawing/2014/main" id="{A32638C4-42EC-41A8-A269-DBBA8B863F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260" y="4687775"/>
            <a:ext cx="12239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 descr="温湿度センサ">
            <a:extLst>
              <a:ext uri="{FF2B5EF4-FFF2-40B4-BE49-F238E27FC236}">
                <a16:creationId xmlns:a16="http://schemas.microsoft.com/office/drawing/2014/main" id="{FFF937C1-D78D-45E4-B7C4-91736A8A45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9797" y="4543313"/>
            <a:ext cx="1365250" cy="1116012"/>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EF6711FC-F27F-4A03-9EC1-90D0D5C31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2510" y="4903675"/>
            <a:ext cx="14382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sp>
        <p:nvSpPr>
          <p:cNvPr id="28" name="Rectangle 23">
            <a:extLst>
              <a:ext uri="{FF2B5EF4-FFF2-40B4-BE49-F238E27FC236}">
                <a16:creationId xmlns:a16="http://schemas.microsoft.com/office/drawing/2014/main" id="{305844FF-41C5-4FAB-9A0A-CB777564168B}"/>
              </a:ext>
            </a:extLst>
          </p:cNvPr>
          <p:cNvSpPr>
            <a:spLocks noChangeArrowheads="1"/>
          </p:cNvSpPr>
          <p:nvPr/>
        </p:nvSpPr>
        <p:spPr bwMode="auto">
          <a:xfrm>
            <a:off x="854797" y="2382725"/>
            <a:ext cx="20177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a:latin typeface="メイリオ" panose="020B0604030504040204" pitchFamily="50" charset="-128"/>
                <a:ea typeface="メイリオ" panose="020B0604030504040204" pitchFamily="50" charset="-128"/>
              </a:rPr>
              <a:t>DC</a:t>
            </a:r>
            <a:r>
              <a:rPr lang="ja-JP" altLang="en-US">
                <a:latin typeface="メイリオ" panose="020B0604030504040204" pitchFamily="50" charset="-128"/>
                <a:ea typeface="メイリオ" panose="020B0604030504040204" pitchFamily="50" charset="-128"/>
              </a:rPr>
              <a:t>ブラシレスモータ</a:t>
            </a:r>
          </a:p>
          <a:p>
            <a:pPr algn="ctr" eaLnBrk="1" hangingPunct="1"/>
            <a:r>
              <a:rPr lang="en-US" altLang="ja-JP">
                <a:latin typeface="メイリオ" panose="020B0604030504040204" pitchFamily="50" charset="-128"/>
                <a:ea typeface="メイリオ" panose="020B0604030504040204" pitchFamily="50" charset="-128"/>
              </a:rPr>
              <a:t>PC/</a:t>
            </a:r>
            <a:r>
              <a:rPr lang="ja-JP" altLang="en-US">
                <a:latin typeface="メイリオ" panose="020B0604030504040204" pitchFamily="50" charset="-128"/>
                <a:ea typeface="メイリオ" panose="020B0604030504040204" pitchFamily="50" charset="-128"/>
              </a:rPr>
              <a:t>現像</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、搬送</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、定着</a:t>
            </a:r>
            <a:r>
              <a:rPr lang="en-US" altLang="ja-JP">
                <a:latin typeface="メイリオ" panose="020B0604030504040204" pitchFamily="50" charset="-128"/>
                <a:ea typeface="メイリオ" panose="020B0604030504040204" pitchFamily="50" charset="-128"/>
              </a:rPr>
              <a:t>M</a:t>
            </a:r>
          </a:p>
        </p:txBody>
      </p:sp>
      <p:sp>
        <p:nvSpPr>
          <p:cNvPr id="29" name="Rectangle 24">
            <a:extLst>
              <a:ext uri="{FF2B5EF4-FFF2-40B4-BE49-F238E27FC236}">
                <a16:creationId xmlns:a16="http://schemas.microsoft.com/office/drawing/2014/main" id="{78297BBD-EA3D-4407-9E01-826B5B8F3D83}"/>
              </a:ext>
            </a:extLst>
          </p:cNvPr>
          <p:cNvSpPr>
            <a:spLocks noChangeArrowheads="1"/>
          </p:cNvSpPr>
          <p:nvPr/>
        </p:nvSpPr>
        <p:spPr bwMode="auto">
          <a:xfrm>
            <a:off x="5604597" y="2393838"/>
            <a:ext cx="2428875" cy="633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a:latin typeface="メイリオ" panose="020B0604030504040204" pitchFamily="50" charset="-128"/>
                <a:ea typeface="メイリオ" panose="020B0604030504040204" pitchFamily="50" charset="-128"/>
              </a:rPr>
              <a:t>ステッピングモータ</a:t>
            </a:r>
          </a:p>
          <a:p>
            <a:pPr algn="ctr" eaLnBrk="1" hangingPunct="1"/>
            <a:r>
              <a:rPr lang="ja-JP" altLang="en-US">
                <a:latin typeface="メイリオ" panose="020B0604030504040204" pitchFamily="50" charset="-128"/>
                <a:ea typeface="メイリオ" panose="020B0604030504040204" pitchFamily="50" charset="-128"/>
              </a:rPr>
              <a:t>トナー補給</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、サブホッパ駆動</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a:t>
            </a:r>
            <a:endParaRPr lang="en-US" altLang="ja-JP">
              <a:latin typeface="メイリオ" panose="020B0604030504040204" pitchFamily="50" charset="-128"/>
              <a:ea typeface="メイリオ" panose="020B0604030504040204" pitchFamily="50" charset="-128"/>
            </a:endParaRPr>
          </a:p>
          <a:p>
            <a:pPr algn="ctr" eaLnBrk="1" hangingPunct="1"/>
            <a:r>
              <a:rPr lang="en-US" altLang="ja-JP">
                <a:latin typeface="メイリオ" panose="020B0604030504040204" pitchFamily="50" charset="-128"/>
                <a:ea typeface="メイリオ" panose="020B0604030504040204" pitchFamily="50" charset="-128"/>
              </a:rPr>
              <a:t>ADU</a:t>
            </a:r>
            <a:r>
              <a:rPr lang="ja-JP" altLang="en-US">
                <a:latin typeface="メイリオ" panose="020B0604030504040204" pitchFamily="50" charset="-128"/>
                <a:ea typeface="メイリオ" panose="020B0604030504040204" pitchFamily="50" charset="-128"/>
              </a:rPr>
              <a:t>搬送</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a:t>
            </a:r>
            <a:r>
              <a:rPr lang="en-US" altLang="ja-JP">
                <a:latin typeface="メイリオ" panose="020B0604030504040204" pitchFamily="50" charset="-128"/>
                <a:ea typeface="メイリオ" panose="020B0604030504040204" pitchFamily="50" charset="-128"/>
              </a:rPr>
              <a:t>ADU</a:t>
            </a:r>
            <a:r>
              <a:rPr lang="ja-JP" altLang="en-US">
                <a:latin typeface="メイリオ" panose="020B0604030504040204" pitchFamily="50" charset="-128"/>
                <a:ea typeface="メイリオ" panose="020B0604030504040204" pitchFamily="50" charset="-128"/>
              </a:rPr>
              <a:t>反転</a:t>
            </a:r>
            <a:r>
              <a:rPr lang="en-US" altLang="ja-JP">
                <a:latin typeface="メイリオ" panose="020B0604030504040204" pitchFamily="50" charset="-128"/>
                <a:ea typeface="メイリオ" panose="020B0604030504040204" pitchFamily="50" charset="-128"/>
              </a:rPr>
              <a:t>M</a:t>
            </a:r>
          </a:p>
        </p:txBody>
      </p:sp>
      <p:sp>
        <p:nvSpPr>
          <p:cNvPr id="30" name="Rectangle 25">
            <a:extLst>
              <a:ext uri="{FF2B5EF4-FFF2-40B4-BE49-F238E27FC236}">
                <a16:creationId xmlns:a16="http://schemas.microsoft.com/office/drawing/2014/main" id="{0B284497-DEED-4BCD-B3AB-CE9DF51B9937}"/>
              </a:ext>
            </a:extLst>
          </p:cNvPr>
          <p:cNvSpPr>
            <a:spLocks noChangeArrowheads="1"/>
          </p:cNvSpPr>
          <p:nvPr/>
        </p:nvSpPr>
        <p:spPr bwMode="auto">
          <a:xfrm>
            <a:off x="638103" y="4294234"/>
            <a:ext cx="2232025"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dirty="0">
                <a:latin typeface="メイリオ" panose="020B0604030504040204" pitchFamily="50" charset="-128"/>
                <a:ea typeface="メイリオ" panose="020B0604030504040204" pitchFamily="50" charset="-128"/>
              </a:rPr>
              <a:t>ポリゴンモータ</a:t>
            </a:r>
            <a:endParaRPr lang="en-US" altLang="ja-JP" dirty="0">
              <a:latin typeface="メイリオ" panose="020B0604030504040204" pitchFamily="50" charset="-128"/>
              <a:ea typeface="メイリオ" panose="020B0604030504040204" pitchFamily="50" charset="-128"/>
            </a:endParaRPr>
          </a:p>
          <a:p>
            <a:pPr algn="ctr" eaLnBrk="1" hangingPunct="1"/>
            <a:r>
              <a:rPr lang="ja-JP" altLang="en-US" dirty="0">
                <a:solidFill>
                  <a:srgbClr val="FF0000"/>
                </a:solidFill>
                <a:latin typeface="メイリオ" panose="020B0604030504040204" pitchFamily="50" charset="-128"/>
                <a:ea typeface="メイリオ" panose="020B0604030504040204" pitchFamily="50" charset="-128"/>
              </a:rPr>
              <a:t>⇒感光体に作像する</a:t>
            </a:r>
          </a:p>
        </p:txBody>
      </p:sp>
      <p:sp>
        <p:nvSpPr>
          <p:cNvPr id="31" name="Rectangle 26">
            <a:extLst>
              <a:ext uri="{FF2B5EF4-FFF2-40B4-BE49-F238E27FC236}">
                <a16:creationId xmlns:a16="http://schemas.microsoft.com/office/drawing/2014/main" id="{85330BD6-F112-4A6A-90C5-F6E2DDF58E18}"/>
              </a:ext>
            </a:extLst>
          </p:cNvPr>
          <p:cNvSpPr>
            <a:spLocks noChangeArrowheads="1"/>
          </p:cNvSpPr>
          <p:nvPr/>
        </p:nvSpPr>
        <p:spPr bwMode="auto">
          <a:xfrm>
            <a:off x="3247160" y="2238263"/>
            <a:ext cx="20177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a:latin typeface="メイリオ" panose="020B0604030504040204" pitchFamily="50" charset="-128"/>
                <a:ea typeface="メイリオ" panose="020B0604030504040204" pitchFamily="50" charset="-128"/>
              </a:rPr>
              <a:t>DC</a:t>
            </a:r>
            <a:r>
              <a:rPr lang="ja-JP" altLang="en-US">
                <a:latin typeface="メイリオ" panose="020B0604030504040204" pitchFamily="50" charset="-128"/>
                <a:ea typeface="メイリオ" panose="020B0604030504040204" pitchFamily="50" charset="-128"/>
              </a:rPr>
              <a:t>ブラシモータ</a:t>
            </a:r>
          </a:p>
          <a:p>
            <a:pPr algn="ctr" eaLnBrk="1" hangingPunct="1"/>
            <a:r>
              <a:rPr lang="en-US" altLang="ja-JP">
                <a:latin typeface="メイリオ" panose="020B0604030504040204" pitchFamily="50" charset="-128"/>
                <a:ea typeface="メイリオ" panose="020B0604030504040204" pitchFamily="50" charset="-128"/>
              </a:rPr>
              <a:t>PC/</a:t>
            </a:r>
            <a:r>
              <a:rPr lang="ja-JP" altLang="en-US">
                <a:latin typeface="メイリオ" panose="020B0604030504040204" pitchFamily="50" charset="-128"/>
                <a:ea typeface="メイリオ" panose="020B0604030504040204" pitchFamily="50" charset="-128"/>
              </a:rPr>
              <a:t>現像</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、圧接離間</a:t>
            </a:r>
            <a:r>
              <a:rPr lang="en-US" altLang="ja-JP">
                <a:latin typeface="メイリオ" panose="020B0604030504040204" pitchFamily="50" charset="-128"/>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a:t>
            </a:r>
            <a:endParaRPr lang="en-US" altLang="ja-JP">
              <a:latin typeface="メイリオ" panose="020B0604030504040204" pitchFamily="50" charset="-128"/>
              <a:ea typeface="メイリオ" panose="020B0604030504040204" pitchFamily="50" charset="-128"/>
            </a:endParaRPr>
          </a:p>
          <a:p>
            <a:pPr algn="ctr" eaLnBrk="1" hangingPunct="1"/>
            <a:r>
              <a:rPr lang="ja-JP" altLang="en-US">
                <a:latin typeface="メイリオ" panose="020B0604030504040204" pitchFamily="50" charset="-128"/>
                <a:ea typeface="メイリオ" panose="020B0604030504040204" pitchFamily="50" charset="-128"/>
              </a:rPr>
              <a:t>リフトアップ</a:t>
            </a:r>
            <a:r>
              <a:rPr lang="en-US" altLang="ja-JP">
                <a:latin typeface="メイリオ" panose="020B0604030504040204" pitchFamily="50" charset="-128"/>
                <a:ea typeface="メイリオ" panose="020B0604030504040204" pitchFamily="50" charset="-128"/>
              </a:rPr>
              <a:t>M</a:t>
            </a:r>
          </a:p>
        </p:txBody>
      </p:sp>
      <p:sp>
        <p:nvSpPr>
          <p:cNvPr id="32" name="Rectangle 27">
            <a:extLst>
              <a:ext uri="{FF2B5EF4-FFF2-40B4-BE49-F238E27FC236}">
                <a16:creationId xmlns:a16="http://schemas.microsoft.com/office/drawing/2014/main" id="{5C3F1C05-CECF-4632-9F75-1C7D2E23A0FD}"/>
              </a:ext>
            </a:extLst>
          </p:cNvPr>
          <p:cNvSpPr>
            <a:spLocks noChangeArrowheads="1"/>
          </p:cNvSpPr>
          <p:nvPr/>
        </p:nvSpPr>
        <p:spPr bwMode="auto">
          <a:xfrm>
            <a:off x="3320185" y="4046425"/>
            <a:ext cx="20177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a:latin typeface="メイリオ" panose="020B0604030504040204" pitchFamily="50" charset="-128"/>
                <a:ea typeface="メイリオ" panose="020B0604030504040204" pitchFamily="50" charset="-128"/>
              </a:rPr>
              <a:t>ファン</a:t>
            </a:r>
          </a:p>
          <a:p>
            <a:pPr algn="ctr" eaLnBrk="1" hangingPunct="1"/>
            <a:r>
              <a:rPr lang="ja-JP" altLang="en-US">
                <a:latin typeface="メイリオ" panose="020B0604030504040204" pitchFamily="50" charset="-128"/>
                <a:ea typeface="メイリオ" panose="020B0604030504040204" pitchFamily="50" charset="-128"/>
              </a:rPr>
              <a:t>各種</a:t>
            </a:r>
          </a:p>
        </p:txBody>
      </p:sp>
      <p:pic>
        <p:nvPicPr>
          <p:cNvPr id="33" name="Picture 9" descr="dcfan">
            <a:extLst>
              <a:ext uri="{FF2B5EF4-FFF2-40B4-BE49-F238E27FC236}">
                <a16:creationId xmlns:a16="http://schemas.microsoft.com/office/drawing/2014/main" id="{B5D48484-5E02-47C6-9748-6A49FDE1274E}"/>
              </a:ext>
            </a:extLst>
          </p:cNvPr>
          <p:cNvPicPr>
            <a:picLocks noChangeAspect="1" noChangeArrowheads="1"/>
          </p:cNvPicPr>
          <p:nvPr/>
        </p:nvPicPr>
        <p:blipFill>
          <a:blip r:embed="rId14">
            <a:lum bright="12000"/>
            <a:extLst>
              <a:ext uri="{28A0092B-C50C-407E-A947-70E740481C1C}">
                <a14:useLocalDpi xmlns:a14="http://schemas.microsoft.com/office/drawing/2010/main" val="0"/>
              </a:ext>
            </a:extLst>
          </a:blip>
          <a:srcRect/>
          <a:stretch>
            <a:fillRect/>
          </a:stretch>
        </p:blipFill>
        <p:spPr bwMode="auto">
          <a:xfrm>
            <a:off x="3247160" y="2822463"/>
            <a:ext cx="10541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9">
            <a:extLst>
              <a:ext uri="{FF2B5EF4-FFF2-40B4-BE49-F238E27FC236}">
                <a16:creationId xmlns:a16="http://schemas.microsoft.com/office/drawing/2014/main" id="{07A5F3E9-5D50-4140-88A4-3FA0FC4BEE04}"/>
              </a:ext>
            </a:extLst>
          </p:cNvPr>
          <p:cNvSpPr>
            <a:spLocks noChangeArrowheads="1"/>
          </p:cNvSpPr>
          <p:nvPr/>
        </p:nvSpPr>
        <p:spPr bwMode="auto">
          <a:xfrm>
            <a:off x="742085" y="5686313"/>
            <a:ext cx="1660525"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dirty="0">
                <a:latin typeface="メイリオ" panose="020B0604030504040204" pitchFamily="50" charset="-128"/>
                <a:ea typeface="メイリオ" panose="020B0604030504040204" pitchFamily="50" charset="-128"/>
              </a:rPr>
              <a:t>フォトセンサー</a:t>
            </a:r>
            <a:endParaRPr lang="en-US" altLang="ja-JP" dirty="0">
              <a:latin typeface="メイリオ" panose="020B0604030504040204" pitchFamily="50" charset="-128"/>
              <a:ea typeface="メイリオ" panose="020B0604030504040204" pitchFamily="50" charset="-128"/>
            </a:endParaRPr>
          </a:p>
          <a:p>
            <a:pPr algn="ctr"/>
            <a:r>
              <a:rPr lang="ja-JP" altLang="en-US" dirty="0">
                <a:solidFill>
                  <a:srgbClr val="FF0000"/>
                </a:solidFill>
                <a:latin typeface="メイリオ" panose="020B0604030504040204" pitchFamily="50" charset="-128"/>
                <a:ea typeface="メイリオ" panose="020B0604030504040204" pitchFamily="50" charset="-128"/>
              </a:rPr>
              <a:t>⇒用紙の通過検知</a:t>
            </a:r>
          </a:p>
        </p:txBody>
      </p:sp>
      <p:sp>
        <p:nvSpPr>
          <p:cNvPr id="35" name="Rectangle 30">
            <a:extLst>
              <a:ext uri="{FF2B5EF4-FFF2-40B4-BE49-F238E27FC236}">
                <a16:creationId xmlns:a16="http://schemas.microsoft.com/office/drawing/2014/main" id="{3B2E6F79-1C8E-4668-BF26-569BA7A9B10B}"/>
              </a:ext>
            </a:extLst>
          </p:cNvPr>
          <p:cNvSpPr>
            <a:spLocks noChangeArrowheads="1"/>
          </p:cNvSpPr>
          <p:nvPr/>
        </p:nvSpPr>
        <p:spPr bwMode="auto">
          <a:xfrm>
            <a:off x="7479435" y="5767275"/>
            <a:ext cx="2019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a:latin typeface="メイリオ" panose="020B0604030504040204" pitchFamily="50" charset="-128"/>
                <a:ea typeface="メイリオ" panose="020B0604030504040204" pitchFamily="50" charset="-128"/>
              </a:rPr>
              <a:t>温湿度センサ</a:t>
            </a:r>
          </a:p>
        </p:txBody>
      </p:sp>
      <p:sp>
        <p:nvSpPr>
          <p:cNvPr id="36" name="Rectangle 31">
            <a:extLst>
              <a:ext uri="{FF2B5EF4-FFF2-40B4-BE49-F238E27FC236}">
                <a16:creationId xmlns:a16="http://schemas.microsoft.com/office/drawing/2014/main" id="{25A159B6-6D33-435E-A1B9-0ABE1296F05F}"/>
              </a:ext>
            </a:extLst>
          </p:cNvPr>
          <p:cNvSpPr>
            <a:spLocks noChangeArrowheads="1"/>
          </p:cNvSpPr>
          <p:nvPr/>
        </p:nvSpPr>
        <p:spPr bwMode="auto">
          <a:xfrm>
            <a:off x="5031510" y="5767275"/>
            <a:ext cx="20177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a:latin typeface="メイリオ" panose="020B0604030504040204" pitchFamily="50" charset="-128"/>
                <a:ea typeface="メイリオ" panose="020B0604030504040204" pitchFamily="50" charset="-128"/>
              </a:rPr>
              <a:t>TCR</a:t>
            </a:r>
            <a:r>
              <a:rPr lang="ja-JP" altLang="en-US">
                <a:latin typeface="メイリオ" panose="020B0604030504040204" pitchFamily="50" charset="-128"/>
                <a:ea typeface="メイリオ" panose="020B0604030504040204" pitchFamily="50" charset="-128"/>
              </a:rPr>
              <a:t>センサ</a:t>
            </a:r>
          </a:p>
        </p:txBody>
      </p:sp>
      <p:sp>
        <p:nvSpPr>
          <p:cNvPr id="37" name="Rectangle 29">
            <a:extLst>
              <a:ext uri="{FF2B5EF4-FFF2-40B4-BE49-F238E27FC236}">
                <a16:creationId xmlns:a16="http://schemas.microsoft.com/office/drawing/2014/main" id="{46B575F8-BD28-4A65-8450-0B23F11880BB}"/>
              </a:ext>
            </a:extLst>
          </p:cNvPr>
          <p:cNvSpPr>
            <a:spLocks noChangeArrowheads="1"/>
          </p:cNvSpPr>
          <p:nvPr/>
        </p:nvSpPr>
        <p:spPr bwMode="auto">
          <a:xfrm>
            <a:off x="2728047" y="5695838"/>
            <a:ext cx="1660525"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200">
                <a:solidFill>
                  <a:schemeClr val="tx1"/>
                </a:solidFill>
                <a:latin typeface="Arial" panose="020B0604020202020204" pitchFamily="34" charset="0"/>
                <a:ea typeface="ＭＳ Ｐゴシック" panose="020B0600070205080204" pitchFamily="50" charset="-128"/>
              </a:defRPr>
            </a:lvl1pPr>
            <a:lvl2pPr marL="742950" indent="-285750">
              <a:defRPr kumimoji="1" sz="1200">
                <a:solidFill>
                  <a:schemeClr val="tx1"/>
                </a:solidFill>
                <a:latin typeface="Arial" panose="020B0604020202020204" pitchFamily="34" charset="0"/>
                <a:ea typeface="ＭＳ Ｐゴシック" panose="020B0600070205080204" pitchFamily="50" charset="-128"/>
              </a:defRPr>
            </a:lvl2pPr>
            <a:lvl3pPr marL="1143000" indent="-228600">
              <a:defRPr kumimoji="1" sz="1200">
                <a:solidFill>
                  <a:schemeClr val="tx1"/>
                </a:solidFill>
                <a:latin typeface="Arial" panose="020B0604020202020204" pitchFamily="34" charset="0"/>
                <a:ea typeface="ＭＳ Ｐゴシック" panose="020B0600070205080204" pitchFamily="50" charset="-128"/>
              </a:defRPr>
            </a:lvl3pPr>
            <a:lvl4pPr marL="1600200" indent="-228600">
              <a:defRPr kumimoji="1" sz="1200">
                <a:solidFill>
                  <a:schemeClr val="tx1"/>
                </a:solidFill>
                <a:latin typeface="Arial" panose="020B0604020202020204" pitchFamily="34" charset="0"/>
                <a:ea typeface="ＭＳ Ｐゴシック" panose="020B0600070205080204" pitchFamily="50" charset="-128"/>
              </a:defRPr>
            </a:lvl4pPr>
            <a:lvl5pPr marL="2057400" indent="-228600">
              <a:defRPr kumimoji="1" sz="12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dirty="0">
                <a:latin typeface="メイリオ" panose="020B0604030504040204" pitchFamily="50" charset="-128"/>
                <a:ea typeface="メイリオ" panose="020B0604030504040204" pitchFamily="50" charset="-128"/>
              </a:rPr>
              <a:t>IDC</a:t>
            </a:r>
            <a:r>
              <a:rPr lang="ja-JP" altLang="en-US" dirty="0">
                <a:latin typeface="メイリオ" panose="020B0604030504040204" pitchFamily="50" charset="-128"/>
                <a:ea typeface="メイリオ" panose="020B0604030504040204" pitchFamily="50" charset="-128"/>
              </a:rPr>
              <a:t>センサー</a:t>
            </a:r>
            <a:endParaRPr lang="en-US" altLang="ja-JP" dirty="0">
              <a:latin typeface="メイリオ" panose="020B0604030504040204" pitchFamily="50" charset="-128"/>
              <a:ea typeface="メイリオ" panose="020B0604030504040204" pitchFamily="50" charset="-128"/>
            </a:endParaRPr>
          </a:p>
          <a:p>
            <a:pPr algn="ctr" eaLnBrk="1" hangingPunct="1"/>
            <a:r>
              <a:rPr lang="ja-JP" altLang="en-US" dirty="0">
                <a:solidFill>
                  <a:srgbClr val="FF0000"/>
                </a:solidFill>
                <a:latin typeface="メイリオ" panose="020B0604030504040204" pitchFamily="50" charset="-128"/>
                <a:ea typeface="メイリオ" panose="020B0604030504040204" pitchFamily="50" charset="-128"/>
              </a:rPr>
              <a:t>⇒トナー付着量の読み取り</a:t>
            </a:r>
          </a:p>
        </p:txBody>
      </p:sp>
      <p:pic>
        <p:nvPicPr>
          <p:cNvPr id="38" name="Picture 22">
            <a:extLst>
              <a:ext uri="{FF2B5EF4-FFF2-40B4-BE49-F238E27FC236}">
                <a16:creationId xmlns:a16="http://schemas.microsoft.com/office/drawing/2014/main" id="{9A4D73FF-2166-4E6B-8AF6-79F02138EF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8635" y="4543313"/>
            <a:ext cx="22145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75620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18</a:t>
            </a:fld>
            <a:endParaRPr lang="ja-JP" altLang="en-US" dirty="0"/>
          </a:p>
        </p:txBody>
      </p:sp>
      <p:sp>
        <p:nvSpPr>
          <p:cNvPr id="5" name="タイトル 1">
            <a:extLst>
              <a:ext uri="{FF2B5EF4-FFF2-40B4-BE49-F238E27FC236}">
                <a16:creationId xmlns:a16="http://schemas.microsoft.com/office/drawing/2014/main" id="{FBBBA979-DBD4-4115-A4D8-544B02F2BECA}"/>
              </a:ext>
            </a:extLst>
          </p:cNvPr>
          <p:cNvSpPr>
            <a:spLocks noGrp="1"/>
          </p:cNvSpPr>
          <p:nvPr>
            <p:ph type="title"/>
          </p:nvPr>
        </p:nvSpPr>
        <p:spPr>
          <a:xfrm>
            <a:off x="427163" y="188640"/>
            <a:ext cx="7374532" cy="461963"/>
          </a:xfrm>
        </p:spPr>
        <p:txBody>
          <a:bodyPr>
            <a:normAutofit/>
          </a:bodyPr>
          <a:lstStyle/>
          <a:p>
            <a:r>
              <a:rPr kumimoji="1" lang="en-US" altLang="ja-JP" sz="2400" u="sng" dirty="0"/>
              <a:t>PP</a:t>
            </a:r>
            <a:r>
              <a:rPr kumimoji="1" lang="ja-JP" altLang="en-US" sz="2400" u="sng" dirty="0"/>
              <a:t>マシンで使用されている</a:t>
            </a:r>
            <a:r>
              <a:rPr lang="ja-JP" altLang="en-US" sz="2400" u="sng" dirty="0"/>
              <a:t>アナログ素子</a:t>
            </a:r>
            <a:endParaRPr kumimoji="1" lang="ja-JP" altLang="en-US" sz="2400" u="sng" dirty="0"/>
          </a:p>
        </p:txBody>
      </p:sp>
      <p:sp>
        <p:nvSpPr>
          <p:cNvPr id="39" name="スライド番号プレースホルダー 5">
            <a:extLst>
              <a:ext uri="{FF2B5EF4-FFF2-40B4-BE49-F238E27FC236}">
                <a16:creationId xmlns:a16="http://schemas.microsoft.com/office/drawing/2014/main" id="{72D23709-E925-47BB-8824-382922DA0F26}"/>
              </a:ext>
            </a:extLst>
          </p:cNvPr>
          <p:cNvSpPr txBox="1">
            <a:spLocks/>
          </p:cNvSpPr>
          <p:nvPr/>
        </p:nvSpPr>
        <p:spPr>
          <a:xfrm>
            <a:off x="7040154" y="6070709"/>
            <a:ext cx="2311400" cy="365125"/>
          </a:xfrm>
          <a:prstGeom prst="rect">
            <a:avLst/>
          </a:prstGeom>
        </p:spPr>
        <p:txBody>
          <a:bodyPr/>
          <a:lstStyle>
            <a:defPPr>
              <a:defRPr lang="ja-JP"/>
            </a:defPPr>
            <a:lvl1pPr algn="l" defTabSz="457200"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fld id="{6B30B18C-CC09-4695-88EB-943026FF2D94}" type="slidenum">
              <a:rPr lang="en-US" altLang="ja-JP" smtClean="0"/>
              <a:pPr/>
              <a:t>18</a:t>
            </a:fld>
            <a:endParaRPr lang="en-US" altLang="ja-JP"/>
          </a:p>
        </p:txBody>
      </p:sp>
      <p:pic>
        <p:nvPicPr>
          <p:cNvPr id="40" name="図 39">
            <a:extLst>
              <a:ext uri="{FF2B5EF4-FFF2-40B4-BE49-F238E27FC236}">
                <a16:creationId xmlns:a16="http://schemas.microsoft.com/office/drawing/2014/main" id="{E1D1B435-1FD1-4CEC-833F-2B72AA9432F1}"/>
              </a:ext>
            </a:extLst>
          </p:cNvPr>
          <p:cNvPicPr>
            <a:picLocks noChangeAspect="1"/>
          </p:cNvPicPr>
          <p:nvPr/>
        </p:nvPicPr>
        <p:blipFill>
          <a:blip r:embed="rId2"/>
          <a:stretch>
            <a:fillRect/>
          </a:stretch>
        </p:blipFill>
        <p:spPr>
          <a:xfrm>
            <a:off x="4474862" y="748470"/>
            <a:ext cx="4354786" cy="1677940"/>
          </a:xfrm>
          <a:prstGeom prst="rect">
            <a:avLst/>
          </a:prstGeom>
        </p:spPr>
      </p:pic>
      <p:pic>
        <p:nvPicPr>
          <p:cNvPr id="41" name="図 40">
            <a:extLst>
              <a:ext uri="{FF2B5EF4-FFF2-40B4-BE49-F238E27FC236}">
                <a16:creationId xmlns:a16="http://schemas.microsoft.com/office/drawing/2014/main" id="{871277E8-2B38-457E-B9D0-D3516702F1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71864" y="865133"/>
            <a:ext cx="2632841" cy="1444614"/>
          </a:xfrm>
          <a:prstGeom prst="rect">
            <a:avLst/>
          </a:prstGeom>
          <a:noFill/>
          <a:ln>
            <a:noFill/>
          </a:ln>
        </p:spPr>
      </p:pic>
      <p:graphicFrame>
        <p:nvGraphicFramePr>
          <p:cNvPr id="42" name="表 41">
            <a:extLst>
              <a:ext uri="{FF2B5EF4-FFF2-40B4-BE49-F238E27FC236}">
                <a16:creationId xmlns:a16="http://schemas.microsoft.com/office/drawing/2014/main" id="{DC2C058E-C873-4D2F-BEF5-ADC4D6596602}"/>
              </a:ext>
            </a:extLst>
          </p:cNvPr>
          <p:cNvGraphicFramePr>
            <a:graphicFrameLocks noGrp="1"/>
          </p:cNvGraphicFramePr>
          <p:nvPr>
            <p:extLst>
              <p:ext uri="{D42A27DB-BD31-4B8C-83A1-F6EECF244321}">
                <p14:modId xmlns:p14="http://schemas.microsoft.com/office/powerpoint/2010/main" val="975933957"/>
              </p:ext>
            </p:extLst>
          </p:nvPr>
        </p:nvGraphicFramePr>
        <p:xfrm>
          <a:off x="2140144" y="2428805"/>
          <a:ext cx="5793828" cy="3219930"/>
        </p:xfrm>
        <a:graphic>
          <a:graphicData uri="http://schemas.openxmlformats.org/drawingml/2006/table">
            <a:tbl>
              <a:tblPr>
                <a:tableStyleId>{8FD4443E-F989-4FC4-A0C8-D5A2AF1F390B}</a:tableStyleId>
              </a:tblPr>
              <a:tblGrid>
                <a:gridCol w="2167759">
                  <a:extLst>
                    <a:ext uri="{9D8B030D-6E8A-4147-A177-3AD203B41FA5}">
                      <a16:colId xmlns:a16="http://schemas.microsoft.com/office/drawing/2014/main" val="2144048634"/>
                    </a:ext>
                  </a:extLst>
                </a:gridCol>
                <a:gridCol w="1702675">
                  <a:extLst>
                    <a:ext uri="{9D8B030D-6E8A-4147-A177-3AD203B41FA5}">
                      <a16:colId xmlns:a16="http://schemas.microsoft.com/office/drawing/2014/main" val="1886977893"/>
                    </a:ext>
                  </a:extLst>
                </a:gridCol>
                <a:gridCol w="1923394">
                  <a:extLst>
                    <a:ext uri="{9D8B030D-6E8A-4147-A177-3AD203B41FA5}">
                      <a16:colId xmlns:a16="http://schemas.microsoft.com/office/drawing/2014/main" val="3666373250"/>
                    </a:ext>
                  </a:extLst>
                </a:gridCol>
              </a:tblGrid>
              <a:tr h="491525">
                <a:tc>
                  <a:txBody>
                    <a:bodyPr/>
                    <a:lstStyle/>
                    <a:p>
                      <a:pPr algn="ctr" fontAlgn="ctr"/>
                      <a:r>
                        <a:rPr lang="ja-JP" altLang="en-US" sz="2000" b="0" i="0" u="none" strike="noStrike" dirty="0">
                          <a:solidFill>
                            <a:schemeClr val="tx1"/>
                          </a:solidFill>
                          <a:effectLst/>
                          <a:latin typeface="+mj-ea"/>
                          <a:ea typeface="+mj-ea"/>
                        </a:rPr>
                        <a:t>電気部品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Maple</a:t>
                      </a:r>
                      <a:endParaRPr 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sz="2000" u="none" strike="noStrike" dirty="0">
                          <a:effectLst/>
                        </a:rPr>
                        <a:t>Cypress</a:t>
                      </a:r>
                      <a:endParaRPr 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140433476"/>
                  </a:ext>
                </a:extLst>
              </a:tr>
              <a:tr h="456406">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モータ</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70</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ja-JP" altLang="en-US" sz="2000" b="1" i="0" u="none" strike="noStrike" dirty="0">
                          <a:solidFill>
                            <a:schemeClr val="bg1"/>
                          </a:solidFill>
                          <a:effectLst/>
                          <a:latin typeface="ＭＳ Ｐゴシック" panose="020B0600070205080204" pitchFamily="50" charset="-128"/>
                          <a:ea typeface="ＭＳ Ｐゴシック" panose="020B0600070205080204" pitchFamily="50" charset="-128"/>
                        </a:rPr>
                        <a:t>？？？</a:t>
                      </a:r>
                      <a:endParaRPr lang="en-US" altLang="ja-JP" sz="2000" b="1" i="0" u="none" strike="noStrike" dirty="0">
                        <a:solidFill>
                          <a:schemeClr val="bg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6103138"/>
                  </a:ext>
                </a:extLst>
              </a:tr>
              <a:tr h="800865">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ソレノイド</a:t>
                      </a:r>
                      <a:r>
                        <a:rPr lang="en-US" altLang="ja-JP" sz="2000" u="none" strike="noStrike" dirty="0">
                          <a:solidFill>
                            <a:schemeClr val="tx1"/>
                          </a:solidFill>
                          <a:effectLst/>
                          <a:latin typeface="ＭＳ Ｐゴシック" panose="020B0600070205080204" pitchFamily="50" charset="-128"/>
                          <a:ea typeface="ＭＳ Ｐゴシック" panose="020B0600070205080204" pitchFamily="50" charset="-128"/>
                        </a:rPr>
                        <a:t>/</a:t>
                      </a: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クラッチ</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18</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chemeClr val="bg1"/>
                          </a:solidFill>
                          <a:effectLst/>
                          <a:latin typeface="ＭＳ Ｐゴシック" panose="020B0600070205080204" pitchFamily="50" charset="-128"/>
                          <a:ea typeface="ＭＳ Ｐゴシック" panose="020B0600070205080204" pitchFamily="50" charset="-128"/>
                        </a:rPr>
                        <a:t>？？？</a:t>
                      </a:r>
                      <a:endParaRPr lang="en-US" altLang="ja-JP" sz="2000" b="1" i="0" u="none" strike="noStrike" dirty="0">
                        <a:solidFill>
                          <a:schemeClr val="bg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228195675"/>
                  </a:ext>
                </a:extLst>
              </a:tr>
              <a:tr h="438562">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ファン</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48</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50</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514079856"/>
                  </a:ext>
                </a:extLst>
              </a:tr>
              <a:tr h="516286">
                <a:tc>
                  <a:txBody>
                    <a:bodyPr/>
                    <a:lstStyle/>
                    <a:p>
                      <a:pPr algn="ctr" fontAlgn="ctr"/>
                      <a:r>
                        <a:rPr lang="zh-CN"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定着ﾗﾝﾌﾟ</a:t>
                      </a:r>
                      <a:endParaRPr lang="zh-CN"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4</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6</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07305129"/>
                  </a:ext>
                </a:extLst>
              </a:tr>
              <a:tr h="516286">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センサ</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101</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chemeClr val="bg1"/>
                          </a:solidFill>
                          <a:effectLst/>
                          <a:latin typeface="ＭＳ Ｐゴシック" panose="020B0600070205080204" pitchFamily="50" charset="-128"/>
                          <a:ea typeface="ＭＳ Ｐゴシック" panose="020B0600070205080204" pitchFamily="50" charset="-128"/>
                        </a:rPr>
                        <a:t>？？？</a:t>
                      </a:r>
                      <a:endParaRPr lang="en-US" altLang="ja-JP" sz="2000" b="1" i="0" u="none" strike="noStrike" dirty="0">
                        <a:solidFill>
                          <a:schemeClr val="bg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767224899"/>
                  </a:ext>
                </a:extLst>
              </a:tr>
            </a:tbl>
          </a:graphicData>
        </a:graphic>
      </p:graphicFrame>
      <p:sp>
        <p:nvSpPr>
          <p:cNvPr id="43" name="正方形/長方形 42">
            <a:extLst>
              <a:ext uri="{FF2B5EF4-FFF2-40B4-BE49-F238E27FC236}">
                <a16:creationId xmlns:a16="http://schemas.microsoft.com/office/drawing/2014/main" id="{D16DC514-2BAD-4BB2-B7D0-13DEC9FA5DD8}"/>
              </a:ext>
            </a:extLst>
          </p:cNvPr>
          <p:cNvSpPr/>
          <p:nvPr/>
        </p:nvSpPr>
        <p:spPr>
          <a:xfrm>
            <a:off x="6234223" y="683656"/>
            <a:ext cx="708848" cy="276999"/>
          </a:xfrm>
          <a:prstGeom prst="rect">
            <a:avLst/>
          </a:prstGeom>
        </p:spPr>
        <p:txBody>
          <a:bodyPr wrap="none">
            <a:spAutoFit/>
          </a:bodyPr>
          <a:lstStyle/>
          <a:p>
            <a:pPr algn="ctr" fontAlgn="ctr"/>
            <a:r>
              <a:rPr lang="en-US" altLang="ja-JP" dirty="0">
                <a:latin typeface="ＭＳ Ｐゴシック" panose="020B0600070205080204" pitchFamily="50" charset="-128"/>
              </a:rPr>
              <a:t>Cypress</a:t>
            </a:r>
            <a:endParaRPr lang="en-US" altLang="ja-JP" dirty="0">
              <a:solidFill>
                <a:srgbClr val="000000"/>
              </a:solidFill>
              <a:latin typeface="ＭＳ Ｐゴシック" panose="020B0600070205080204" pitchFamily="50" charset="-128"/>
            </a:endParaRPr>
          </a:p>
        </p:txBody>
      </p:sp>
    </p:spTree>
    <p:extLst>
      <p:ext uri="{BB962C8B-B14F-4D97-AF65-F5344CB8AC3E}">
        <p14:creationId xmlns:p14="http://schemas.microsoft.com/office/powerpoint/2010/main" val="2343517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6CF6972-1D5C-4CA9-B17A-3B2998BED1C9}"/>
              </a:ext>
            </a:extLst>
          </p:cNvPr>
          <p:cNvPicPr>
            <a:picLocks noChangeAspect="1"/>
          </p:cNvPicPr>
          <p:nvPr/>
        </p:nvPicPr>
        <p:blipFill>
          <a:blip r:embed="rId2"/>
          <a:stretch>
            <a:fillRect/>
          </a:stretch>
        </p:blipFill>
        <p:spPr>
          <a:xfrm>
            <a:off x="0" y="3119139"/>
            <a:ext cx="9906000" cy="2600434"/>
          </a:xfrm>
          <a:prstGeom prst="rect">
            <a:avLst/>
          </a:prstGeom>
        </p:spPr>
      </p:pic>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a:t>
            </a:fld>
            <a:endParaRPr lang="ja-JP" altLang="en-US" dirty="0"/>
          </a:p>
        </p:txBody>
      </p:sp>
      <p:sp>
        <p:nvSpPr>
          <p:cNvPr id="2" name="タイトル 1"/>
          <p:cNvSpPr>
            <a:spLocks noGrp="1"/>
          </p:cNvSpPr>
          <p:nvPr>
            <p:ph type="title"/>
          </p:nvPr>
        </p:nvSpPr>
        <p:spPr>
          <a:xfrm>
            <a:off x="421199" y="188640"/>
            <a:ext cx="7810405" cy="461963"/>
          </a:xfrm>
        </p:spPr>
        <p:txBody>
          <a:bodyPr>
            <a:normAutofit fontScale="90000"/>
          </a:bodyPr>
          <a:lstStyle/>
          <a:p>
            <a:r>
              <a:rPr kumimoji="1" lang="ja-JP" altLang="en-US" sz="2800" dirty="0"/>
              <a:t>自己紹介　　　　　柏倉 </a:t>
            </a:r>
            <a:r>
              <a:rPr lang="ja-JP" altLang="en-US" sz="2800" dirty="0"/>
              <a:t>直史</a:t>
            </a:r>
            <a:r>
              <a:rPr lang="en-US" altLang="ja-JP" sz="2800" dirty="0"/>
              <a:t>(</a:t>
            </a:r>
            <a:r>
              <a:rPr lang="en-US" altLang="ja-JP" sz="2800" dirty="0" err="1"/>
              <a:t>Naoshi</a:t>
            </a:r>
            <a:r>
              <a:rPr lang="en-US" altLang="ja-JP" sz="2800" dirty="0"/>
              <a:t> </a:t>
            </a:r>
            <a:r>
              <a:rPr lang="en-US" altLang="ja-JP" sz="2800" dirty="0" err="1"/>
              <a:t>Kashiwagura</a:t>
            </a:r>
            <a:r>
              <a:rPr lang="en-US" altLang="ja-JP" sz="2800" dirty="0"/>
              <a:t>)</a:t>
            </a:r>
            <a:endParaRPr kumimoji="1" lang="ja-JP" altLang="en-US" sz="2800" dirty="0"/>
          </a:p>
        </p:txBody>
      </p:sp>
      <p:sp>
        <p:nvSpPr>
          <p:cNvPr id="4" name="テキスト ボックス 7">
            <a:extLst>
              <a:ext uri="{FF2B5EF4-FFF2-40B4-BE49-F238E27FC236}">
                <a16:creationId xmlns:a16="http://schemas.microsoft.com/office/drawing/2014/main" id="{E31F521F-EE73-449E-B6E9-EE5BA7790BEC}"/>
              </a:ext>
            </a:extLst>
          </p:cNvPr>
          <p:cNvSpPr txBox="1">
            <a:spLocks noChangeArrowheads="1"/>
          </p:cNvSpPr>
          <p:nvPr/>
        </p:nvSpPr>
        <p:spPr bwMode="auto">
          <a:xfrm>
            <a:off x="253878" y="624889"/>
            <a:ext cx="955372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kumimoji="1" sz="2600">
                <a:solidFill>
                  <a:schemeClr val="tx1"/>
                </a:solidFill>
                <a:latin typeface="Perpetua" panose="02020502060401020303" pitchFamily="18" charset="0"/>
                <a:ea typeface="HG創英ﾌﾟﾚｾﾞﾝｽEB" panose="02020809000000000000" pitchFamily="17" charset="-128"/>
              </a:defRPr>
            </a:lvl1pPr>
            <a:lvl2pPr marL="742950" indent="-285750">
              <a:spcBef>
                <a:spcPts val="375"/>
              </a:spcBef>
              <a:buClr>
                <a:schemeClr val="accent2"/>
              </a:buClr>
              <a:buSzPct val="85000"/>
              <a:buFont typeface="Wingdings 2" panose="05020102010507070707" pitchFamily="18" charset="2"/>
              <a:buChar char=""/>
              <a:defRPr kumimoji="1" sz="2400">
                <a:solidFill>
                  <a:schemeClr val="tx1"/>
                </a:solidFill>
                <a:latin typeface="Perpetua" panose="02020502060401020303" pitchFamily="18" charset="0"/>
                <a:ea typeface="HG創英ﾌﾟﾚｾﾞﾝｽEB" panose="02020809000000000000" pitchFamily="17" charset="-128"/>
              </a:defRPr>
            </a:lvl2pPr>
            <a:lvl3pPr marL="1143000" indent="-228600">
              <a:spcBef>
                <a:spcPts val="375"/>
              </a:spcBef>
              <a:buClr>
                <a:srgbClr val="E6B1AB"/>
              </a:buClr>
              <a:buSzPct val="85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3pPr>
            <a:lvl4pPr marL="1600200" indent="-228600">
              <a:spcBef>
                <a:spcPts val="375"/>
              </a:spcBef>
              <a:buClr>
                <a:srgbClr val="A28E6A"/>
              </a:buClr>
              <a:buSzPct val="80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4pPr>
            <a:lvl5pPr marL="2057400" indent="-228600">
              <a:spcBef>
                <a:spcPts val="375"/>
              </a:spcBef>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5pPr>
            <a:lvl6pPr marL="25146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6pPr>
            <a:lvl7pPr marL="29718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7pPr>
            <a:lvl8pPr marL="34290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8pPr>
            <a:lvl9pPr marL="38862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9pPr>
          </a:lstStyle>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☆山形県出身</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学生時代は宮城県</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 </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☆プロダクションプリント</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タンデムマシン</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本体の</a:t>
            </a:r>
            <a:r>
              <a:rPr lang="en-US" altLang="ja-JP" sz="2800" dirty="0">
                <a:latin typeface="ＭＳ ゴシック" panose="020B0609070205080204" pitchFamily="49" charset="-128"/>
                <a:ea typeface="ＭＳ ゴシック" panose="020B0609070205080204" pitchFamily="49" charset="-128"/>
              </a:rPr>
              <a:t>SW</a:t>
            </a:r>
            <a:r>
              <a:rPr lang="ja-JP" altLang="en-US" sz="2800" dirty="0">
                <a:latin typeface="ＭＳ ゴシック" panose="020B0609070205080204" pitchFamily="49" charset="-128"/>
                <a:ea typeface="ＭＳ ゴシック" panose="020B0609070205080204" pitchFamily="49" charset="-128"/>
              </a:rPr>
              <a:t>開発</a:t>
            </a:r>
            <a:endParaRPr lang="en-US" altLang="ja-JP" sz="2800" dirty="0">
              <a:latin typeface="ＭＳ ゴシック" panose="020B0609070205080204" pitchFamily="49" charset="-128"/>
              <a:ea typeface="ＭＳ ゴシック" panose="020B0609070205080204" pitchFamily="49" charset="-128"/>
            </a:endParaRPr>
          </a:p>
          <a:p>
            <a:pPr>
              <a:spcBef>
                <a:spcPct val="0"/>
              </a:spcBef>
              <a:buClrTx/>
              <a:buSzTx/>
              <a:buNone/>
            </a:pPr>
            <a:r>
              <a:rPr lang="ja-JP" altLang="en-US" sz="2800" dirty="0">
                <a:latin typeface="ＭＳ ゴシック" panose="020B0609070205080204" pitchFamily="49" charset="-128"/>
                <a:ea typeface="ＭＳ ゴシック" panose="020B0609070205080204" pitchFamily="49" charset="-128"/>
              </a:rPr>
              <a:t>☆紙を送る紙搬送部分</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両面</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両面プリントを設計中</a:t>
            </a:r>
            <a:r>
              <a:rPr lang="en-US" altLang="ja-JP" sz="2800" dirty="0">
                <a:latin typeface="ＭＳ ゴシック" panose="020B0609070205080204" pitchFamily="49" charset="-128"/>
                <a:ea typeface="ＭＳ ゴシック" panose="020B0609070205080204" pitchFamily="49" charset="-128"/>
              </a:rPr>
              <a:t>)</a:t>
            </a:r>
          </a:p>
          <a:p>
            <a:pPr eaLnBrk="1" hangingPunct="1">
              <a:spcBef>
                <a:spcPct val="0"/>
              </a:spcBef>
              <a:buClrTx/>
              <a:buSzTx/>
              <a:buFont typeface="Wingdings 2" panose="05020102010507070707" pitchFamily="18" charset="2"/>
              <a:buNone/>
            </a:pP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シススク講師は初めて☺</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今年で</a:t>
            </a:r>
            <a:r>
              <a:rPr lang="en-US" altLang="ja-JP" sz="2800" dirty="0">
                <a:latin typeface="ＭＳ ゴシック" panose="020B0609070205080204" pitchFamily="49" charset="-128"/>
                <a:ea typeface="ＭＳ ゴシック" panose="020B0609070205080204" pitchFamily="49" charset="-128"/>
              </a:rPr>
              <a:t>3</a:t>
            </a:r>
            <a:r>
              <a:rPr lang="ja-JP" altLang="en-US" sz="2800" dirty="0">
                <a:latin typeface="ＭＳ ゴシック" panose="020B0609070205080204" pitchFamily="49" charset="-128"/>
                <a:ea typeface="ＭＳ ゴシック" panose="020B0609070205080204" pitchFamily="49" charset="-128"/>
              </a:rPr>
              <a:t>年目　もともとの出身はソフト</a:t>
            </a: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画像処理</a:t>
            </a:r>
            <a:r>
              <a:rPr lang="en-US" altLang="ja-JP" sz="2800" dirty="0">
                <a:latin typeface="ＭＳ ゴシック" panose="020B0609070205080204" pitchFamily="49" charset="-128"/>
                <a:ea typeface="ＭＳ ゴシック" panose="020B0609070205080204" pitchFamily="49" charset="-128"/>
              </a:rPr>
              <a:t>)</a:t>
            </a:r>
          </a:p>
          <a:p>
            <a:pPr eaLnBrk="1" hangingPunct="1">
              <a:spcBef>
                <a:spcPct val="0"/>
              </a:spcBef>
              <a:buClrTx/>
              <a:buSzTx/>
              <a:buFont typeface="Wingdings 2" panose="05020102010507070707" pitchFamily="18" charset="2"/>
              <a:buNone/>
            </a:pPr>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医工学専攻</a:t>
            </a:r>
            <a:r>
              <a:rPr lang="en-US" altLang="ja-JP" sz="2800" dirty="0">
                <a:latin typeface="ＭＳ ゴシック" panose="020B0609070205080204" pitchFamily="49" charset="-128"/>
                <a:ea typeface="ＭＳ ゴシック" panose="020B0609070205080204" pitchFamily="49" charset="-128"/>
              </a:rPr>
              <a:t>)</a:t>
            </a:r>
          </a:p>
        </p:txBody>
      </p:sp>
      <p:sp>
        <p:nvSpPr>
          <p:cNvPr id="6" name="左中かっこ 5">
            <a:extLst>
              <a:ext uri="{FF2B5EF4-FFF2-40B4-BE49-F238E27FC236}">
                <a16:creationId xmlns:a16="http://schemas.microsoft.com/office/drawing/2014/main" id="{7A692D58-0D50-4B27-9D1F-C7F0223B3998}"/>
              </a:ext>
            </a:extLst>
          </p:cNvPr>
          <p:cNvSpPr/>
          <p:nvPr/>
        </p:nvSpPr>
        <p:spPr>
          <a:xfrm rot="16200000">
            <a:off x="2315271" y="4250833"/>
            <a:ext cx="365125" cy="3146229"/>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7" name="テキスト ボックス 3">
            <a:extLst>
              <a:ext uri="{FF2B5EF4-FFF2-40B4-BE49-F238E27FC236}">
                <a16:creationId xmlns:a16="http://schemas.microsoft.com/office/drawing/2014/main" id="{F8AF79FB-4A60-42E3-8609-62EF86816D00}"/>
              </a:ext>
            </a:extLst>
          </p:cNvPr>
          <p:cNvSpPr txBox="1">
            <a:spLocks noChangeArrowheads="1"/>
          </p:cNvSpPr>
          <p:nvPr/>
        </p:nvSpPr>
        <p:spPr bwMode="auto">
          <a:xfrm>
            <a:off x="1943795" y="600809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後処理機</a:t>
            </a:r>
          </a:p>
        </p:txBody>
      </p:sp>
      <p:sp>
        <p:nvSpPr>
          <p:cNvPr id="8" name="テキスト ボックス 11">
            <a:extLst>
              <a:ext uri="{FF2B5EF4-FFF2-40B4-BE49-F238E27FC236}">
                <a16:creationId xmlns:a16="http://schemas.microsoft.com/office/drawing/2014/main" id="{06999738-BA72-48A7-AD74-CAE0826FB924}"/>
              </a:ext>
            </a:extLst>
          </p:cNvPr>
          <p:cNvSpPr txBox="1">
            <a:spLocks noChangeArrowheads="1"/>
          </p:cNvSpPr>
          <p:nvPr/>
        </p:nvSpPr>
        <p:spPr bwMode="auto">
          <a:xfrm>
            <a:off x="4016896" y="6047613"/>
            <a:ext cx="1465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solidFill>
                  <a:srgbClr val="FF0000"/>
                </a:solidFill>
              </a:rPr>
              <a:t>本体</a:t>
            </a:r>
            <a:r>
              <a:rPr lang="en-US" altLang="ja-JP" dirty="0">
                <a:solidFill>
                  <a:srgbClr val="FF0000"/>
                </a:solidFill>
              </a:rPr>
              <a:t>(</a:t>
            </a:r>
            <a:r>
              <a:rPr lang="ja-JP" altLang="en-US" dirty="0">
                <a:solidFill>
                  <a:srgbClr val="FF0000"/>
                </a:solidFill>
              </a:rPr>
              <a:t>サブ機</a:t>
            </a:r>
            <a:r>
              <a:rPr lang="en-US" altLang="ja-JP" dirty="0">
                <a:solidFill>
                  <a:srgbClr val="FF0000"/>
                </a:solidFill>
              </a:rPr>
              <a:t>)</a:t>
            </a:r>
            <a:endParaRPr lang="ja-JP" altLang="en-US" dirty="0">
              <a:solidFill>
                <a:srgbClr val="FF0000"/>
              </a:solidFill>
            </a:endParaRPr>
          </a:p>
        </p:txBody>
      </p:sp>
      <p:sp>
        <p:nvSpPr>
          <p:cNvPr id="9" name="左中かっこ 8">
            <a:extLst>
              <a:ext uri="{FF2B5EF4-FFF2-40B4-BE49-F238E27FC236}">
                <a16:creationId xmlns:a16="http://schemas.microsoft.com/office/drawing/2014/main" id="{F88AD490-A034-45F8-8DC4-98B0E20866E3}"/>
              </a:ext>
            </a:extLst>
          </p:cNvPr>
          <p:cNvSpPr/>
          <p:nvPr/>
        </p:nvSpPr>
        <p:spPr>
          <a:xfrm rot="16200000">
            <a:off x="4679844" y="5056797"/>
            <a:ext cx="349249" cy="153112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FF0000"/>
              </a:solidFill>
            </a:endParaRPr>
          </a:p>
        </p:txBody>
      </p:sp>
      <p:sp>
        <p:nvSpPr>
          <p:cNvPr id="10" name="左中かっこ 9">
            <a:extLst>
              <a:ext uri="{FF2B5EF4-FFF2-40B4-BE49-F238E27FC236}">
                <a16:creationId xmlns:a16="http://schemas.microsoft.com/office/drawing/2014/main" id="{C8131F3B-2C60-41C7-88DB-E151343B9565}"/>
              </a:ext>
            </a:extLst>
          </p:cNvPr>
          <p:cNvSpPr/>
          <p:nvPr/>
        </p:nvSpPr>
        <p:spPr>
          <a:xfrm rot="16200000">
            <a:off x="5999355" y="5315147"/>
            <a:ext cx="340667" cy="1023011"/>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1" name="テキスト ボックス 14">
            <a:extLst>
              <a:ext uri="{FF2B5EF4-FFF2-40B4-BE49-F238E27FC236}">
                <a16:creationId xmlns:a16="http://schemas.microsoft.com/office/drawing/2014/main" id="{08A5755F-CBA7-4666-B293-87B2CF0AD4D2}"/>
              </a:ext>
            </a:extLst>
          </p:cNvPr>
          <p:cNvSpPr txBox="1">
            <a:spLocks noChangeArrowheads="1"/>
          </p:cNvSpPr>
          <p:nvPr/>
        </p:nvSpPr>
        <p:spPr bwMode="auto">
          <a:xfrm>
            <a:off x="5457056" y="6050199"/>
            <a:ext cx="13965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中継ユニット</a:t>
            </a:r>
          </a:p>
        </p:txBody>
      </p:sp>
      <p:sp>
        <p:nvSpPr>
          <p:cNvPr id="12" name="四角形: 角を丸くする 11">
            <a:extLst>
              <a:ext uri="{FF2B5EF4-FFF2-40B4-BE49-F238E27FC236}">
                <a16:creationId xmlns:a16="http://schemas.microsoft.com/office/drawing/2014/main" id="{98F5284E-1BC0-428C-83ED-A0A23F29535C}"/>
              </a:ext>
            </a:extLst>
          </p:cNvPr>
          <p:cNvSpPr/>
          <p:nvPr/>
        </p:nvSpPr>
        <p:spPr>
          <a:xfrm>
            <a:off x="4039394" y="4077072"/>
            <a:ext cx="1600200" cy="156431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四角形: 角を丸くする 13">
            <a:extLst>
              <a:ext uri="{FF2B5EF4-FFF2-40B4-BE49-F238E27FC236}">
                <a16:creationId xmlns:a16="http://schemas.microsoft.com/office/drawing/2014/main" id="{92A8E5DD-0D3D-4CA3-8A59-FEB511C0D631}"/>
              </a:ext>
            </a:extLst>
          </p:cNvPr>
          <p:cNvSpPr/>
          <p:nvPr/>
        </p:nvSpPr>
        <p:spPr>
          <a:xfrm>
            <a:off x="6681192" y="4059194"/>
            <a:ext cx="1600200" cy="156431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左中かっこ 14">
            <a:extLst>
              <a:ext uri="{FF2B5EF4-FFF2-40B4-BE49-F238E27FC236}">
                <a16:creationId xmlns:a16="http://schemas.microsoft.com/office/drawing/2014/main" id="{1C872691-21A9-4D57-88C2-166023904DEE}"/>
              </a:ext>
            </a:extLst>
          </p:cNvPr>
          <p:cNvSpPr/>
          <p:nvPr/>
        </p:nvSpPr>
        <p:spPr>
          <a:xfrm rot="16200000">
            <a:off x="7291416" y="5062320"/>
            <a:ext cx="349249" cy="153112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FF0000"/>
              </a:solidFill>
            </a:endParaRPr>
          </a:p>
        </p:txBody>
      </p:sp>
      <p:sp>
        <p:nvSpPr>
          <p:cNvPr id="16" name="テキスト ボックス 11">
            <a:extLst>
              <a:ext uri="{FF2B5EF4-FFF2-40B4-BE49-F238E27FC236}">
                <a16:creationId xmlns:a16="http://schemas.microsoft.com/office/drawing/2014/main" id="{B58E0162-DC24-42FE-A988-3AAD39922CF2}"/>
              </a:ext>
            </a:extLst>
          </p:cNvPr>
          <p:cNvSpPr txBox="1">
            <a:spLocks noChangeArrowheads="1"/>
          </p:cNvSpPr>
          <p:nvPr/>
        </p:nvSpPr>
        <p:spPr bwMode="auto">
          <a:xfrm>
            <a:off x="6700476" y="6044361"/>
            <a:ext cx="15872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solidFill>
                  <a:srgbClr val="FF0000"/>
                </a:solidFill>
              </a:rPr>
              <a:t>本体</a:t>
            </a:r>
            <a:r>
              <a:rPr lang="en-US" altLang="ja-JP" dirty="0">
                <a:solidFill>
                  <a:srgbClr val="FF0000"/>
                </a:solidFill>
              </a:rPr>
              <a:t>(</a:t>
            </a:r>
            <a:r>
              <a:rPr lang="ja-JP" altLang="en-US" dirty="0">
                <a:solidFill>
                  <a:srgbClr val="FF0000"/>
                </a:solidFill>
              </a:rPr>
              <a:t>メイン機</a:t>
            </a:r>
            <a:r>
              <a:rPr lang="en-US" altLang="ja-JP" dirty="0">
                <a:solidFill>
                  <a:srgbClr val="FF0000"/>
                </a:solidFill>
              </a:rPr>
              <a:t>)</a:t>
            </a:r>
            <a:endParaRPr lang="ja-JP" altLang="en-US" dirty="0">
              <a:solidFill>
                <a:srgbClr val="FF0000"/>
              </a:solidFill>
            </a:endParaRPr>
          </a:p>
        </p:txBody>
      </p:sp>
      <p:sp>
        <p:nvSpPr>
          <p:cNvPr id="17" name="左中かっこ 16">
            <a:extLst>
              <a:ext uri="{FF2B5EF4-FFF2-40B4-BE49-F238E27FC236}">
                <a16:creationId xmlns:a16="http://schemas.microsoft.com/office/drawing/2014/main" id="{9A417949-AD74-485A-B344-50CDECB9F0D6}"/>
              </a:ext>
            </a:extLst>
          </p:cNvPr>
          <p:cNvSpPr/>
          <p:nvPr/>
        </p:nvSpPr>
        <p:spPr>
          <a:xfrm rot="16200000">
            <a:off x="8676331" y="5255820"/>
            <a:ext cx="335144" cy="114718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8" name="テキスト ボックス 14">
            <a:extLst>
              <a:ext uri="{FF2B5EF4-FFF2-40B4-BE49-F238E27FC236}">
                <a16:creationId xmlns:a16="http://schemas.microsoft.com/office/drawing/2014/main" id="{72BB0368-FD63-455F-BD0A-FED73F4936D4}"/>
              </a:ext>
            </a:extLst>
          </p:cNvPr>
          <p:cNvSpPr txBox="1">
            <a:spLocks noChangeArrowheads="1"/>
          </p:cNvSpPr>
          <p:nvPr/>
        </p:nvSpPr>
        <p:spPr bwMode="auto">
          <a:xfrm>
            <a:off x="8283014" y="5952442"/>
            <a:ext cx="13965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給紙ユニット</a:t>
            </a:r>
          </a:p>
        </p:txBody>
      </p:sp>
      <p:sp>
        <p:nvSpPr>
          <p:cNvPr id="19" name="テキスト ボックス 3">
            <a:extLst>
              <a:ext uri="{FF2B5EF4-FFF2-40B4-BE49-F238E27FC236}">
                <a16:creationId xmlns:a16="http://schemas.microsoft.com/office/drawing/2014/main" id="{3101EA2C-AC59-439E-BE8A-7FD799CFE697}"/>
              </a:ext>
            </a:extLst>
          </p:cNvPr>
          <p:cNvSpPr txBox="1">
            <a:spLocks noChangeArrowheads="1"/>
          </p:cNvSpPr>
          <p:nvPr/>
        </p:nvSpPr>
        <p:spPr bwMode="auto">
          <a:xfrm>
            <a:off x="-14282" y="3424952"/>
            <a:ext cx="5840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b="1" dirty="0"/>
              <a:t>タンデムマシン：コピー機を</a:t>
            </a:r>
            <a:r>
              <a:rPr lang="en-US" altLang="ja-JP" sz="2400" b="1" dirty="0"/>
              <a:t>2</a:t>
            </a:r>
            <a:r>
              <a:rPr lang="ja-JP" altLang="en-US" sz="2400" b="1" dirty="0"/>
              <a:t>つ繋げたマシン</a:t>
            </a:r>
          </a:p>
        </p:txBody>
      </p:sp>
    </p:spTree>
    <p:extLst>
      <p:ext uri="{BB962C8B-B14F-4D97-AF65-F5344CB8AC3E}">
        <p14:creationId xmlns:p14="http://schemas.microsoft.com/office/powerpoint/2010/main" val="63503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19</a:t>
            </a:fld>
            <a:endParaRPr lang="ja-JP" altLang="en-US" dirty="0"/>
          </a:p>
        </p:txBody>
      </p:sp>
      <p:sp>
        <p:nvSpPr>
          <p:cNvPr id="5" name="タイトル 1">
            <a:extLst>
              <a:ext uri="{FF2B5EF4-FFF2-40B4-BE49-F238E27FC236}">
                <a16:creationId xmlns:a16="http://schemas.microsoft.com/office/drawing/2014/main" id="{FBBBA979-DBD4-4115-A4D8-544B02F2BECA}"/>
              </a:ext>
            </a:extLst>
          </p:cNvPr>
          <p:cNvSpPr>
            <a:spLocks noGrp="1"/>
          </p:cNvSpPr>
          <p:nvPr>
            <p:ph type="title"/>
          </p:nvPr>
        </p:nvSpPr>
        <p:spPr>
          <a:xfrm>
            <a:off x="427163" y="188640"/>
            <a:ext cx="7374532" cy="461963"/>
          </a:xfrm>
        </p:spPr>
        <p:txBody>
          <a:bodyPr>
            <a:normAutofit/>
          </a:bodyPr>
          <a:lstStyle/>
          <a:p>
            <a:r>
              <a:rPr kumimoji="1" lang="en-US" altLang="ja-JP" sz="2400" u="sng" dirty="0"/>
              <a:t>PP</a:t>
            </a:r>
            <a:r>
              <a:rPr kumimoji="1" lang="ja-JP" altLang="en-US" sz="2400" u="sng" dirty="0"/>
              <a:t>マシンで使用されている</a:t>
            </a:r>
            <a:r>
              <a:rPr lang="ja-JP" altLang="en-US" sz="2400" u="sng" dirty="0"/>
              <a:t>アナログ素子</a:t>
            </a:r>
            <a:endParaRPr kumimoji="1" lang="ja-JP" altLang="en-US" sz="2400" u="sng" dirty="0"/>
          </a:p>
        </p:txBody>
      </p:sp>
      <p:sp>
        <p:nvSpPr>
          <p:cNvPr id="39" name="スライド番号プレースホルダー 5">
            <a:extLst>
              <a:ext uri="{FF2B5EF4-FFF2-40B4-BE49-F238E27FC236}">
                <a16:creationId xmlns:a16="http://schemas.microsoft.com/office/drawing/2014/main" id="{72D23709-E925-47BB-8824-382922DA0F26}"/>
              </a:ext>
            </a:extLst>
          </p:cNvPr>
          <p:cNvSpPr txBox="1">
            <a:spLocks/>
          </p:cNvSpPr>
          <p:nvPr/>
        </p:nvSpPr>
        <p:spPr>
          <a:xfrm>
            <a:off x="7040154" y="6070709"/>
            <a:ext cx="2311400" cy="365125"/>
          </a:xfrm>
          <a:prstGeom prst="rect">
            <a:avLst/>
          </a:prstGeom>
        </p:spPr>
        <p:txBody>
          <a:bodyPr/>
          <a:lstStyle>
            <a:defPPr>
              <a:defRPr lang="ja-JP"/>
            </a:defPPr>
            <a:lvl1pPr algn="l" defTabSz="457200"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fld id="{6B30B18C-CC09-4695-88EB-943026FF2D94}" type="slidenum">
              <a:rPr lang="en-US" altLang="ja-JP" smtClean="0"/>
              <a:pPr/>
              <a:t>19</a:t>
            </a:fld>
            <a:endParaRPr lang="en-US" altLang="ja-JP"/>
          </a:p>
        </p:txBody>
      </p:sp>
      <p:pic>
        <p:nvPicPr>
          <p:cNvPr id="40" name="図 39">
            <a:extLst>
              <a:ext uri="{FF2B5EF4-FFF2-40B4-BE49-F238E27FC236}">
                <a16:creationId xmlns:a16="http://schemas.microsoft.com/office/drawing/2014/main" id="{E1D1B435-1FD1-4CEC-833F-2B72AA9432F1}"/>
              </a:ext>
            </a:extLst>
          </p:cNvPr>
          <p:cNvPicPr>
            <a:picLocks noChangeAspect="1"/>
          </p:cNvPicPr>
          <p:nvPr/>
        </p:nvPicPr>
        <p:blipFill>
          <a:blip r:embed="rId2"/>
          <a:stretch>
            <a:fillRect/>
          </a:stretch>
        </p:blipFill>
        <p:spPr>
          <a:xfrm>
            <a:off x="4474862" y="748470"/>
            <a:ext cx="4354786" cy="1677940"/>
          </a:xfrm>
          <a:prstGeom prst="rect">
            <a:avLst/>
          </a:prstGeom>
        </p:spPr>
      </p:pic>
      <p:pic>
        <p:nvPicPr>
          <p:cNvPr id="41" name="図 40">
            <a:extLst>
              <a:ext uri="{FF2B5EF4-FFF2-40B4-BE49-F238E27FC236}">
                <a16:creationId xmlns:a16="http://schemas.microsoft.com/office/drawing/2014/main" id="{871277E8-2B38-457E-B9D0-D3516702F1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71864" y="865133"/>
            <a:ext cx="2632841" cy="1444614"/>
          </a:xfrm>
          <a:prstGeom prst="rect">
            <a:avLst/>
          </a:prstGeom>
          <a:noFill/>
          <a:ln>
            <a:noFill/>
          </a:ln>
        </p:spPr>
      </p:pic>
      <p:graphicFrame>
        <p:nvGraphicFramePr>
          <p:cNvPr id="42" name="表 41">
            <a:extLst>
              <a:ext uri="{FF2B5EF4-FFF2-40B4-BE49-F238E27FC236}">
                <a16:creationId xmlns:a16="http://schemas.microsoft.com/office/drawing/2014/main" id="{DC2C058E-C873-4D2F-BEF5-ADC4D6596602}"/>
              </a:ext>
            </a:extLst>
          </p:cNvPr>
          <p:cNvGraphicFramePr>
            <a:graphicFrameLocks noGrp="1"/>
          </p:cNvGraphicFramePr>
          <p:nvPr>
            <p:extLst>
              <p:ext uri="{D42A27DB-BD31-4B8C-83A1-F6EECF244321}">
                <p14:modId xmlns:p14="http://schemas.microsoft.com/office/powerpoint/2010/main" val="1475262182"/>
              </p:ext>
            </p:extLst>
          </p:nvPr>
        </p:nvGraphicFramePr>
        <p:xfrm>
          <a:off x="2140144" y="2428805"/>
          <a:ext cx="5793828" cy="3219930"/>
        </p:xfrm>
        <a:graphic>
          <a:graphicData uri="http://schemas.openxmlformats.org/drawingml/2006/table">
            <a:tbl>
              <a:tblPr>
                <a:tableStyleId>{8FD4443E-F989-4FC4-A0C8-D5A2AF1F390B}</a:tableStyleId>
              </a:tblPr>
              <a:tblGrid>
                <a:gridCol w="2167759">
                  <a:extLst>
                    <a:ext uri="{9D8B030D-6E8A-4147-A177-3AD203B41FA5}">
                      <a16:colId xmlns:a16="http://schemas.microsoft.com/office/drawing/2014/main" val="2144048634"/>
                    </a:ext>
                  </a:extLst>
                </a:gridCol>
                <a:gridCol w="1702675">
                  <a:extLst>
                    <a:ext uri="{9D8B030D-6E8A-4147-A177-3AD203B41FA5}">
                      <a16:colId xmlns:a16="http://schemas.microsoft.com/office/drawing/2014/main" val="1886977893"/>
                    </a:ext>
                  </a:extLst>
                </a:gridCol>
                <a:gridCol w="1923394">
                  <a:extLst>
                    <a:ext uri="{9D8B030D-6E8A-4147-A177-3AD203B41FA5}">
                      <a16:colId xmlns:a16="http://schemas.microsoft.com/office/drawing/2014/main" val="3666373250"/>
                    </a:ext>
                  </a:extLst>
                </a:gridCol>
              </a:tblGrid>
              <a:tr h="491525">
                <a:tc>
                  <a:txBody>
                    <a:bodyPr/>
                    <a:lstStyle/>
                    <a:p>
                      <a:pPr algn="ctr" fontAlgn="ctr"/>
                      <a:r>
                        <a:rPr lang="ja-JP" altLang="en-US" sz="2000" b="0" i="0" u="none" strike="noStrike" dirty="0">
                          <a:solidFill>
                            <a:schemeClr val="tx1"/>
                          </a:solidFill>
                          <a:effectLst/>
                          <a:latin typeface="+mj-ea"/>
                          <a:ea typeface="+mj-ea"/>
                        </a:rPr>
                        <a:t>電気部品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Maple</a:t>
                      </a:r>
                      <a:endParaRPr 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sz="2000" u="none" strike="noStrike" dirty="0">
                          <a:effectLst/>
                        </a:rPr>
                        <a:t>Cypress</a:t>
                      </a:r>
                      <a:endParaRPr 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140433476"/>
                  </a:ext>
                </a:extLst>
              </a:tr>
              <a:tr h="456406">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モータ</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70</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102</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6103138"/>
                  </a:ext>
                </a:extLst>
              </a:tr>
              <a:tr h="800865">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ソレノイド</a:t>
                      </a:r>
                      <a:r>
                        <a:rPr lang="en-US" altLang="ja-JP" sz="2000" u="none" strike="noStrike" dirty="0">
                          <a:solidFill>
                            <a:schemeClr val="tx1"/>
                          </a:solidFill>
                          <a:effectLst/>
                          <a:latin typeface="ＭＳ Ｐゴシック" panose="020B0600070205080204" pitchFamily="50" charset="-128"/>
                          <a:ea typeface="ＭＳ Ｐゴシック" panose="020B0600070205080204" pitchFamily="50" charset="-128"/>
                        </a:rPr>
                        <a:t>/</a:t>
                      </a: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クラッチ</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18</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9</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228195675"/>
                  </a:ext>
                </a:extLst>
              </a:tr>
              <a:tr h="438562">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ファン</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48</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50</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514079856"/>
                  </a:ext>
                </a:extLst>
              </a:tr>
              <a:tr h="516286">
                <a:tc>
                  <a:txBody>
                    <a:bodyPr/>
                    <a:lstStyle/>
                    <a:p>
                      <a:pPr algn="ctr" fontAlgn="ctr"/>
                      <a:r>
                        <a:rPr lang="zh-CN"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定着ﾗﾝﾌﾟ</a:t>
                      </a:r>
                      <a:endParaRPr lang="zh-CN"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4</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6</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07305129"/>
                  </a:ext>
                </a:extLst>
              </a:tr>
              <a:tr h="516286">
                <a:tc>
                  <a:txBody>
                    <a:bodyPr/>
                    <a:lstStyle/>
                    <a:p>
                      <a:pPr algn="ctr" fontAlgn="ctr"/>
                      <a:r>
                        <a:rPr lang="ja-JP" altLang="en-US" sz="2000" u="none" strike="noStrike" dirty="0">
                          <a:solidFill>
                            <a:schemeClr val="tx1"/>
                          </a:solidFill>
                          <a:effectLst/>
                          <a:latin typeface="ＭＳ Ｐゴシック" panose="020B0600070205080204" pitchFamily="50" charset="-128"/>
                          <a:ea typeface="ＭＳ Ｐゴシック" panose="020B0600070205080204" pitchFamily="50" charset="-128"/>
                        </a:rPr>
                        <a:t>センサ</a:t>
                      </a:r>
                      <a:endParaRPr lang="ja-JP" altLang="en-US" sz="20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ja-JP" sz="2000" u="none" strike="noStrike" dirty="0">
                          <a:effectLst/>
                        </a:rPr>
                        <a:t>101</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en-US" altLang="ja-JP" sz="2000" u="none" strike="noStrike" dirty="0">
                          <a:effectLst/>
                        </a:rPr>
                        <a:t>142</a:t>
                      </a:r>
                      <a:endParaRPr lang="en-US" altLang="ja-JP"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767224899"/>
                  </a:ext>
                </a:extLst>
              </a:tr>
            </a:tbl>
          </a:graphicData>
        </a:graphic>
      </p:graphicFrame>
      <p:sp>
        <p:nvSpPr>
          <p:cNvPr id="43" name="正方形/長方形 42">
            <a:extLst>
              <a:ext uri="{FF2B5EF4-FFF2-40B4-BE49-F238E27FC236}">
                <a16:creationId xmlns:a16="http://schemas.microsoft.com/office/drawing/2014/main" id="{D16DC514-2BAD-4BB2-B7D0-13DEC9FA5DD8}"/>
              </a:ext>
            </a:extLst>
          </p:cNvPr>
          <p:cNvSpPr/>
          <p:nvPr/>
        </p:nvSpPr>
        <p:spPr>
          <a:xfrm>
            <a:off x="6234223" y="683656"/>
            <a:ext cx="708848" cy="276999"/>
          </a:xfrm>
          <a:prstGeom prst="rect">
            <a:avLst/>
          </a:prstGeom>
        </p:spPr>
        <p:txBody>
          <a:bodyPr wrap="none">
            <a:spAutoFit/>
          </a:bodyPr>
          <a:lstStyle/>
          <a:p>
            <a:pPr algn="ctr" fontAlgn="ctr"/>
            <a:r>
              <a:rPr lang="en-US" altLang="ja-JP" dirty="0">
                <a:latin typeface="ＭＳ Ｐゴシック" panose="020B0600070205080204" pitchFamily="50" charset="-128"/>
              </a:rPr>
              <a:t>Cypress</a:t>
            </a:r>
            <a:endParaRPr lang="en-US" altLang="ja-JP" dirty="0">
              <a:solidFill>
                <a:srgbClr val="000000"/>
              </a:solidFill>
              <a:latin typeface="ＭＳ Ｐゴシック" panose="020B0600070205080204" pitchFamily="50" charset="-128"/>
            </a:endParaRPr>
          </a:p>
        </p:txBody>
      </p:sp>
      <p:sp>
        <p:nvSpPr>
          <p:cNvPr id="44" name="テキスト ボックス 14">
            <a:extLst>
              <a:ext uri="{FF2B5EF4-FFF2-40B4-BE49-F238E27FC236}">
                <a16:creationId xmlns:a16="http://schemas.microsoft.com/office/drawing/2014/main" id="{0804CB3C-D20C-41B5-9D9C-36FB464ADEFB}"/>
              </a:ext>
            </a:extLst>
          </p:cNvPr>
          <p:cNvSpPr txBox="1"/>
          <p:nvPr/>
        </p:nvSpPr>
        <p:spPr>
          <a:xfrm>
            <a:off x="523847" y="5811452"/>
            <a:ext cx="8633266" cy="4616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ja-JP"/>
            </a:defPPr>
            <a:lvl1pPr algn="l" defTabSz="457200" rtl="0" fontAlgn="base">
              <a:spcBef>
                <a:spcPct val="0"/>
              </a:spcBef>
              <a:spcAft>
                <a:spcPct val="0"/>
              </a:spcAft>
              <a:defRPr kumimoji="1" kern="1200">
                <a:solidFill>
                  <a:schemeClr val="lt1"/>
                </a:solidFill>
                <a:latin typeface="+mn-lt"/>
                <a:ea typeface="+mn-ea"/>
                <a:cs typeface="+mn-cs"/>
              </a:defRPr>
            </a:lvl1pPr>
            <a:lvl2pPr marL="457200" algn="l" defTabSz="457200" rtl="0" fontAlgn="base">
              <a:spcBef>
                <a:spcPct val="0"/>
              </a:spcBef>
              <a:spcAft>
                <a:spcPct val="0"/>
              </a:spcAft>
              <a:defRPr kumimoji="1" kern="1200">
                <a:solidFill>
                  <a:schemeClr val="lt1"/>
                </a:solidFill>
                <a:latin typeface="+mn-lt"/>
                <a:ea typeface="+mn-ea"/>
                <a:cs typeface="+mn-cs"/>
              </a:defRPr>
            </a:lvl2pPr>
            <a:lvl3pPr marL="914400" algn="l" defTabSz="457200" rtl="0" fontAlgn="base">
              <a:spcBef>
                <a:spcPct val="0"/>
              </a:spcBef>
              <a:spcAft>
                <a:spcPct val="0"/>
              </a:spcAft>
              <a:defRPr kumimoji="1" kern="1200">
                <a:solidFill>
                  <a:schemeClr val="lt1"/>
                </a:solidFill>
                <a:latin typeface="+mn-lt"/>
                <a:ea typeface="+mn-ea"/>
                <a:cs typeface="+mn-cs"/>
              </a:defRPr>
            </a:lvl3pPr>
            <a:lvl4pPr marL="1371600" algn="l" defTabSz="457200" rtl="0" fontAlgn="base">
              <a:spcBef>
                <a:spcPct val="0"/>
              </a:spcBef>
              <a:spcAft>
                <a:spcPct val="0"/>
              </a:spcAft>
              <a:defRPr kumimoji="1" kern="1200">
                <a:solidFill>
                  <a:schemeClr val="lt1"/>
                </a:solidFill>
                <a:latin typeface="+mn-lt"/>
                <a:ea typeface="+mn-ea"/>
                <a:cs typeface="+mn-cs"/>
              </a:defRPr>
            </a:lvl4pPr>
            <a:lvl5pPr marL="1828800" algn="l" defTabSz="457200"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eaLnBrk="1" hangingPunct="1">
              <a:defRPr/>
            </a:pP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スピード・機能の拡大に合わせて、電気部品点数も増加</a:t>
            </a:r>
          </a:p>
        </p:txBody>
      </p:sp>
    </p:spTree>
    <p:extLst>
      <p:ext uri="{BB962C8B-B14F-4D97-AF65-F5344CB8AC3E}">
        <p14:creationId xmlns:p14="http://schemas.microsoft.com/office/powerpoint/2010/main" val="1827281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20</a:t>
            </a:fld>
            <a:endParaRPr lang="ja-JP" altLang="en-US" dirty="0"/>
          </a:p>
        </p:txBody>
      </p:sp>
      <p:sp>
        <p:nvSpPr>
          <p:cNvPr id="4" name="タイトル 1">
            <a:extLst>
              <a:ext uri="{FF2B5EF4-FFF2-40B4-BE49-F238E27FC236}">
                <a16:creationId xmlns:a16="http://schemas.microsoft.com/office/drawing/2014/main" id="{D052E26D-D67A-4E9A-882A-8BA3D88AC902}"/>
              </a:ext>
            </a:extLst>
          </p:cNvPr>
          <p:cNvSpPr txBox="1">
            <a:spLocks/>
          </p:cNvSpPr>
          <p:nvPr/>
        </p:nvSpPr>
        <p:spPr>
          <a:xfrm>
            <a:off x="1238250" y="2101850"/>
            <a:ext cx="7429500" cy="132715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kumimoji="1" sz="1800" b="1" kern="1200">
                <a:solidFill>
                  <a:schemeClr val="tx1"/>
                </a:solidFill>
                <a:latin typeface="+mj-lt"/>
                <a:ea typeface="+mj-ea"/>
                <a:cs typeface="+mj-cs"/>
              </a:defRPr>
            </a:lvl1pPr>
          </a:lstStyle>
          <a:p>
            <a:pPr fontAlgn="auto">
              <a:spcAft>
                <a:spcPts val="0"/>
              </a:spcAft>
            </a:pPr>
            <a:r>
              <a:rPr lang="en-US" altLang="ja-JP" sz="3200" u="sng" dirty="0">
                <a:latin typeface="+mj-ea"/>
              </a:rPr>
              <a:t>A/D</a:t>
            </a:r>
            <a:r>
              <a:rPr lang="ja-JP" altLang="en-US" sz="3200" u="sng" dirty="0">
                <a:latin typeface="+mj-ea"/>
              </a:rPr>
              <a:t>変換　</a:t>
            </a:r>
            <a:r>
              <a:rPr lang="en-US" altLang="ja-JP" sz="3200" u="sng" dirty="0">
                <a:latin typeface="+mj-ea"/>
              </a:rPr>
              <a:t>D/A</a:t>
            </a:r>
            <a:r>
              <a:rPr lang="ja-JP" altLang="en-US" sz="3200" u="sng" dirty="0">
                <a:latin typeface="+mj-ea"/>
              </a:rPr>
              <a:t>変換</a:t>
            </a:r>
            <a:endParaRPr lang="en-US" altLang="ja-JP" sz="3200" u="sng" dirty="0">
              <a:latin typeface="+mj-ea"/>
            </a:endParaRPr>
          </a:p>
        </p:txBody>
      </p:sp>
    </p:spTree>
    <p:extLst>
      <p:ext uri="{BB962C8B-B14F-4D97-AF65-F5344CB8AC3E}">
        <p14:creationId xmlns:p14="http://schemas.microsoft.com/office/powerpoint/2010/main" val="1599849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23BE43-69E6-4E35-89AC-479296C3B9C2}"/>
              </a:ext>
            </a:extLst>
          </p:cNvPr>
          <p:cNvSpPr>
            <a:spLocks noGrp="1"/>
          </p:cNvSpPr>
          <p:nvPr>
            <p:ph type="sldNum" sz="quarter" idx="10"/>
          </p:nvPr>
        </p:nvSpPr>
        <p:spPr/>
        <p:txBody>
          <a:bodyPr/>
          <a:lstStyle/>
          <a:p>
            <a:pPr>
              <a:defRPr/>
            </a:pPr>
            <a:fld id="{18097F6D-0C31-44C4-B89E-0551CB6EA887}" type="slidenum">
              <a:rPr lang="ja-JP" altLang="en-US" smtClean="0"/>
              <a:pPr>
                <a:defRPr/>
              </a:pPr>
              <a:t>21</a:t>
            </a:fld>
            <a:endParaRPr lang="ja-JP" altLang="en-US" dirty="0"/>
          </a:p>
        </p:txBody>
      </p:sp>
      <p:sp>
        <p:nvSpPr>
          <p:cNvPr id="3" name="タイトル 2">
            <a:extLst>
              <a:ext uri="{FF2B5EF4-FFF2-40B4-BE49-F238E27FC236}">
                <a16:creationId xmlns:a16="http://schemas.microsoft.com/office/drawing/2014/main" id="{F7EF60AB-D050-4D1E-A65C-D82DC9E35980}"/>
              </a:ext>
            </a:extLst>
          </p:cNvPr>
          <p:cNvSpPr>
            <a:spLocks noGrp="1"/>
          </p:cNvSpPr>
          <p:nvPr>
            <p:ph type="title"/>
          </p:nvPr>
        </p:nvSpPr>
        <p:spPr/>
        <p:txBody>
          <a:bodyPr/>
          <a:lstStyle/>
          <a:p>
            <a:r>
              <a:rPr kumimoji="1" lang="ja-JP" altLang="en-US" dirty="0"/>
              <a:t>コンピューターと</a:t>
            </a:r>
            <a:r>
              <a:rPr kumimoji="1" lang="en-US" altLang="ja-JP" dirty="0"/>
              <a:t>A/D</a:t>
            </a:r>
            <a:r>
              <a:rPr kumimoji="1" lang="ja-JP" altLang="en-US" dirty="0"/>
              <a:t>変換・</a:t>
            </a:r>
            <a:r>
              <a:rPr kumimoji="1" lang="en-US" altLang="ja-JP" dirty="0"/>
              <a:t>D/A</a:t>
            </a:r>
            <a:r>
              <a:rPr kumimoji="1" lang="ja-JP" altLang="en-US" dirty="0"/>
              <a:t>変換</a:t>
            </a:r>
          </a:p>
        </p:txBody>
      </p:sp>
      <p:sp>
        <p:nvSpPr>
          <p:cNvPr id="21" name="Rectangle 12">
            <a:extLst>
              <a:ext uri="{FF2B5EF4-FFF2-40B4-BE49-F238E27FC236}">
                <a16:creationId xmlns:a16="http://schemas.microsoft.com/office/drawing/2014/main" id="{533D80B2-163F-4CC4-9C2C-A242BB589742}"/>
              </a:ext>
            </a:extLst>
          </p:cNvPr>
          <p:cNvSpPr>
            <a:spLocks noChangeArrowheads="1"/>
          </p:cNvSpPr>
          <p:nvPr/>
        </p:nvSpPr>
        <p:spPr bwMode="auto">
          <a:xfrm>
            <a:off x="920750" y="4076700"/>
            <a:ext cx="2160588"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400" b="1" u="none"/>
              <a:t>特定のﾎﾟｰﾄに</a:t>
            </a:r>
          </a:p>
          <a:p>
            <a:pPr eaLnBrk="1" hangingPunct="1">
              <a:buFont typeface="Osaka" charset="-128"/>
              <a:buNone/>
            </a:pPr>
            <a:r>
              <a:rPr lang="ja-JP" altLang="en-US" sz="2400" b="1" u="none"/>
              <a:t>出力電圧</a:t>
            </a:r>
          </a:p>
          <a:p>
            <a:pPr eaLnBrk="1" hangingPunct="1">
              <a:buFont typeface="Osaka" charset="-128"/>
              <a:buNone/>
            </a:pPr>
            <a:r>
              <a:rPr lang="en-US" altLang="ja-JP" sz="2400" b="1" u="none"/>
              <a:t>[0-5]V</a:t>
            </a:r>
          </a:p>
        </p:txBody>
      </p:sp>
      <p:sp>
        <p:nvSpPr>
          <p:cNvPr id="22" name="Rectangle 13">
            <a:extLst>
              <a:ext uri="{FF2B5EF4-FFF2-40B4-BE49-F238E27FC236}">
                <a16:creationId xmlns:a16="http://schemas.microsoft.com/office/drawing/2014/main" id="{16A41C85-E0C2-4C78-B5E6-390584805E5A}"/>
              </a:ext>
            </a:extLst>
          </p:cNvPr>
          <p:cNvSpPr>
            <a:spLocks noChangeArrowheads="1"/>
          </p:cNvSpPr>
          <p:nvPr/>
        </p:nvSpPr>
        <p:spPr bwMode="auto">
          <a:xfrm>
            <a:off x="1065213" y="1700213"/>
            <a:ext cx="21590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400" b="1" u="none"/>
              <a:t>特定のﾎﾟｰﾄに</a:t>
            </a:r>
          </a:p>
          <a:p>
            <a:pPr eaLnBrk="1" hangingPunct="1">
              <a:buFont typeface="Osaka" charset="-128"/>
              <a:buNone/>
            </a:pPr>
            <a:r>
              <a:rPr lang="ja-JP" altLang="en-US" sz="2400" b="1" u="none"/>
              <a:t>入力電圧</a:t>
            </a:r>
          </a:p>
          <a:p>
            <a:pPr eaLnBrk="1" hangingPunct="1">
              <a:buFont typeface="Osaka" charset="-128"/>
              <a:buNone/>
            </a:pPr>
            <a:r>
              <a:rPr lang="en-US" altLang="ja-JP" sz="2400" b="1" u="none"/>
              <a:t>[0-5]V</a:t>
            </a:r>
          </a:p>
        </p:txBody>
      </p:sp>
      <p:sp>
        <p:nvSpPr>
          <p:cNvPr id="23" name="AutoShape 17">
            <a:extLst>
              <a:ext uri="{FF2B5EF4-FFF2-40B4-BE49-F238E27FC236}">
                <a16:creationId xmlns:a16="http://schemas.microsoft.com/office/drawing/2014/main" id="{29BC30FA-9B0A-47CC-80A2-87720399B69B}"/>
              </a:ext>
            </a:extLst>
          </p:cNvPr>
          <p:cNvSpPr>
            <a:spLocks noChangeArrowheads="1"/>
          </p:cNvSpPr>
          <p:nvPr/>
        </p:nvSpPr>
        <p:spPr bwMode="auto">
          <a:xfrm>
            <a:off x="3152775" y="1700213"/>
            <a:ext cx="2447925" cy="1008062"/>
          </a:xfrm>
          <a:prstGeom prst="rightArrow">
            <a:avLst>
              <a:gd name="adj1" fmla="val 50000"/>
              <a:gd name="adj2" fmla="val 60709"/>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latin typeface="Microsoft Sans Serif" panose="020B0604020202020204" pitchFamily="34" charset="0"/>
              </a:rPr>
              <a:t>A/D</a:t>
            </a:r>
            <a:r>
              <a:rPr lang="ja-JP" altLang="en-US" sz="2000" b="1" u="none">
                <a:latin typeface="Microsoft Sans Serif" panose="020B0604020202020204" pitchFamily="34" charset="0"/>
              </a:rPr>
              <a:t>変換</a:t>
            </a:r>
          </a:p>
        </p:txBody>
      </p:sp>
      <p:sp>
        <p:nvSpPr>
          <p:cNvPr id="24" name="AutoShape 18">
            <a:extLst>
              <a:ext uri="{FF2B5EF4-FFF2-40B4-BE49-F238E27FC236}">
                <a16:creationId xmlns:a16="http://schemas.microsoft.com/office/drawing/2014/main" id="{50FF446F-6EF6-488E-9760-9077322A951D}"/>
              </a:ext>
            </a:extLst>
          </p:cNvPr>
          <p:cNvSpPr>
            <a:spLocks noChangeArrowheads="1"/>
          </p:cNvSpPr>
          <p:nvPr/>
        </p:nvSpPr>
        <p:spPr bwMode="auto">
          <a:xfrm flipH="1">
            <a:off x="3009900" y="3860800"/>
            <a:ext cx="2592388" cy="1079500"/>
          </a:xfrm>
          <a:prstGeom prst="rightArrow">
            <a:avLst>
              <a:gd name="adj1" fmla="val 50000"/>
              <a:gd name="adj2" fmla="val 6003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latin typeface="Microsoft Sans Serif" panose="020B0604020202020204" pitchFamily="34" charset="0"/>
              </a:rPr>
              <a:t>D/A</a:t>
            </a:r>
            <a:r>
              <a:rPr lang="ja-JP" altLang="en-US" sz="2000" b="1" u="none">
                <a:latin typeface="Microsoft Sans Serif" panose="020B0604020202020204" pitchFamily="34" charset="0"/>
              </a:rPr>
              <a:t>変換</a:t>
            </a:r>
          </a:p>
        </p:txBody>
      </p:sp>
      <p:sp>
        <p:nvSpPr>
          <p:cNvPr id="25" name="Rectangle 19">
            <a:extLst>
              <a:ext uri="{FF2B5EF4-FFF2-40B4-BE49-F238E27FC236}">
                <a16:creationId xmlns:a16="http://schemas.microsoft.com/office/drawing/2014/main" id="{4BE52A94-B591-47B7-BF06-34E05C328155}"/>
              </a:ext>
            </a:extLst>
          </p:cNvPr>
          <p:cNvSpPr>
            <a:spLocks noChangeArrowheads="1"/>
          </p:cNvSpPr>
          <p:nvPr/>
        </p:nvSpPr>
        <p:spPr bwMode="auto">
          <a:xfrm>
            <a:off x="6465888" y="1773238"/>
            <a:ext cx="3240087"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400" b="1" u="none"/>
              <a:t>特定のﾎﾟｰﾄの値に</a:t>
            </a:r>
          </a:p>
          <a:p>
            <a:pPr eaLnBrk="1" hangingPunct="1">
              <a:buFont typeface="Osaka" charset="-128"/>
              <a:buNone/>
            </a:pPr>
            <a:r>
              <a:rPr lang="ja-JP" altLang="en-US" sz="2400" b="1" u="none"/>
              <a:t>数値が格納</a:t>
            </a:r>
          </a:p>
          <a:p>
            <a:pPr eaLnBrk="1" hangingPunct="1">
              <a:buFont typeface="Osaka" charset="-128"/>
              <a:buNone/>
            </a:pPr>
            <a:r>
              <a:rPr lang="en-US" altLang="ja-JP" sz="2400" b="1" u="none"/>
              <a:t>[0-1023]</a:t>
            </a:r>
          </a:p>
        </p:txBody>
      </p:sp>
      <p:sp>
        <p:nvSpPr>
          <p:cNvPr id="26" name="Rectangle 20">
            <a:extLst>
              <a:ext uri="{FF2B5EF4-FFF2-40B4-BE49-F238E27FC236}">
                <a16:creationId xmlns:a16="http://schemas.microsoft.com/office/drawing/2014/main" id="{0E7D8CEB-EDDA-473B-A909-44903F2EA4E3}"/>
              </a:ext>
            </a:extLst>
          </p:cNvPr>
          <p:cNvSpPr>
            <a:spLocks noChangeArrowheads="1"/>
          </p:cNvSpPr>
          <p:nvPr/>
        </p:nvSpPr>
        <p:spPr bwMode="auto">
          <a:xfrm>
            <a:off x="6537325" y="4005263"/>
            <a:ext cx="3024188"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sz="2400" b="1" u="none" dirty="0"/>
              <a:t>特定のﾎﾟｰﾄの値に</a:t>
            </a:r>
          </a:p>
          <a:p>
            <a:pPr eaLnBrk="1" hangingPunct="1">
              <a:buFont typeface="Osaka" charset="-128"/>
              <a:buNone/>
            </a:pPr>
            <a:r>
              <a:rPr lang="ja-JP" altLang="en-US" sz="2400" b="1" u="none" dirty="0"/>
              <a:t>数値を入れる</a:t>
            </a:r>
          </a:p>
          <a:p>
            <a:pPr eaLnBrk="1" hangingPunct="1">
              <a:buFont typeface="Osaka" charset="-128"/>
              <a:buNone/>
            </a:pPr>
            <a:r>
              <a:rPr lang="en-US" altLang="ja-JP" sz="2400" b="1" u="none" dirty="0"/>
              <a:t>[0-255]</a:t>
            </a:r>
          </a:p>
        </p:txBody>
      </p:sp>
      <p:pic>
        <p:nvPicPr>
          <p:cNvPr id="27" name="Picture 21">
            <a:extLst>
              <a:ext uri="{FF2B5EF4-FFF2-40B4-BE49-F238E27FC236}">
                <a16:creationId xmlns:a16="http://schemas.microsoft.com/office/drawing/2014/main" id="{A5E87451-7D9D-4BE8-A76A-8DBBA0113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363" y="2824163"/>
            <a:ext cx="1081087"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0">
            <a:extLst>
              <a:ext uri="{FF2B5EF4-FFF2-40B4-BE49-F238E27FC236}">
                <a16:creationId xmlns:a16="http://schemas.microsoft.com/office/drawing/2014/main" id="{9B149957-8AF1-4D13-8569-709D974C4309}"/>
              </a:ext>
            </a:extLst>
          </p:cNvPr>
          <p:cNvSpPr>
            <a:spLocks noChangeArrowheads="1"/>
          </p:cNvSpPr>
          <p:nvPr/>
        </p:nvSpPr>
        <p:spPr bwMode="auto">
          <a:xfrm>
            <a:off x="2144713" y="1143793"/>
            <a:ext cx="5471863" cy="461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en-US" altLang="ja-JP" sz="2400" b="1" u="none" dirty="0">
                <a:solidFill>
                  <a:srgbClr val="FF0000"/>
                </a:solidFill>
              </a:rPr>
              <a:t>ADC</a:t>
            </a:r>
            <a:r>
              <a:rPr lang="ja-JP" altLang="en-US" sz="2400" b="1" u="none" dirty="0">
                <a:solidFill>
                  <a:srgbClr val="FF0000"/>
                </a:solidFill>
              </a:rPr>
              <a:t>ポートが</a:t>
            </a:r>
            <a:r>
              <a:rPr lang="en-US" altLang="ja-JP" sz="2400" b="1" u="none" dirty="0">
                <a:solidFill>
                  <a:srgbClr val="FF0000"/>
                </a:solidFill>
              </a:rPr>
              <a:t>A/D</a:t>
            </a:r>
            <a:r>
              <a:rPr lang="ja-JP" altLang="en-US" sz="2400" b="1" u="none" dirty="0">
                <a:solidFill>
                  <a:srgbClr val="FF0000"/>
                </a:solidFill>
              </a:rPr>
              <a:t>変換をしてくれている</a:t>
            </a:r>
            <a:endParaRPr lang="en-US" altLang="ja-JP" sz="2400" b="1" u="none" dirty="0">
              <a:solidFill>
                <a:srgbClr val="FF0000"/>
              </a:solidFill>
            </a:endParaRPr>
          </a:p>
        </p:txBody>
      </p:sp>
    </p:spTree>
    <p:extLst>
      <p:ext uri="{BB962C8B-B14F-4D97-AF65-F5344CB8AC3E}">
        <p14:creationId xmlns:p14="http://schemas.microsoft.com/office/powerpoint/2010/main" val="3910724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23BE43-69E6-4E35-89AC-479296C3B9C2}"/>
              </a:ext>
            </a:extLst>
          </p:cNvPr>
          <p:cNvSpPr>
            <a:spLocks noGrp="1"/>
          </p:cNvSpPr>
          <p:nvPr>
            <p:ph type="sldNum" sz="quarter" idx="10"/>
          </p:nvPr>
        </p:nvSpPr>
        <p:spPr/>
        <p:txBody>
          <a:bodyPr/>
          <a:lstStyle/>
          <a:p>
            <a:pPr>
              <a:defRPr/>
            </a:pPr>
            <a:fld id="{18097F6D-0C31-44C4-B89E-0551CB6EA887}" type="slidenum">
              <a:rPr lang="ja-JP" altLang="en-US" smtClean="0"/>
              <a:pPr>
                <a:defRPr/>
              </a:pPr>
              <a:t>22</a:t>
            </a:fld>
            <a:endParaRPr lang="ja-JP" altLang="en-US" dirty="0"/>
          </a:p>
        </p:txBody>
      </p:sp>
      <p:sp>
        <p:nvSpPr>
          <p:cNvPr id="3" name="タイトル 2">
            <a:extLst>
              <a:ext uri="{FF2B5EF4-FFF2-40B4-BE49-F238E27FC236}">
                <a16:creationId xmlns:a16="http://schemas.microsoft.com/office/drawing/2014/main" id="{F7EF60AB-D050-4D1E-A65C-D82DC9E35980}"/>
              </a:ext>
            </a:extLst>
          </p:cNvPr>
          <p:cNvSpPr>
            <a:spLocks noGrp="1"/>
          </p:cNvSpPr>
          <p:nvPr>
            <p:ph type="title"/>
          </p:nvPr>
        </p:nvSpPr>
        <p:spPr/>
        <p:txBody>
          <a:bodyPr/>
          <a:lstStyle/>
          <a:p>
            <a:r>
              <a:rPr kumimoji="1" lang="en-US" altLang="ja-JP" dirty="0"/>
              <a:t>A/D</a:t>
            </a:r>
            <a:r>
              <a:rPr kumimoji="1" lang="ja-JP" altLang="en-US" dirty="0"/>
              <a:t>変換　</a:t>
            </a:r>
            <a:r>
              <a:rPr kumimoji="1" lang="en-US" altLang="ja-JP" dirty="0"/>
              <a:t>D/A</a:t>
            </a:r>
            <a:r>
              <a:rPr kumimoji="1" lang="ja-JP" altLang="en-US" dirty="0"/>
              <a:t>変換とは？</a:t>
            </a:r>
          </a:p>
        </p:txBody>
      </p:sp>
      <p:sp>
        <p:nvSpPr>
          <p:cNvPr id="4" name="Oval 60">
            <a:extLst>
              <a:ext uri="{FF2B5EF4-FFF2-40B4-BE49-F238E27FC236}">
                <a16:creationId xmlns:a16="http://schemas.microsoft.com/office/drawing/2014/main" id="{98426F0A-C543-4B22-BC9F-0CCCEBCA39AC}"/>
              </a:ext>
            </a:extLst>
          </p:cNvPr>
          <p:cNvSpPr>
            <a:spLocks noChangeArrowheads="1"/>
          </p:cNvSpPr>
          <p:nvPr/>
        </p:nvSpPr>
        <p:spPr bwMode="auto">
          <a:xfrm>
            <a:off x="2671061" y="2555082"/>
            <a:ext cx="4537075" cy="1511300"/>
          </a:xfrm>
          <a:prstGeom prst="ellipse">
            <a:avLst/>
          </a:prstGeom>
          <a:solidFill>
            <a:srgbClr val="CCFFCC"/>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u="none">
                <a:latin typeface="Microsoft Sans Serif" panose="020B0604020202020204" pitchFamily="34" charset="0"/>
              </a:rPr>
              <a:t>A/D</a:t>
            </a:r>
            <a:r>
              <a:rPr lang="ja-JP" altLang="en-US" sz="2000" u="none">
                <a:latin typeface="Microsoft Sans Serif" panose="020B0604020202020204" pitchFamily="34" charset="0"/>
              </a:rPr>
              <a:t>変換、</a:t>
            </a:r>
            <a:r>
              <a:rPr lang="en-US" altLang="ja-JP" sz="2000" u="none">
                <a:latin typeface="Microsoft Sans Serif" panose="020B0604020202020204" pitchFamily="34" charset="0"/>
              </a:rPr>
              <a:t>D/A</a:t>
            </a:r>
            <a:r>
              <a:rPr lang="ja-JP" altLang="en-US" sz="2000" u="none">
                <a:latin typeface="Microsoft Sans Serif" panose="020B0604020202020204" pitchFamily="34" charset="0"/>
              </a:rPr>
              <a:t>変換の使用場面</a:t>
            </a:r>
          </a:p>
          <a:p>
            <a:pPr algn="ctr" eaLnBrk="1" hangingPunct="1">
              <a:spcBef>
                <a:spcPct val="0"/>
              </a:spcBef>
              <a:buClrTx/>
              <a:buFontTx/>
              <a:buNone/>
            </a:pPr>
            <a:r>
              <a:rPr lang="ja-JP" altLang="en-US" sz="2000" u="none">
                <a:latin typeface="Microsoft Sans Serif" panose="020B0604020202020204" pitchFamily="34" charset="0"/>
              </a:rPr>
              <a:t>センサやモータと接続する時に使用。</a:t>
            </a:r>
          </a:p>
        </p:txBody>
      </p:sp>
      <p:grpSp>
        <p:nvGrpSpPr>
          <p:cNvPr id="5" name="Group 51">
            <a:extLst>
              <a:ext uri="{FF2B5EF4-FFF2-40B4-BE49-F238E27FC236}">
                <a16:creationId xmlns:a16="http://schemas.microsoft.com/office/drawing/2014/main" id="{ECB65DDE-84B2-4F7B-B6B4-8CBC0EA69800}"/>
              </a:ext>
            </a:extLst>
          </p:cNvPr>
          <p:cNvGrpSpPr>
            <a:grpSpLocks/>
          </p:cNvGrpSpPr>
          <p:nvPr/>
        </p:nvGrpSpPr>
        <p:grpSpPr bwMode="auto">
          <a:xfrm>
            <a:off x="4903086" y="826294"/>
            <a:ext cx="2160588" cy="1584325"/>
            <a:chOff x="3256" y="935"/>
            <a:chExt cx="1361" cy="998"/>
          </a:xfrm>
        </p:grpSpPr>
        <p:pic>
          <p:nvPicPr>
            <p:cNvPr id="6" name="Picture 48">
              <a:extLst>
                <a:ext uri="{FF2B5EF4-FFF2-40B4-BE49-F238E27FC236}">
                  <a16:creationId xmlns:a16="http://schemas.microsoft.com/office/drawing/2014/main" id="{97390A7B-44D1-42C9-BA43-7EFC23E62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 y="1026"/>
              <a:ext cx="953" cy="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9">
              <a:extLst>
                <a:ext uri="{FF2B5EF4-FFF2-40B4-BE49-F238E27FC236}">
                  <a16:creationId xmlns:a16="http://schemas.microsoft.com/office/drawing/2014/main" id="{5AD312A2-699F-4237-9617-F7DD94AC1B25}"/>
                </a:ext>
              </a:extLst>
            </p:cNvPr>
            <p:cNvSpPr>
              <a:spLocks noChangeArrowheads="1"/>
            </p:cNvSpPr>
            <p:nvPr/>
          </p:nvSpPr>
          <p:spPr bwMode="auto">
            <a:xfrm rot="2499978">
              <a:off x="3982" y="935"/>
              <a:ext cx="635" cy="363"/>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8" name="Rectangle 50">
              <a:extLst>
                <a:ext uri="{FF2B5EF4-FFF2-40B4-BE49-F238E27FC236}">
                  <a16:creationId xmlns:a16="http://schemas.microsoft.com/office/drawing/2014/main" id="{D99F40A4-E756-44E6-9AC5-A453B9EA8FCF}"/>
                </a:ext>
              </a:extLst>
            </p:cNvPr>
            <p:cNvSpPr>
              <a:spLocks noChangeArrowheads="1"/>
            </p:cNvSpPr>
            <p:nvPr/>
          </p:nvSpPr>
          <p:spPr bwMode="auto">
            <a:xfrm rot="2499978" flipV="1">
              <a:off x="3256" y="1661"/>
              <a:ext cx="635" cy="272"/>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pic>
        <p:nvPicPr>
          <p:cNvPr id="9" name="Picture 40">
            <a:extLst>
              <a:ext uri="{FF2B5EF4-FFF2-40B4-BE49-F238E27FC236}">
                <a16:creationId xmlns:a16="http://schemas.microsoft.com/office/drawing/2014/main" id="{266782BC-433D-472F-A6DC-14492D743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605" y="2584182"/>
            <a:ext cx="1439862"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1">
            <a:extLst>
              <a:ext uri="{FF2B5EF4-FFF2-40B4-BE49-F238E27FC236}">
                <a16:creationId xmlns:a16="http://schemas.microsoft.com/office/drawing/2014/main" id="{EF00C605-3CCB-42EC-91B8-4B095FD11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586" y="1043782"/>
            <a:ext cx="1154113"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3">
            <a:extLst>
              <a:ext uri="{FF2B5EF4-FFF2-40B4-BE49-F238E27FC236}">
                <a16:creationId xmlns:a16="http://schemas.microsoft.com/office/drawing/2014/main" id="{B43AB359-2808-4626-AA56-52B2557C5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361" y="4066382"/>
            <a:ext cx="1655763"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5">
            <a:extLst>
              <a:ext uri="{FF2B5EF4-FFF2-40B4-BE49-F238E27FC236}">
                <a16:creationId xmlns:a16="http://schemas.microsoft.com/office/drawing/2014/main" id="{8D888CFE-4977-4914-A033-E1626356C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061" y="4282282"/>
            <a:ext cx="13620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2">
            <a:extLst>
              <a:ext uri="{FF2B5EF4-FFF2-40B4-BE49-F238E27FC236}">
                <a16:creationId xmlns:a16="http://schemas.microsoft.com/office/drawing/2014/main" id="{E324CB04-EF80-4282-A700-D4D90B7E3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1061" y="970757"/>
            <a:ext cx="9715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54">
            <a:extLst>
              <a:ext uri="{FF2B5EF4-FFF2-40B4-BE49-F238E27FC236}">
                <a16:creationId xmlns:a16="http://schemas.microsoft.com/office/drawing/2014/main" id="{E6168288-C784-4ED8-B494-E3CCC0049776}"/>
              </a:ext>
            </a:extLst>
          </p:cNvPr>
          <p:cNvSpPr>
            <a:spLocks noChangeArrowheads="1"/>
          </p:cNvSpPr>
          <p:nvPr/>
        </p:nvSpPr>
        <p:spPr bwMode="auto">
          <a:xfrm>
            <a:off x="294574" y="1473994"/>
            <a:ext cx="2017712" cy="3455988"/>
          </a:xfrm>
          <a:prstGeom prst="ellipse">
            <a:avLst/>
          </a:prstGeom>
          <a:solidFill>
            <a:srgbClr val="A9FF53"/>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a:latin typeface="Microsoft Sans Serif" panose="020B0604020202020204" pitchFamily="34" charset="0"/>
              </a:rPr>
              <a:t>外部環境</a:t>
            </a:r>
          </a:p>
        </p:txBody>
      </p:sp>
      <p:sp>
        <p:nvSpPr>
          <p:cNvPr id="15" name="AutoShape 55">
            <a:extLst>
              <a:ext uri="{FF2B5EF4-FFF2-40B4-BE49-F238E27FC236}">
                <a16:creationId xmlns:a16="http://schemas.microsoft.com/office/drawing/2014/main" id="{1A3B2C98-0B6C-4DCE-A2BF-942805CF6357}"/>
              </a:ext>
            </a:extLst>
          </p:cNvPr>
          <p:cNvSpPr>
            <a:spLocks noChangeArrowheads="1"/>
          </p:cNvSpPr>
          <p:nvPr/>
        </p:nvSpPr>
        <p:spPr bwMode="auto">
          <a:xfrm>
            <a:off x="2744086" y="2340769"/>
            <a:ext cx="4248150" cy="503238"/>
          </a:xfrm>
          <a:prstGeom prst="rightArrow">
            <a:avLst>
              <a:gd name="adj1" fmla="val 50000"/>
              <a:gd name="adj2" fmla="val 211041"/>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6" name="AutoShape 56">
            <a:extLst>
              <a:ext uri="{FF2B5EF4-FFF2-40B4-BE49-F238E27FC236}">
                <a16:creationId xmlns:a16="http://schemas.microsoft.com/office/drawing/2014/main" id="{16ECADDD-DD10-49BE-B00C-1EBBEAE67756}"/>
              </a:ext>
            </a:extLst>
          </p:cNvPr>
          <p:cNvSpPr>
            <a:spLocks noChangeArrowheads="1"/>
          </p:cNvSpPr>
          <p:nvPr/>
        </p:nvSpPr>
        <p:spPr bwMode="auto">
          <a:xfrm flipH="1">
            <a:off x="2671061" y="3779044"/>
            <a:ext cx="4248150" cy="503238"/>
          </a:xfrm>
          <a:prstGeom prst="rightArrow">
            <a:avLst>
              <a:gd name="adj1" fmla="val 50000"/>
              <a:gd name="adj2" fmla="val 211041"/>
            </a:avLst>
          </a:prstGeom>
          <a:solidFill>
            <a:srgbClr val="00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7" name="Rectangle 57">
            <a:extLst>
              <a:ext uri="{FF2B5EF4-FFF2-40B4-BE49-F238E27FC236}">
                <a16:creationId xmlns:a16="http://schemas.microsoft.com/office/drawing/2014/main" id="{971E06E1-EC76-4EA5-A0C6-039A0B855515}"/>
              </a:ext>
            </a:extLst>
          </p:cNvPr>
          <p:cNvSpPr>
            <a:spLocks noChangeArrowheads="1"/>
          </p:cNvSpPr>
          <p:nvPr/>
        </p:nvSpPr>
        <p:spPr bwMode="auto">
          <a:xfrm>
            <a:off x="3679124" y="5507832"/>
            <a:ext cx="24479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u="none">
                <a:latin typeface="Microsoft Sans Serif" panose="020B0604020202020204" pitchFamily="34" charset="0"/>
              </a:rPr>
              <a:t>ﾓｰﾀ等</a:t>
            </a:r>
          </a:p>
        </p:txBody>
      </p:sp>
      <p:sp>
        <p:nvSpPr>
          <p:cNvPr id="18" name="Rectangle 58">
            <a:extLst>
              <a:ext uri="{FF2B5EF4-FFF2-40B4-BE49-F238E27FC236}">
                <a16:creationId xmlns:a16="http://schemas.microsoft.com/office/drawing/2014/main" id="{1F073D6D-9391-434D-8D19-4B428D2AFFAB}"/>
              </a:ext>
            </a:extLst>
          </p:cNvPr>
          <p:cNvSpPr>
            <a:spLocks noChangeArrowheads="1"/>
          </p:cNvSpPr>
          <p:nvPr/>
        </p:nvSpPr>
        <p:spPr bwMode="auto">
          <a:xfrm>
            <a:off x="2959986" y="1978819"/>
            <a:ext cx="24479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u="none">
                <a:latin typeface="Microsoft Sans Serif" panose="020B0604020202020204" pitchFamily="34" charset="0"/>
              </a:rPr>
              <a:t>ｾﾝｻ等</a:t>
            </a:r>
          </a:p>
        </p:txBody>
      </p:sp>
      <p:sp>
        <p:nvSpPr>
          <p:cNvPr id="19" name="Rectangle 59">
            <a:extLst>
              <a:ext uri="{FF2B5EF4-FFF2-40B4-BE49-F238E27FC236}">
                <a16:creationId xmlns:a16="http://schemas.microsoft.com/office/drawing/2014/main" id="{1C2BC28A-1D07-4635-80F7-22E96DE19A30}"/>
              </a:ext>
            </a:extLst>
          </p:cNvPr>
          <p:cNvSpPr>
            <a:spLocks noChangeArrowheads="1"/>
          </p:cNvSpPr>
          <p:nvPr/>
        </p:nvSpPr>
        <p:spPr bwMode="auto">
          <a:xfrm>
            <a:off x="7855836" y="3850482"/>
            <a:ext cx="1295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dirty="0">
                <a:latin typeface="Microsoft Sans Serif" panose="020B0604020202020204" pitchFamily="34" charset="0"/>
              </a:rPr>
              <a:t>ESP32</a:t>
            </a:r>
            <a:endParaRPr lang="en-US" altLang="ja-JP" u="none" dirty="0">
              <a:latin typeface="Microsoft Sans Serif" panose="020B0604020202020204" pitchFamily="34" charset="0"/>
            </a:endParaRPr>
          </a:p>
        </p:txBody>
      </p:sp>
      <p:pic>
        <p:nvPicPr>
          <p:cNvPr id="20" name="Picture 61">
            <a:extLst>
              <a:ext uri="{FF2B5EF4-FFF2-40B4-BE49-F238E27FC236}">
                <a16:creationId xmlns:a16="http://schemas.microsoft.com/office/drawing/2014/main" id="{46C61970-9B0A-4BF3-82CB-2769832CB7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7849" y="4210844"/>
            <a:ext cx="10969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49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EF60AB-D050-4D1E-A65C-D82DC9E35980}"/>
              </a:ext>
            </a:extLst>
          </p:cNvPr>
          <p:cNvSpPr>
            <a:spLocks noGrp="1"/>
          </p:cNvSpPr>
          <p:nvPr>
            <p:ph type="title"/>
          </p:nvPr>
        </p:nvSpPr>
        <p:spPr/>
        <p:txBody>
          <a:bodyPr/>
          <a:lstStyle/>
          <a:p>
            <a:r>
              <a:rPr kumimoji="1" lang="en-US" altLang="ja-JP" dirty="0"/>
              <a:t>A/D</a:t>
            </a:r>
            <a:r>
              <a:rPr kumimoji="1" lang="ja-JP" altLang="en-US" dirty="0"/>
              <a:t>変換　</a:t>
            </a:r>
            <a:r>
              <a:rPr kumimoji="1" lang="en-US" altLang="ja-JP" dirty="0"/>
              <a:t>D/A</a:t>
            </a:r>
            <a:r>
              <a:rPr kumimoji="1" lang="ja-JP" altLang="en-US" dirty="0"/>
              <a:t>変換とは？</a:t>
            </a:r>
          </a:p>
        </p:txBody>
      </p:sp>
      <p:grpSp>
        <p:nvGrpSpPr>
          <p:cNvPr id="21" name="Group 3">
            <a:extLst>
              <a:ext uri="{FF2B5EF4-FFF2-40B4-BE49-F238E27FC236}">
                <a16:creationId xmlns:a16="http://schemas.microsoft.com/office/drawing/2014/main" id="{ED6710B6-9F82-4370-90CA-0DDCD4DD5B93}"/>
              </a:ext>
            </a:extLst>
          </p:cNvPr>
          <p:cNvGrpSpPr>
            <a:grpSpLocks/>
          </p:cNvGrpSpPr>
          <p:nvPr/>
        </p:nvGrpSpPr>
        <p:grpSpPr bwMode="auto">
          <a:xfrm>
            <a:off x="4953000" y="759300"/>
            <a:ext cx="2160588" cy="1584325"/>
            <a:chOff x="3256" y="935"/>
            <a:chExt cx="1361" cy="998"/>
          </a:xfrm>
        </p:grpSpPr>
        <p:pic>
          <p:nvPicPr>
            <p:cNvPr id="22" name="Picture 4">
              <a:extLst>
                <a:ext uri="{FF2B5EF4-FFF2-40B4-BE49-F238E27FC236}">
                  <a16:creationId xmlns:a16="http://schemas.microsoft.com/office/drawing/2014/main" id="{53EA674F-F0E3-4FD8-ABB0-BC4ABC97C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 y="1026"/>
              <a:ext cx="953" cy="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5">
              <a:extLst>
                <a:ext uri="{FF2B5EF4-FFF2-40B4-BE49-F238E27FC236}">
                  <a16:creationId xmlns:a16="http://schemas.microsoft.com/office/drawing/2014/main" id="{3A200EA1-B610-45D3-B0A4-9354A35C72E0}"/>
                </a:ext>
              </a:extLst>
            </p:cNvPr>
            <p:cNvSpPr>
              <a:spLocks noChangeArrowheads="1"/>
            </p:cNvSpPr>
            <p:nvPr/>
          </p:nvSpPr>
          <p:spPr bwMode="auto">
            <a:xfrm rot="2499978">
              <a:off x="3982" y="935"/>
              <a:ext cx="635" cy="363"/>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4" name="Rectangle 6">
              <a:extLst>
                <a:ext uri="{FF2B5EF4-FFF2-40B4-BE49-F238E27FC236}">
                  <a16:creationId xmlns:a16="http://schemas.microsoft.com/office/drawing/2014/main" id="{6BD46613-2C66-4C91-ADE6-7618E8270117}"/>
                </a:ext>
              </a:extLst>
            </p:cNvPr>
            <p:cNvSpPr>
              <a:spLocks noChangeArrowheads="1"/>
            </p:cNvSpPr>
            <p:nvPr/>
          </p:nvSpPr>
          <p:spPr bwMode="auto">
            <a:xfrm rot="2499978" flipV="1">
              <a:off x="3256" y="1661"/>
              <a:ext cx="635" cy="272"/>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pic>
        <p:nvPicPr>
          <p:cNvPr id="25" name="Picture 8">
            <a:extLst>
              <a:ext uri="{FF2B5EF4-FFF2-40B4-BE49-F238E27FC236}">
                <a16:creationId xmlns:a16="http://schemas.microsoft.com/office/drawing/2014/main" id="{A59684EA-EC19-49AC-B353-3371E00BC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288" y="2559525"/>
            <a:ext cx="1439862"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a:extLst>
              <a:ext uri="{FF2B5EF4-FFF2-40B4-BE49-F238E27FC236}">
                <a16:creationId xmlns:a16="http://schemas.microsoft.com/office/drawing/2014/main" id="{6456C117-210D-41F5-8290-279A82218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0" y="976788"/>
            <a:ext cx="1154113"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2">
            <a:extLst>
              <a:ext uri="{FF2B5EF4-FFF2-40B4-BE49-F238E27FC236}">
                <a16:creationId xmlns:a16="http://schemas.microsoft.com/office/drawing/2014/main" id="{8ECDA666-546A-48C7-BD7A-29480E4D0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975" y="903763"/>
            <a:ext cx="9715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Oval 13">
            <a:extLst>
              <a:ext uri="{FF2B5EF4-FFF2-40B4-BE49-F238E27FC236}">
                <a16:creationId xmlns:a16="http://schemas.microsoft.com/office/drawing/2014/main" id="{DB935CE6-32C0-4F7A-A741-245573E668BD}"/>
              </a:ext>
            </a:extLst>
          </p:cNvPr>
          <p:cNvSpPr>
            <a:spLocks noChangeArrowheads="1"/>
          </p:cNvSpPr>
          <p:nvPr/>
        </p:nvSpPr>
        <p:spPr bwMode="auto">
          <a:xfrm>
            <a:off x="344488" y="1407000"/>
            <a:ext cx="2017712" cy="3455988"/>
          </a:xfrm>
          <a:prstGeom prst="ellipse">
            <a:avLst/>
          </a:prstGeom>
          <a:solidFill>
            <a:srgbClr val="A9FF53"/>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a:latin typeface="Microsoft Sans Serif" panose="020B0604020202020204" pitchFamily="34" charset="0"/>
              </a:rPr>
              <a:t>外部環境</a:t>
            </a:r>
          </a:p>
        </p:txBody>
      </p:sp>
      <p:sp>
        <p:nvSpPr>
          <p:cNvPr id="29" name="AutoShape 14">
            <a:extLst>
              <a:ext uri="{FF2B5EF4-FFF2-40B4-BE49-F238E27FC236}">
                <a16:creationId xmlns:a16="http://schemas.microsoft.com/office/drawing/2014/main" id="{F9760010-2205-460E-A024-23098BD02CF4}"/>
              </a:ext>
            </a:extLst>
          </p:cNvPr>
          <p:cNvSpPr>
            <a:spLocks noChangeArrowheads="1"/>
          </p:cNvSpPr>
          <p:nvPr/>
        </p:nvSpPr>
        <p:spPr bwMode="auto">
          <a:xfrm>
            <a:off x="2794000" y="2273775"/>
            <a:ext cx="4248150" cy="503238"/>
          </a:xfrm>
          <a:prstGeom prst="rightArrow">
            <a:avLst>
              <a:gd name="adj1" fmla="val 50000"/>
              <a:gd name="adj2" fmla="val 211041"/>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0" name="Rectangle 17">
            <a:extLst>
              <a:ext uri="{FF2B5EF4-FFF2-40B4-BE49-F238E27FC236}">
                <a16:creationId xmlns:a16="http://schemas.microsoft.com/office/drawing/2014/main" id="{4A1E283C-2C24-472C-B670-B2353C7CCF7B}"/>
              </a:ext>
            </a:extLst>
          </p:cNvPr>
          <p:cNvSpPr>
            <a:spLocks noChangeArrowheads="1"/>
          </p:cNvSpPr>
          <p:nvPr/>
        </p:nvSpPr>
        <p:spPr bwMode="auto">
          <a:xfrm>
            <a:off x="3009900" y="1911825"/>
            <a:ext cx="24479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u="none">
                <a:latin typeface="Microsoft Sans Serif" panose="020B0604020202020204" pitchFamily="34" charset="0"/>
              </a:rPr>
              <a:t>ｾﾝｻ等</a:t>
            </a:r>
          </a:p>
        </p:txBody>
      </p:sp>
      <p:sp>
        <p:nvSpPr>
          <p:cNvPr id="31" name="Rectangle 18">
            <a:extLst>
              <a:ext uri="{FF2B5EF4-FFF2-40B4-BE49-F238E27FC236}">
                <a16:creationId xmlns:a16="http://schemas.microsoft.com/office/drawing/2014/main" id="{52E46195-E489-418A-90F3-282C2D1DFA64}"/>
              </a:ext>
            </a:extLst>
          </p:cNvPr>
          <p:cNvSpPr>
            <a:spLocks noChangeArrowheads="1"/>
          </p:cNvSpPr>
          <p:nvPr/>
        </p:nvSpPr>
        <p:spPr bwMode="auto">
          <a:xfrm>
            <a:off x="7905750" y="3783488"/>
            <a:ext cx="1295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dirty="0">
                <a:latin typeface="Microsoft Sans Serif" panose="020B0604020202020204" pitchFamily="34" charset="0"/>
              </a:rPr>
              <a:t>ESP32</a:t>
            </a:r>
            <a:endParaRPr lang="ja-JP" altLang="en-US" u="none" dirty="0">
              <a:latin typeface="Microsoft Sans Serif" panose="020B0604020202020204" pitchFamily="34" charset="0"/>
            </a:endParaRPr>
          </a:p>
        </p:txBody>
      </p:sp>
      <p:sp>
        <p:nvSpPr>
          <p:cNvPr id="32" name="Line 20">
            <a:extLst>
              <a:ext uri="{FF2B5EF4-FFF2-40B4-BE49-F238E27FC236}">
                <a16:creationId xmlns:a16="http://schemas.microsoft.com/office/drawing/2014/main" id="{950DC755-62DC-4485-AC73-472BF64C62F9}"/>
              </a:ext>
            </a:extLst>
          </p:cNvPr>
          <p:cNvSpPr>
            <a:spLocks noChangeShapeType="1"/>
          </p:cNvSpPr>
          <p:nvPr/>
        </p:nvSpPr>
        <p:spPr bwMode="auto">
          <a:xfrm flipV="1">
            <a:off x="3440113" y="2992913"/>
            <a:ext cx="3240087" cy="12938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3" name="Line 21">
            <a:extLst>
              <a:ext uri="{FF2B5EF4-FFF2-40B4-BE49-F238E27FC236}">
                <a16:creationId xmlns:a16="http://schemas.microsoft.com/office/drawing/2014/main" id="{B7E84A13-47ED-4A0F-91F3-EB79F0B25AA0}"/>
              </a:ext>
            </a:extLst>
          </p:cNvPr>
          <p:cNvSpPr>
            <a:spLocks noChangeShapeType="1"/>
          </p:cNvSpPr>
          <p:nvPr/>
        </p:nvSpPr>
        <p:spPr bwMode="auto">
          <a:xfrm flipV="1">
            <a:off x="3440113" y="2919888"/>
            <a:ext cx="0" cy="13684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4" name="Line 22">
            <a:extLst>
              <a:ext uri="{FF2B5EF4-FFF2-40B4-BE49-F238E27FC236}">
                <a16:creationId xmlns:a16="http://schemas.microsoft.com/office/drawing/2014/main" id="{90BC90DD-FA9A-4F74-B3C4-DECF33B06103}"/>
              </a:ext>
            </a:extLst>
          </p:cNvPr>
          <p:cNvSpPr>
            <a:spLocks noChangeShapeType="1"/>
          </p:cNvSpPr>
          <p:nvPr/>
        </p:nvSpPr>
        <p:spPr bwMode="auto">
          <a:xfrm flipV="1">
            <a:off x="3440113" y="4288313"/>
            <a:ext cx="33845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5" name="Rectangle 23">
            <a:extLst>
              <a:ext uri="{FF2B5EF4-FFF2-40B4-BE49-F238E27FC236}">
                <a16:creationId xmlns:a16="http://schemas.microsoft.com/office/drawing/2014/main" id="{0DAF30C2-D0BB-4A9A-B13A-3ABE19889D65}"/>
              </a:ext>
            </a:extLst>
          </p:cNvPr>
          <p:cNvSpPr>
            <a:spLocks noChangeArrowheads="1"/>
          </p:cNvSpPr>
          <p:nvPr/>
        </p:nvSpPr>
        <p:spPr bwMode="auto">
          <a:xfrm>
            <a:off x="6392863" y="3854925"/>
            <a:ext cx="1295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a:latin typeface="Microsoft Sans Serif" panose="020B0604020202020204" pitchFamily="34" charset="0"/>
              </a:rPr>
              <a:t>照度</a:t>
            </a:r>
          </a:p>
        </p:txBody>
      </p:sp>
      <p:sp>
        <p:nvSpPr>
          <p:cNvPr id="36" name="Rectangle 24">
            <a:extLst>
              <a:ext uri="{FF2B5EF4-FFF2-40B4-BE49-F238E27FC236}">
                <a16:creationId xmlns:a16="http://schemas.microsoft.com/office/drawing/2014/main" id="{C2F7DA36-2626-44A8-A1D9-D4AB43ACFD44}"/>
              </a:ext>
            </a:extLst>
          </p:cNvPr>
          <p:cNvSpPr>
            <a:spLocks noChangeArrowheads="1"/>
          </p:cNvSpPr>
          <p:nvPr/>
        </p:nvSpPr>
        <p:spPr bwMode="auto">
          <a:xfrm>
            <a:off x="2649538" y="2846863"/>
            <a:ext cx="863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a:latin typeface="Microsoft Sans Serif" panose="020B0604020202020204" pitchFamily="34" charset="0"/>
              </a:rPr>
              <a:t>センサ</a:t>
            </a:r>
          </a:p>
          <a:p>
            <a:pPr algn="ctr" eaLnBrk="1" hangingPunct="1">
              <a:spcBef>
                <a:spcPct val="0"/>
              </a:spcBef>
              <a:buClrTx/>
              <a:buFontTx/>
              <a:buNone/>
            </a:pPr>
            <a:r>
              <a:rPr lang="ja-JP" altLang="en-US" sz="1800" u="none">
                <a:latin typeface="Microsoft Sans Serif" panose="020B0604020202020204" pitchFamily="34" charset="0"/>
              </a:rPr>
              <a:t>電圧</a:t>
            </a:r>
          </a:p>
        </p:txBody>
      </p:sp>
      <p:grpSp>
        <p:nvGrpSpPr>
          <p:cNvPr id="37" name="Group 28">
            <a:extLst>
              <a:ext uri="{FF2B5EF4-FFF2-40B4-BE49-F238E27FC236}">
                <a16:creationId xmlns:a16="http://schemas.microsoft.com/office/drawing/2014/main" id="{D887E46C-6F8B-46CB-B63A-30EA0D992A3E}"/>
              </a:ext>
            </a:extLst>
          </p:cNvPr>
          <p:cNvGrpSpPr>
            <a:grpSpLocks/>
          </p:cNvGrpSpPr>
          <p:nvPr/>
        </p:nvGrpSpPr>
        <p:grpSpPr bwMode="auto">
          <a:xfrm>
            <a:off x="3513138" y="4647088"/>
            <a:ext cx="3168650" cy="1152525"/>
            <a:chOff x="1895" y="2568"/>
            <a:chExt cx="1905" cy="1361"/>
          </a:xfrm>
        </p:grpSpPr>
        <p:sp>
          <p:nvSpPr>
            <p:cNvPr id="38" name="Line 25">
              <a:extLst>
                <a:ext uri="{FF2B5EF4-FFF2-40B4-BE49-F238E27FC236}">
                  <a16:creationId xmlns:a16="http://schemas.microsoft.com/office/drawing/2014/main" id="{18E8FA60-2DA2-49CF-9B09-8FD0B41F203B}"/>
                </a:ext>
              </a:extLst>
            </p:cNvPr>
            <p:cNvSpPr>
              <a:spLocks noChangeShapeType="1"/>
            </p:cNvSpPr>
            <p:nvPr/>
          </p:nvSpPr>
          <p:spPr bwMode="auto">
            <a:xfrm flipV="1">
              <a:off x="2848" y="2568"/>
              <a:ext cx="0" cy="1361"/>
            </a:xfrm>
            <a:prstGeom prst="line">
              <a:avLst/>
            </a:prstGeom>
            <a:noFill/>
            <a:ln w="190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39" name="Line 26">
              <a:extLst>
                <a:ext uri="{FF2B5EF4-FFF2-40B4-BE49-F238E27FC236}">
                  <a16:creationId xmlns:a16="http://schemas.microsoft.com/office/drawing/2014/main" id="{F3BE1416-DCAD-4770-A328-B8A717B7D922}"/>
                </a:ext>
              </a:extLst>
            </p:cNvPr>
            <p:cNvSpPr>
              <a:spLocks noChangeShapeType="1"/>
            </p:cNvSpPr>
            <p:nvPr/>
          </p:nvSpPr>
          <p:spPr bwMode="auto">
            <a:xfrm flipH="1" flipV="1">
              <a:off x="2848" y="2568"/>
              <a:ext cx="952" cy="0"/>
            </a:xfrm>
            <a:prstGeom prst="line">
              <a:avLst/>
            </a:prstGeom>
            <a:noFill/>
            <a:ln w="190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0" name="Line 27">
              <a:extLst>
                <a:ext uri="{FF2B5EF4-FFF2-40B4-BE49-F238E27FC236}">
                  <a16:creationId xmlns:a16="http://schemas.microsoft.com/office/drawing/2014/main" id="{7309F5EA-B452-48E4-9684-B923B8FCA010}"/>
                </a:ext>
              </a:extLst>
            </p:cNvPr>
            <p:cNvSpPr>
              <a:spLocks noChangeShapeType="1"/>
            </p:cNvSpPr>
            <p:nvPr/>
          </p:nvSpPr>
          <p:spPr bwMode="auto">
            <a:xfrm flipH="1" flipV="1">
              <a:off x="1895" y="3929"/>
              <a:ext cx="952" cy="0"/>
            </a:xfrm>
            <a:prstGeom prst="line">
              <a:avLst/>
            </a:prstGeom>
            <a:noFill/>
            <a:ln w="190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41" name="Line 29">
            <a:extLst>
              <a:ext uri="{FF2B5EF4-FFF2-40B4-BE49-F238E27FC236}">
                <a16:creationId xmlns:a16="http://schemas.microsoft.com/office/drawing/2014/main" id="{1854C93B-6E5D-4941-AD3A-B2BBB0C77B7C}"/>
              </a:ext>
            </a:extLst>
          </p:cNvPr>
          <p:cNvSpPr>
            <a:spLocks noChangeShapeType="1"/>
          </p:cNvSpPr>
          <p:nvPr/>
        </p:nvSpPr>
        <p:spPr bwMode="auto">
          <a:xfrm flipV="1">
            <a:off x="3440113" y="4431188"/>
            <a:ext cx="0" cy="13684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2" name="Line 30">
            <a:extLst>
              <a:ext uri="{FF2B5EF4-FFF2-40B4-BE49-F238E27FC236}">
                <a16:creationId xmlns:a16="http://schemas.microsoft.com/office/drawing/2014/main" id="{81075183-19F7-4468-B614-6103BB9FBE5E}"/>
              </a:ext>
            </a:extLst>
          </p:cNvPr>
          <p:cNvSpPr>
            <a:spLocks noChangeShapeType="1"/>
          </p:cNvSpPr>
          <p:nvPr/>
        </p:nvSpPr>
        <p:spPr bwMode="auto">
          <a:xfrm flipV="1">
            <a:off x="3440113" y="5799613"/>
            <a:ext cx="33845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3" name="Rectangle 31">
            <a:extLst>
              <a:ext uri="{FF2B5EF4-FFF2-40B4-BE49-F238E27FC236}">
                <a16:creationId xmlns:a16="http://schemas.microsoft.com/office/drawing/2014/main" id="{76B3BDC9-EB4A-4EFC-A102-D6C9C53C65D7}"/>
              </a:ext>
            </a:extLst>
          </p:cNvPr>
          <p:cNvSpPr>
            <a:spLocks noChangeArrowheads="1"/>
          </p:cNvSpPr>
          <p:nvPr/>
        </p:nvSpPr>
        <p:spPr bwMode="auto">
          <a:xfrm>
            <a:off x="2432050" y="4359750"/>
            <a:ext cx="863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a:latin typeface="Microsoft Sans Serif" panose="020B0604020202020204" pitchFamily="34" charset="0"/>
              </a:rPr>
              <a:t>マイコン</a:t>
            </a:r>
          </a:p>
          <a:p>
            <a:pPr algn="ctr" eaLnBrk="1" hangingPunct="1">
              <a:spcBef>
                <a:spcPct val="0"/>
              </a:spcBef>
              <a:buClrTx/>
              <a:buFontTx/>
              <a:buNone/>
            </a:pPr>
            <a:r>
              <a:rPr lang="ja-JP" altLang="en-US" sz="1800" u="none">
                <a:latin typeface="Microsoft Sans Serif" panose="020B0604020202020204" pitchFamily="34" charset="0"/>
              </a:rPr>
              <a:t>入力レベル</a:t>
            </a:r>
          </a:p>
        </p:txBody>
      </p:sp>
      <p:sp>
        <p:nvSpPr>
          <p:cNvPr id="44" name="Line 32">
            <a:extLst>
              <a:ext uri="{FF2B5EF4-FFF2-40B4-BE49-F238E27FC236}">
                <a16:creationId xmlns:a16="http://schemas.microsoft.com/office/drawing/2014/main" id="{CE1AEC2F-5190-4583-A0FC-6D8C2C1F5E37}"/>
              </a:ext>
            </a:extLst>
          </p:cNvPr>
          <p:cNvSpPr>
            <a:spLocks noChangeShapeType="1"/>
          </p:cNvSpPr>
          <p:nvPr/>
        </p:nvSpPr>
        <p:spPr bwMode="auto">
          <a:xfrm flipV="1">
            <a:off x="3440113" y="4647088"/>
            <a:ext cx="3241675" cy="1150937"/>
          </a:xfrm>
          <a:prstGeom prst="line">
            <a:avLst/>
          </a:prstGeom>
          <a:noFill/>
          <a:ln w="190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5" name="Rectangle 33">
            <a:extLst>
              <a:ext uri="{FF2B5EF4-FFF2-40B4-BE49-F238E27FC236}">
                <a16:creationId xmlns:a16="http://schemas.microsoft.com/office/drawing/2014/main" id="{BA235AA3-22CA-457B-92B5-048548E77ED4}"/>
              </a:ext>
            </a:extLst>
          </p:cNvPr>
          <p:cNvSpPr>
            <a:spLocks noChangeArrowheads="1"/>
          </p:cNvSpPr>
          <p:nvPr/>
        </p:nvSpPr>
        <p:spPr bwMode="auto">
          <a:xfrm>
            <a:off x="6465888" y="5512275"/>
            <a:ext cx="1295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a:latin typeface="Microsoft Sans Serif" panose="020B0604020202020204" pitchFamily="34" charset="0"/>
              </a:rPr>
              <a:t>照度</a:t>
            </a:r>
          </a:p>
        </p:txBody>
      </p:sp>
      <p:sp>
        <p:nvSpPr>
          <p:cNvPr id="46" name="Rectangle 34">
            <a:extLst>
              <a:ext uri="{FF2B5EF4-FFF2-40B4-BE49-F238E27FC236}">
                <a16:creationId xmlns:a16="http://schemas.microsoft.com/office/drawing/2014/main" id="{19DBDEE8-5645-4A0C-9A97-FFADF465CA5B}"/>
              </a:ext>
            </a:extLst>
          </p:cNvPr>
          <p:cNvSpPr>
            <a:spLocks noChangeArrowheads="1"/>
          </p:cNvSpPr>
          <p:nvPr/>
        </p:nvSpPr>
        <p:spPr bwMode="auto">
          <a:xfrm>
            <a:off x="6824663" y="4504213"/>
            <a:ext cx="266541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r>
              <a:rPr lang="en-US" altLang="ja-JP" sz="1400" b="1" u="none" dirty="0">
                <a:solidFill>
                  <a:srgbClr val="A50021"/>
                </a:solidFill>
                <a:latin typeface="Microsoft Sans Serif" panose="020B0604020202020204" pitchFamily="34" charset="0"/>
              </a:rPr>
              <a:t>■A/D</a:t>
            </a:r>
            <a:r>
              <a:rPr lang="ja-JP" altLang="en-US" sz="1400" b="1" u="none" dirty="0">
                <a:solidFill>
                  <a:srgbClr val="A50021"/>
                </a:solidFill>
                <a:latin typeface="Microsoft Sans Serif" panose="020B0604020202020204" pitchFamily="34" charset="0"/>
              </a:rPr>
              <a:t>変換を使用しないとき</a:t>
            </a:r>
          </a:p>
          <a:p>
            <a:pPr eaLnBrk="1" hangingPunct="1">
              <a:spcBef>
                <a:spcPct val="0"/>
              </a:spcBef>
              <a:buClrTx/>
              <a:buFontTx/>
              <a:buNone/>
            </a:pPr>
            <a:r>
              <a:rPr lang="ja-JP" altLang="en-US" sz="1400" b="1" u="none" dirty="0">
                <a:solidFill>
                  <a:srgbClr val="A50021"/>
                </a:solidFill>
                <a:latin typeface="Microsoft Sans Serif" panose="020B0604020202020204" pitchFamily="34" charset="0"/>
              </a:rPr>
              <a:t>　　</a:t>
            </a:r>
            <a:r>
              <a:rPr lang="en-US" altLang="ja-JP" sz="1400" b="1" u="none" dirty="0">
                <a:solidFill>
                  <a:srgbClr val="A50021"/>
                </a:solidFill>
                <a:latin typeface="Microsoft Sans Serif" panose="020B0604020202020204" pitchFamily="34" charset="0"/>
              </a:rPr>
              <a:t>(ON/OFF</a:t>
            </a:r>
            <a:r>
              <a:rPr lang="ja-JP" altLang="en-US" sz="1400" b="1" u="none" dirty="0">
                <a:solidFill>
                  <a:srgbClr val="A50021"/>
                </a:solidFill>
                <a:latin typeface="Microsoft Sans Serif" panose="020B0604020202020204" pitchFamily="34" charset="0"/>
              </a:rPr>
              <a:t>の認識しかできない</a:t>
            </a:r>
            <a:r>
              <a:rPr lang="en-US" altLang="ja-JP" sz="1400" b="1" u="none" dirty="0">
                <a:solidFill>
                  <a:srgbClr val="A50021"/>
                </a:solidFill>
                <a:latin typeface="Microsoft Sans Serif" panose="020B0604020202020204" pitchFamily="34" charset="0"/>
              </a:rPr>
              <a:t>)</a:t>
            </a:r>
          </a:p>
          <a:p>
            <a:pPr eaLnBrk="1" hangingPunct="1">
              <a:spcBef>
                <a:spcPct val="0"/>
              </a:spcBef>
              <a:buClrTx/>
              <a:buFontTx/>
              <a:buNone/>
            </a:pPr>
            <a:r>
              <a:rPr lang="en-US" altLang="ja-JP" sz="1400" b="1" u="none" dirty="0">
                <a:solidFill>
                  <a:srgbClr val="FFC000"/>
                </a:solidFill>
                <a:latin typeface="Microsoft Sans Serif" panose="020B0604020202020204" pitchFamily="34" charset="0"/>
              </a:rPr>
              <a:t>■A/D</a:t>
            </a:r>
            <a:r>
              <a:rPr lang="ja-JP" altLang="en-US" sz="1400" b="1" u="none" dirty="0">
                <a:solidFill>
                  <a:srgbClr val="FFC000"/>
                </a:solidFill>
                <a:latin typeface="Microsoft Sans Serif" panose="020B0604020202020204" pitchFamily="34" charset="0"/>
              </a:rPr>
              <a:t>変換を使用するとき</a:t>
            </a:r>
          </a:p>
          <a:p>
            <a:pPr eaLnBrk="1" hangingPunct="1">
              <a:spcBef>
                <a:spcPct val="0"/>
              </a:spcBef>
              <a:buClrTx/>
              <a:buFontTx/>
              <a:buNone/>
            </a:pPr>
            <a:r>
              <a:rPr lang="ja-JP" altLang="en-US" sz="1400" b="1" u="none" dirty="0">
                <a:solidFill>
                  <a:srgbClr val="FFC000"/>
                </a:solidFill>
                <a:latin typeface="Microsoft Sans Serif" panose="020B0604020202020204" pitchFamily="34" charset="0"/>
              </a:rPr>
              <a:t>　　</a:t>
            </a:r>
            <a:r>
              <a:rPr lang="en-US" altLang="ja-JP" sz="1400" b="1" u="none" dirty="0">
                <a:solidFill>
                  <a:srgbClr val="FFC000"/>
                </a:solidFill>
                <a:latin typeface="Microsoft Sans Serif" panose="020B0604020202020204" pitchFamily="34" charset="0"/>
              </a:rPr>
              <a:t>(</a:t>
            </a:r>
            <a:r>
              <a:rPr lang="ja-JP" altLang="en-US" sz="1400" b="1" u="none" dirty="0">
                <a:solidFill>
                  <a:srgbClr val="FFC000"/>
                </a:solidFill>
                <a:latin typeface="Microsoft Sans Serif" panose="020B0604020202020204" pitchFamily="34" charset="0"/>
              </a:rPr>
              <a:t>微妙な変化を認識できる</a:t>
            </a:r>
            <a:r>
              <a:rPr lang="en-US" altLang="ja-JP" sz="1400" b="1" u="none" dirty="0">
                <a:solidFill>
                  <a:srgbClr val="FFC000"/>
                </a:solidFill>
                <a:latin typeface="Microsoft Sans Serif" panose="020B0604020202020204" pitchFamily="34" charset="0"/>
              </a:rPr>
              <a:t>)</a:t>
            </a:r>
          </a:p>
        </p:txBody>
      </p:sp>
    </p:spTree>
    <p:extLst>
      <p:ext uri="{BB962C8B-B14F-4D97-AF65-F5344CB8AC3E}">
        <p14:creationId xmlns:p14="http://schemas.microsoft.com/office/powerpoint/2010/main" val="3062782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EF60AB-D050-4D1E-A65C-D82DC9E35980}"/>
              </a:ext>
            </a:extLst>
          </p:cNvPr>
          <p:cNvSpPr>
            <a:spLocks noGrp="1"/>
          </p:cNvSpPr>
          <p:nvPr>
            <p:ph type="title"/>
          </p:nvPr>
        </p:nvSpPr>
        <p:spPr/>
        <p:txBody>
          <a:bodyPr/>
          <a:lstStyle/>
          <a:p>
            <a:r>
              <a:rPr kumimoji="1" lang="en-US" altLang="ja-JP" dirty="0"/>
              <a:t>A/D</a:t>
            </a:r>
            <a:r>
              <a:rPr kumimoji="1" lang="ja-JP" altLang="en-US" dirty="0"/>
              <a:t>変換　</a:t>
            </a:r>
            <a:r>
              <a:rPr kumimoji="1" lang="en-US" altLang="ja-JP" dirty="0"/>
              <a:t>D/A</a:t>
            </a:r>
            <a:r>
              <a:rPr kumimoji="1" lang="ja-JP" altLang="en-US" dirty="0"/>
              <a:t>変換とは？</a:t>
            </a:r>
          </a:p>
        </p:txBody>
      </p:sp>
      <p:pic>
        <p:nvPicPr>
          <p:cNvPr id="47" name="Picture 8">
            <a:extLst>
              <a:ext uri="{FF2B5EF4-FFF2-40B4-BE49-F238E27FC236}">
                <a16:creationId xmlns:a16="http://schemas.microsoft.com/office/drawing/2014/main" id="{E3E8D5A1-59DC-41F5-A646-AF3C59FF9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130" y="2636837"/>
            <a:ext cx="1439862"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10">
            <a:extLst>
              <a:ext uri="{FF2B5EF4-FFF2-40B4-BE49-F238E27FC236}">
                <a16:creationId xmlns:a16="http://schemas.microsoft.com/office/drawing/2014/main" id="{1BE07D67-FC19-4D1D-B47F-B71D79CE4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17" y="4076700"/>
            <a:ext cx="1655763"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11">
            <a:extLst>
              <a:ext uri="{FF2B5EF4-FFF2-40B4-BE49-F238E27FC236}">
                <a16:creationId xmlns:a16="http://schemas.microsoft.com/office/drawing/2014/main" id="{A6195985-9FC2-41F2-B071-45C45435B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817" y="4292600"/>
            <a:ext cx="13620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Oval 13">
            <a:extLst>
              <a:ext uri="{FF2B5EF4-FFF2-40B4-BE49-F238E27FC236}">
                <a16:creationId xmlns:a16="http://schemas.microsoft.com/office/drawing/2014/main" id="{C24EC101-3203-4A4D-A6C7-6D7747A59302}"/>
              </a:ext>
            </a:extLst>
          </p:cNvPr>
          <p:cNvSpPr>
            <a:spLocks noChangeArrowheads="1"/>
          </p:cNvSpPr>
          <p:nvPr/>
        </p:nvSpPr>
        <p:spPr bwMode="auto">
          <a:xfrm>
            <a:off x="476330" y="1484312"/>
            <a:ext cx="2017712" cy="3455988"/>
          </a:xfrm>
          <a:prstGeom prst="ellipse">
            <a:avLst/>
          </a:prstGeom>
          <a:solidFill>
            <a:srgbClr val="A9FF53"/>
          </a:solidFill>
          <a:ln w="1905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a:latin typeface="Microsoft Sans Serif" panose="020B0604020202020204" pitchFamily="34" charset="0"/>
              </a:rPr>
              <a:t>外部環境</a:t>
            </a:r>
          </a:p>
        </p:txBody>
      </p:sp>
      <p:sp>
        <p:nvSpPr>
          <p:cNvPr id="51" name="AutoShape 15">
            <a:extLst>
              <a:ext uri="{FF2B5EF4-FFF2-40B4-BE49-F238E27FC236}">
                <a16:creationId xmlns:a16="http://schemas.microsoft.com/office/drawing/2014/main" id="{81B2AF3D-94C8-4846-B3C2-ED03B81C8EEC}"/>
              </a:ext>
            </a:extLst>
          </p:cNvPr>
          <p:cNvSpPr>
            <a:spLocks noChangeArrowheads="1"/>
          </p:cNvSpPr>
          <p:nvPr/>
        </p:nvSpPr>
        <p:spPr bwMode="auto">
          <a:xfrm flipH="1">
            <a:off x="2852817" y="3789362"/>
            <a:ext cx="4248150" cy="503238"/>
          </a:xfrm>
          <a:prstGeom prst="rightArrow">
            <a:avLst>
              <a:gd name="adj1" fmla="val 50000"/>
              <a:gd name="adj2" fmla="val 211041"/>
            </a:avLst>
          </a:prstGeom>
          <a:solidFill>
            <a:srgbClr val="0033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52" name="Rectangle 16">
            <a:extLst>
              <a:ext uri="{FF2B5EF4-FFF2-40B4-BE49-F238E27FC236}">
                <a16:creationId xmlns:a16="http://schemas.microsoft.com/office/drawing/2014/main" id="{D2EE4ECD-801B-457F-B595-12D6AD666EC3}"/>
              </a:ext>
            </a:extLst>
          </p:cNvPr>
          <p:cNvSpPr>
            <a:spLocks noChangeArrowheads="1"/>
          </p:cNvSpPr>
          <p:nvPr/>
        </p:nvSpPr>
        <p:spPr bwMode="auto">
          <a:xfrm>
            <a:off x="3860880" y="5518150"/>
            <a:ext cx="24479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u="none">
                <a:latin typeface="Microsoft Sans Serif" panose="020B0604020202020204" pitchFamily="34" charset="0"/>
              </a:rPr>
              <a:t>ﾓｰﾀ等</a:t>
            </a:r>
          </a:p>
        </p:txBody>
      </p:sp>
      <p:sp>
        <p:nvSpPr>
          <p:cNvPr id="53" name="Rectangle 18">
            <a:extLst>
              <a:ext uri="{FF2B5EF4-FFF2-40B4-BE49-F238E27FC236}">
                <a16:creationId xmlns:a16="http://schemas.microsoft.com/office/drawing/2014/main" id="{CCEF0C78-C0B0-48B2-B29A-3F54DB990239}"/>
              </a:ext>
            </a:extLst>
          </p:cNvPr>
          <p:cNvSpPr>
            <a:spLocks noChangeArrowheads="1"/>
          </p:cNvSpPr>
          <p:nvPr/>
        </p:nvSpPr>
        <p:spPr bwMode="auto">
          <a:xfrm>
            <a:off x="8037592" y="3860800"/>
            <a:ext cx="1295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dirty="0">
                <a:latin typeface="Microsoft Sans Serif" panose="020B0604020202020204" pitchFamily="34" charset="0"/>
              </a:rPr>
              <a:t>ESP32</a:t>
            </a:r>
            <a:endParaRPr lang="en-US" altLang="ja-JP" u="none" dirty="0">
              <a:latin typeface="Microsoft Sans Serif" panose="020B0604020202020204" pitchFamily="34" charset="0"/>
            </a:endParaRPr>
          </a:p>
        </p:txBody>
      </p:sp>
      <p:pic>
        <p:nvPicPr>
          <p:cNvPr id="54" name="Picture 19">
            <a:extLst>
              <a:ext uri="{FF2B5EF4-FFF2-40B4-BE49-F238E27FC236}">
                <a16:creationId xmlns:a16="http://schemas.microsoft.com/office/drawing/2014/main" id="{53F36A29-EB2D-4B2F-B08D-D96A6F1D6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605" y="4221162"/>
            <a:ext cx="10969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 name="Group 25">
            <a:extLst>
              <a:ext uri="{FF2B5EF4-FFF2-40B4-BE49-F238E27FC236}">
                <a16:creationId xmlns:a16="http://schemas.microsoft.com/office/drawing/2014/main" id="{45416FF0-9435-4E93-9807-97DCAFD9039F}"/>
              </a:ext>
            </a:extLst>
          </p:cNvPr>
          <p:cNvGrpSpPr>
            <a:grpSpLocks/>
          </p:cNvGrpSpPr>
          <p:nvPr/>
        </p:nvGrpSpPr>
        <p:grpSpPr bwMode="auto">
          <a:xfrm>
            <a:off x="3644980" y="1484312"/>
            <a:ext cx="3168650" cy="1152525"/>
            <a:chOff x="1895" y="2568"/>
            <a:chExt cx="1905" cy="1361"/>
          </a:xfrm>
        </p:grpSpPr>
        <p:sp>
          <p:nvSpPr>
            <p:cNvPr id="56" name="Line 26">
              <a:extLst>
                <a:ext uri="{FF2B5EF4-FFF2-40B4-BE49-F238E27FC236}">
                  <a16:creationId xmlns:a16="http://schemas.microsoft.com/office/drawing/2014/main" id="{490AAE43-DD6C-4125-A5F1-090BFB15C8B8}"/>
                </a:ext>
              </a:extLst>
            </p:cNvPr>
            <p:cNvSpPr>
              <a:spLocks noChangeShapeType="1"/>
            </p:cNvSpPr>
            <p:nvPr/>
          </p:nvSpPr>
          <p:spPr bwMode="auto">
            <a:xfrm flipV="1">
              <a:off x="2848" y="2568"/>
              <a:ext cx="0" cy="1361"/>
            </a:xfrm>
            <a:prstGeom prst="line">
              <a:avLst/>
            </a:prstGeom>
            <a:noFill/>
            <a:ln w="190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7" name="Line 27">
              <a:extLst>
                <a:ext uri="{FF2B5EF4-FFF2-40B4-BE49-F238E27FC236}">
                  <a16:creationId xmlns:a16="http://schemas.microsoft.com/office/drawing/2014/main" id="{F0E4709C-3D24-4BAE-8568-73067F32BF5A}"/>
                </a:ext>
              </a:extLst>
            </p:cNvPr>
            <p:cNvSpPr>
              <a:spLocks noChangeShapeType="1"/>
            </p:cNvSpPr>
            <p:nvPr/>
          </p:nvSpPr>
          <p:spPr bwMode="auto">
            <a:xfrm flipH="1" flipV="1">
              <a:off x="2848" y="2568"/>
              <a:ext cx="952" cy="0"/>
            </a:xfrm>
            <a:prstGeom prst="line">
              <a:avLst/>
            </a:prstGeom>
            <a:noFill/>
            <a:ln w="190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8" name="Line 28">
              <a:extLst>
                <a:ext uri="{FF2B5EF4-FFF2-40B4-BE49-F238E27FC236}">
                  <a16:creationId xmlns:a16="http://schemas.microsoft.com/office/drawing/2014/main" id="{0EF4CBBE-3BE4-49CF-9324-7FD296D5022E}"/>
                </a:ext>
              </a:extLst>
            </p:cNvPr>
            <p:cNvSpPr>
              <a:spLocks noChangeShapeType="1"/>
            </p:cNvSpPr>
            <p:nvPr/>
          </p:nvSpPr>
          <p:spPr bwMode="auto">
            <a:xfrm flipH="1" flipV="1">
              <a:off x="1895" y="3929"/>
              <a:ext cx="952" cy="0"/>
            </a:xfrm>
            <a:prstGeom prst="line">
              <a:avLst/>
            </a:prstGeom>
            <a:noFill/>
            <a:ln w="190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9" name="Line 29">
            <a:extLst>
              <a:ext uri="{FF2B5EF4-FFF2-40B4-BE49-F238E27FC236}">
                <a16:creationId xmlns:a16="http://schemas.microsoft.com/office/drawing/2014/main" id="{E2D4DE0E-F084-4C16-8111-DCC0F41826B6}"/>
              </a:ext>
            </a:extLst>
          </p:cNvPr>
          <p:cNvSpPr>
            <a:spLocks noChangeShapeType="1"/>
          </p:cNvSpPr>
          <p:nvPr/>
        </p:nvSpPr>
        <p:spPr bwMode="auto">
          <a:xfrm flipV="1">
            <a:off x="3571955" y="1268412"/>
            <a:ext cx="0" cy="13684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0" name="Line 30">
            <a:extLst>
              <a:ext uri="{FF2B5EF4-FFF2-40B4-BE49-F238E27FC236}">
                <a16:creationId xmlns:a16="http://schemas.microsoft.com/office/drawing/2014/main" id="{842A41D3-42D6-496D-AE6A-93DB6DA0789A}"/>
              </a:ext>
            </a:extLst>
          </p:cNvPr>
          <p:cNvSpPr>
            <a:spLocks noChangeShapeType="1"/>
          </p:cNvSpPr>
          <p:nvPr/>
        </p:nvSpPr>
        <p:spPr bwMode="auto">
          <a:xfrm flipV="1">
            <a:off x="3571955" y="2636837"/>
            <a:ext cx="338455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1" name="Rectangle 31">
            <a:extLst>
              <a:ext uri="{FF2B5EF4-FFF2-40B4-BE49-F238E27FC236}">
                <a16:creationId xmlns:a16="http://schemas.microsoft.com/office/drawing/2014/main" id="{8E97AAB0-C88A-4546-A9B9-6F3955A560BD}"/>
              </a:ext>
            </a:extLst>
          </p:cNvPr>
          <p:cNvSpPr>
            <a:spLocks noChangeArrowheads="1"/>
          </p:cNvSpPr>
          <p:nvPr/>
        </p:nvSpPr>
        <p:spPr bwMode="auto">
          <a:xfrm>
            <a:off x="2563892" y="1196975"/>
            <a:ext cx="863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a:latin typeface="Microsoft Sans Serif" panose="020B0604020202020204" pitchFamily="34" charset="0"/>
              </a:rPr>
              <a:t>マイコン</a:t>
            </a:r>
          </a:p>
          <a:p>
            <a:pPr algn="ctr" eaLnBrk="1" hangingPunct="1">
              <a:spcBef>
                <a:spcPct val="0"/>
              </a:spcBef>
              <a:buClrTx/>
              <a:buFontTx/>
              <a:buNone/>
            </a:pPr>
            <a:r>
              <a:rPr lang="ja-JP" altLang="en-US" sz="1800" u="none">
                <a:latin typeface="Microsoft Sans Serif" panose="020B0604020202020204" pitchFamily="34" charset="0"/>
              </a:rPr>
              <a:t>出力レベル</a:t>
            </a:r>
          </a:p>
          <a:p>
            <a:pPr algn="ctr" eaLnBrk="1" hangingPunct="1">
              <a:spcBef>
                <a:spcPct val="0"/>
              </a:spcBef>
              <a:buClrTx/>
              <a:buFontTx/>
              <a:buNone/>
            </a:pPr>
            <a:r>
              <a:rPr lang="en-US" altLang="ja-JP" sz="1800" u="none">
                <a:latin typeface="Microsoft Sans Serif" panose="020B0604020202020204" pitchFamily="34" charset="0"/>
              </a:rPr>
              <a:t>(</a:t>
            </a:r>
            <a:r>
              <a:rPr lang="ja-JP" altLang="en-US" sz="1800" u="none">
                <a:latin typeface="Microsoft Sans Serif" panose="020B0604020202020204" pitchFamily="34" charset="0"/>
              </a:rPr>
              <a:t>モータ電圧</a:t>
            </a:r>
            <a:r>
              <a:rPr lang="en-US" altLang="ja-JP" sz="1800" u="none">
                <a:latin typeface="Microsoft Sans Serif" panose="020B0604020202020204" pitchFamily="34" charset="0"/>
              </a:rPr>
              <a:t>)</a:t>
            </a:r>
          </a:p>
        </p:txBody>
      </p:sp>
      <p:sp>
        <p:nvSpPr>
          <p:cNvPr id="62" name="Line 32">
            <a:extLst>
              <a:ext uri="{FF2B5EF4-FFF2-40B4-BE49-F238E27FC236}">
                <a16:creationId xmlns:a16="http://schemas.microsoft.com/office/drawing/2014/main" id="{B971726A-22BD-4D74-B1CC-7C58A61A26A7}"/>
              </a:ext>
            </a:extLst>
          </p:cNvPr>
          <p:cNvSpPr>
            <a:spLocks noChangeShapeType="1"/>
          </p:cNvSpPr>
          <p:nvPr/>
        </p:nvSpPr>
        <p:spPr bwMode="auto">
          <a:xfrm flipV="1">
            <a:off x="3571955" y="1484312"/>
            <a:ext cx="3241675" cy="1150938"/>
          </a:xfrm>
          <a:prstGeom prst="line">
            <a:avLst/>
          </a:prstGeom>
          <a:noFill/>
          <a:ln w="190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63" name="Rectangle 33">
            <a:extLst>
              <a:ext uri="{FF2B5EF4-FFF2-40B4-BE49-F238E27FC236}">
                <a16:creationId xmlns:a16="http://schemas.microsoft.com/office/drawing/2014/main" id="{B2E71041-E8D6-4839-834D-7D0302F2CC45}"/>
              </a:ext>
            </a:extLst>
          </p:cNvPr>
          <p:cNvSpPr>
            <a:spLocks noChangeArrowheads="1"/>
          </p:cNvSpPr>
          <p:nvPr/>
        </p:nvSpPr>
        <p:spPr bwMode="auto">
          <a:xfrm>
            <a:off x="6597730" y="2349500"/>
            <a:ext cx="1295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a:latin typeface="Microsoft Sans Serif" panose="020B0604020202020204" pitchFamily="34" charset="0"/>
              </a:rPr>
              <a:t>照度</a:t>
            </a:r>
          </a:p>
        </p:txBody>
      </p:sp>
      <p:sp>
        <p:nvSpPr>
          <p:cNvPr id="64" name="Rectangle 34">
            <a:extLst>
              <a:ext uri="{FF2B5EF4-FFF2-40B4-BE49-F238E27FC236}">
                <a16:creationId xmlns:a16="http://schemas.microsoft.com/office/drawing/2014/main" id="{30EAE0AE-B942-44BF-9295-0686F245A528}"/>
              </a:ext>
            </a:extLst>
          </p:cNvPr>
          <p:cNvSpPr>
            <a:spLocks noChangeArrowheads="1"/>
          </p:cNvSpPr>
          <p:nvPr/>
        </p:nvSpPr>
        <p:spPr bwMode="auto">
          <a:xfrm>
            <a:off x="6956505" y="1341437"/>
            <a:ext cx="266541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r>
              <a:rPr lang="en-US" altLang="ja-JP" sz="1400" b="1" u="none" dirty="0">
                <a:solidFill>
                  <a:srgbClr val="A50021"/>
                </a:solidFill>
                <a:latin typeface="Microsoft Sans Serif" panose="020B0604020202020204" pitchFamily="34" charset="0"/>
              </a:rPr>
              <a:t>■D/A</a:t>
            </a:r>
            <a:r>
              <a:rPr lang="ja-JP" altLang="en-US" sz="1400" b="1" u="none" dirty="0">
                <a:solidFill>
                  <a:srgbClr val="A50021"/>
                </a:solidFill>
                <a:latin typeface="Microsoft Sans Serif" panose="020B0604020202020204" pitchFamily="34" charset="0"/>
              </a:rPr>
              <a:t>変換を使用しないとき</a:t>
            </a:r>
          </a:p>
          <a:p>
            <a:pPr eaLnBrk="1" hangingPunct="1">
              <a:spcBef>
                <a:spcPct val="0"/>
              </a:spcBef>
              <a:buClrTx/>
              <a:buFontTx/>
              <a:buNone/>
            </a:pPr>
            <a:r>
              <a:rPr lang="ja-JP" altLang="en-US" sz="1400" b="1" u="none" dirty="0">
                <a:solidFill>
                  <a:srgbClr val="A50021"/>
                </a:solidFill>
                <a:latin typeface="Microsoft Sans Serif" panose="020B0604020202020204" pitchFamily="34" charset="0"/>
              </a:rPr>
              <a:t>　　</a:t>
            </a:r>
            <a:r>
              <a:rPr lang="en-US" altLang="ja-JP" sz="1400" b="1" u="none" dirty="0">
                <a:solidFill>
                  <a:srgbClr val="A50021"/>
                </a:solidFill>
                <a:latin typeface="Microsoft Sans Serif" panose="020B0604020202020204" pitchFamily="34" charset="0"/>
              </a:rPr>
              <a:t>(ON/OFF</a:t>
            </a:r>
            <a:r>
              <a:rPr lang="ja-JP" altLang="en-US" sz="1400" b="1" u="none" dirty="0">
                <a:solidFill>
                  <a:srgbClr val="A50021"/>
                </a:solidFill>
                <a:latin typeface="Microsoft Sans Serif" panose="020B0604020202020204" pitchFamily="34" charset="0"/>
              </a:rPr>
              <a:t>しかできない</a:t>
            </a:r>
            <a:r>
              <a:rPr lang="en-US" altLang="ja-JP" sz="1400" b="1" u="none" dirty="0">
                <a:solidFill>
                  <a:srgbClr val="A50021"/>
                </a:solidFill>
                <a:latin typeface="Microsoft Sans Serif" panose="020B0604020202020204" pitchFamily="34" charset="0"/>
              </a:rPr>
              <a:t>)</a:t>
            </a:r>
          </a:p>
          <a:p>
            <a:pPr eaLnBrk="1" hangingPunct="1">
              <a:spcBef>
                <a:spcPct val="0"/>
              </a:spcBef>
              <a:buClrTx/>
              <a:buFontTx/>
              <a:buNone/>
            </a:pPr>
            <a:r>
              <a:rPr lang="en-US" altLang="ja-JP" sz="1400" b="1" u="none" dirty="0">
                <a:solidFill>
                  <a:srgbClr val="FFC000"/>
                </a:solidFill>
                <a:latin typeface="Microsoft Sans Serif" panose="020B0604020202020204" pitchFamily="34" charset="0"/>
              </a:rPr>
              <a:t>■D/A</a:t>
            </a:r>
            <a:r>
              <a:rPr lang="ja-JP" altLang="en-US" sz="1400" b="1" u="none" dirty="0">
                <a:solidFill>
                  <a:srgbClr val="FFC000"/>
                </a:solidFill>
                <a:latin typeface="Microsoft Sans Serif" panose="020B0604020202020204" pitchFamily="34" charset="0"/>
              </a:rPr>
              <a:t>変換を使用するとき</a:t>
            </a:r>
          </a:p>
          <a:p>
            <a:pPr eaLnBrk="1" hangingPunct="1">
              <a:spcBef>
                <a:spcPct val="0"/>
              </a:spcBef>
              <a:buClrTx/>
              <a:buFontTx/>
              <a:buNone/>
            </a:pPr>
            <a:r>
              <a:rPr lang="ja-JP" altLang="en-US" sz="1400" b="1" u="none" dirty="0">
                <a:solidFill>
                  <a:srgbClr val="FFC000"/>
                </a:solidFill>
                <a:latin typeface="Microsoft Sans Serif" panose="020B0604020202020204" pitchFamily="34" charset="0"/>
              </a:rPr>
              <a:t>　　</a:t>
            </a:r>
            <a:r>
              <a:rPr lang="en-US" altLang="ja-JP" sz="1400" b="1" u="none" dirty="0">
                <a:solidFill>
                  <a:srgbClr val="FFC000"/>
                </a:solidFill>
                <a:latin typeface="Microsoft Sans Serif" panose="020B0604020202020204" pitchFamily="34" charset="0"/>
              </a:rPr>
              <a:t>(</a:t>
            </a:r>
            <a:r>
              <a:rPr lang="ja-JP" altLang="en-US" sz="1400" b="1" u="none" dirty="0">
                <a:solidFill>
                  <a:srgbClr val="FFC000"/>
                </a:solidFill>
                <a:latin typeface="Microsoft Sans Serif" panose="020B0604020202020204" pitchFamily="34" charset="0"/>
              </a:rPr>
              <a:t>微妙な電圧を印加できる</a:t>
            </a:r>
            <a:r>
              <a:rPr lang="en-US" altLang="ja-JP" sz="1400" b="1" u="none" dirty="0">
                <a:solidFill>
                  <a:srgbClr val="FFC000"/>
                </a:solidFill>
                <a:latin typeface="Microsoft Sans Serif" panose="020B0604020202020204" pitchFamily="34" charset="0"/>
              </a:rPr>
              <a:t>)</a:t>
            </a:r>
          </a:p>
        </p:txBody>
      </p:sp>
    </p:spTree>
    <p:extLst>
      <p:ext uri="{BB962C8B-B14F-4D97-AF65-F5344CB8AC3E}">
        <p14:creationId xmlns:p14="http://schemas.microsoft.com/office/powerpoint/2010/main" val="2334619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25</a:t>
            </a:fld>
            <a:endParaRPr lang="ja-JP" altLang="en-US" dirty="0"/>
          </a:p>
        </p:txBody>
      </p:sp>
      <p:sp>
        <p:nvSpPr>
          <p:cNvPr id="4" name="タイトル 1">
            <a:extLst>
              <a:ext uri="{FF2B5EF4-FFF2-40B4-BE49-F238E27FC236}">
                <a16:creationId xmlns:a16="http://schemas.microsoft.com/office/drawing/2014/main" id="{EE07A6A6-6A76-418D-8D50-1407C59E7323}"/>
              </a:ext>
            </a:extLst>
          </p:cNvPr>
          <p:cNvSpPr>
            <a:spLocks noGrp="1"/>
          </p:cNvSpPr>
          <p:nvPr>
            <p:ph type="title"/>
          </p:nvPr>
        </p:nvSpPr>
        <p:spPr>
          <a:xfrm>
            <a:off x="273050" y="301624"/>
            <a:ext cx="7374532" cy="461963"/>
          </a:xfrm>
        </p:spPr>
        <p:txBody>
          <a:bodyPr>
            <a:normAutofit/>
          </a:bodyPr>
          <a:lstStyle/>
          <a:p>
            <a:r>
              <a:rPr lang="ja-JP" altLang="en-US" sz="2400" u="sng" dirty="0">
                <a:latin typeface="+mj-ea"/>
              </a:rPr>
              <a:t>コンピュータと</a:t>
            </a:r>
            <a:r>
              <a:rPr lang="en-US" altLang="ja-JP" sz="2400" u="sng" dirty="0">
                <a:latin typeface="+mj-ea"/>
              </a:rPr>
              <a:t>A/D</a:t>
            </a:r>
            <a:r>
              <a:rPr lang="ja-JP" altLang="en-US" sz="2400" u="sng" dirty="0">
                <a:latin typeface="+mj-ea"/>
              </a:rPr>
              <a:t>変換</a:t>
            </a:r>
            <a:endParaRPr kumimoji="1" lang="ja-JP" altLang="en-US" sz="2400" u="sng" dirty="0">
              <a:latin typeface="+mj-ea"/>
            </a:endParaRPr>
          </a:p>
        </p:txBody>
      </p:sp>
      <p:sp>
        <p:nvSpPr>
          <p:cNvPr id="5" name="Rectangle 40">
            <a:extLst>
              <a:ext uri="{FF2B5EF4-FFF2-40B4-BE49-F238E27FC236}">
                <a16:creationId xmlns:a16="http://schemas.microsoft.com/office/drawing/2014/main" id="{48F9CC45-F66A-4982-B8F7-C09D6AA4E558}"/>
              </a:ext>
            </a:extLst>
          </p:cNvPr>
          <p:cNvSpPr>
            <a:spLocks noChangeArrowheads="1"/>
          </p:cNvSpPr>
          <p:nvPr/>
        </p:nvSpPr>
        <p:spPr bwMode="auto">
          <a:xfrm>
            <a:off x="5024438" y="1125538"/>
            <a:ext cx="2232025" cy="4319587"/>
          </a:xfrm>
          <a:prstGeom prst="rect">
            <a:avLst/>
          </a:prstGeom>
          <a:solidFill>
            <a:srgbClr val="FFCC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 name="Rectangle 39">
            <a:extLst>
              <a:ext uri="{FF2B5EF4-FFF2-40B4-BE49-F238E27FC236}">
                <a16:creationId xmlns:a16="http://schemas.microsoft.com/office/drawing/2014/main" id="{0FE3B203-BD67-4BB6-B0AC-808004AE59BF}"/>
              </a:ext>
            </a:extLst>
          </p:cNvPr>
          <p:cNvSpPr>
            <a:spLocks noChangeArrowheads="1"/>
          </p:cNvSpPr>
          <p:nvPr/>
        </p:nvSpPr>
        <p:spPr bwMode="auto">
          <a:xfrm>
            <a:off x="2505075" y="1125538"/>
            <a:ext cx="2232025" cy="4319587"/>
          </a:xfrm>
          <a:prstGeom prst="rect">
            <a:avLst/>
          </a:prstGeom>
          <a:solidFill>
            <a:srgbClr val="CC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pic>
        <p:nvPicPr>
          <p:cNvPr id="7" name="Picture 33">
            <a:extLst>
              <a:ext uri="{FF2B5EF4-FFF2-40B4-BE49-F238E27FC236}">
                <a16:creationId xmlns:a16="http://schemas.microsoft.com/office/drawing/2014/main" id="{334A57E4-A8F4-4949-8290-E8D00938D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975" y="3141663"/>
            <a:ext cx="1839913"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2">
            <a:extLst>
              <a:ext uri="{FF2B5EF4-FFF2-40B4-BE49-F238E27FC236}">
                <a16:creationId xmlns:a16="http://schemas.microsoft.com/office/drawing/2014/main" id="{2D4B4C2F-AF4A-4C43-8FB0-41FF340DBB75}"/>
              </a:ext>
            </a:extLst>
          </p:cNvPr>
          <p:cNvSpPr>
            <a:spLocks noChangeArrowheads="1"/>
          </p:cNvSpPr>
          <p:nvPr/>
        </p:nvSpPr>
        <p:spPr bwMode="auto">
          <a:xfrm>
            <a:off x="128588" y="1125538"/>
            <a:ext cx="2232025" cy="4319587"/>
          </a:xfrm>
          <a:prstGeom prst="rect">
            <a:avLst/>
          </a:prstGeom>
          <a:solidFill>
            <a:srgbClr val="CC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 name="Oval 9">
            <a:extLst>
              <a:ext uri="{FF2B5EF4-FFF2-40B4-BE49-F238E27FC236}">
                <a16:creationId xmlns:a16="http://schemas.microsoft.com/office/drawing/2014/main" id="{3E7EF5FC-3E27-4509-86FF-FA638FB7C74F}"/>
              </a:ext>
            </a:extLst>
          </p:cNvPr>
          <p:cNvSpPr>
            <a:spLocks noChangeArrowheads="1"/>
          </p:cNvSpPr>
          <p:nvPr/>
        </p:nvSpPr>
        <p:spPr bwMode="auto">
          <a:xfrm>
            <a:off x="273050" y="1123950"/>
            <a:ext cx="1979613" cy="1295400"/>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000" b="1" u="none">
                <a:solidFill>
                  <a:schemeClr val="bg1"/>
                </a:solidFill>
                <a:latin typeface="Microsoft Sans Serif" panose="020B0604020202020204" pitchFamily="34" charset="0"/>
              </a:rPr>
              <a:t>気温</a:t>
            </a:r>
          </a:p>
          <a:p>
            <a:pPr algn="ctr" eaLnBrk="1" hangingPunct="1">
              <a:spcBef>
                <a:spcPct val="0"/>
              </a:spcBef>
              <a:buClrTx/>
              <a:buFontTx/>
              <a:buNone/>
            </a:pPr>
            <a:r>
              <a:rPr lang="ja-JP" altLang="en-US" sz="2000" b="1" u="none">
                <a:solidFill>
                  <a:schemeClr val="bg1"/>
                </a:solidFill>
                <a:latin typeface="Microsoft Sans Serif" panose="020B0604020202020204" pitchFamily="34" charset="0"/>
              </a:rPr>
              <a:t>温度</a:t>
            </a:r>
            <a:r>
              <a:rPr lang="en-US" altLang="ja-JP" sz="2000" b="1" u="none">
                <a:solidFill>
                  <a:schemeClr val="bg1"/>
                </a:solidFill>
                <a:latin typeface="Microsoft Sans Serif" panose="020B0604020202020204" pitchFamily="34" charset="0"/>
              </a:rPr>
              <a:t>(</a:t>
            </a:r>
            <a:r>
              <a:rPr lang="ja-JP" altLang="en-US" sz="2000" b="1" u="none">
                <a:solidFill>
                  <a:schemeClr val="bg1"/>
                </a:solidFill>
                <a:latin typeface="Microsoft Sans Serif" panose="020B0604020202020204" pitchFamily="34" charset="0"/>
              </a:rPr>
              <a:t>アナログ量</a:t>
            </a:r>
            <a:r>
              <a:rPr lang="en-US" altLang="ja-JP" sz="2000" b="1" u="none">
                <a:solidFill>
                  <a:schemeClr val="bg1"/>
                </a:solidFill>
                <a:latin typeface="Microsoft Sans Serif" panose="020B0604020202020204" pitchFamily="34" charset="0"/>
              </a:rPr>
              <a:t>)</a:t>
            </a:r>
          </a:p>
        </p:txBody>
      </p:sp>
      <p:sp>
        <p:nvSpPr>
          <p:cNvPr id="10" name="Oval 10">
            <a:extLst>
              <a:ext uri="{FF2B5EF4-FFF2-40B4-BE49-F238E27FC236}">
                <a16:creationId xmlns:a16="http://schemas.microsoft.com/office/drawing/2014/main" id="{A5949FCA-C7FA-4C40-8057-B32147032B11}"/>
              </a:ext>
            </a:extLst>
          </p:cNvPr>
          <p:cNvSpPr>
            <a:spLocks noChangeArrowheads="1"/>
          </p:cNvSpPr>
          <p:nvPr/>
        </p:nvSpPr>
        <p:spPr bwMode="auto">
          <a:xfrm>
            <a:off x="2649538" y="1125538"/>
            <a:ext cx="1981200" cy="1295400"/>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000" b="1" u="none">
                <a:solidFill>
                  <a:schemeClr val="bg1"/>
                </a:solidFill>
                <a:latin typeface="Microsoft Sans Serif" panose="020B0604020202020204" pitchFamily="34" charset="0"/>
              </a:rPr>
              <a:t>温度ｾﾝｻ</a:t>
            </a:r>
          </a:p>
          <a:p>
            <a:pPr algn="ctr" eaLnBrk="1" hangingPunct="1">
              <a:spcBef>
                <a:spcPct val="0"/>
              </a:spcBef>
              <a:buClrTx/>
              <a:buFontTx/>
              <a:buNone/>
            </a:pPr>
            <a:r>
              <a:rPr lang="ja-JP" altLang="en-US" sz="2000" b="1" u="none">
                <a:solidFill>
                  <a:schemeClr val="bg1"/>
                </a:solidFill>
                <a:latin typeface="Microsoft Sans Serif" panose="020B0604020202020204" pitchFamily="34" charset="0"/>
              </a:rPr>
              <a:t>電圧</a:t>
            </a:r>
            <a:r>
              <a:rPr lang="en-US" altLang="ja-JP" sz="2000" b="1" u="none">
                <a:solidFill>
                  <a:schemeClr val="bg1"/>
                </a:solidFill>
                <a:latin typeface="Microsoft Sans Serif" panose="020B0604020202020204" pitchFamily="34" charset="0"/>
              </a:rPr>
              <a:t>(</a:t>
            </a:r>
            <a:r>
              <a:rPr lang="ja-JP" altLang="en-US" sz="2000" b="1" u="none">
                <a:solidFill>
                  <a:schemeClr val="bg1"/>
                </a:solidFill>
                <a:latin typeface="Microsoft Sans Serif" panose="020B0604020202020204" pitchFamily="34" charset="0"/>
              </a:rPr>
              <a:t>ｱﾅﾛｸﾞ量</a:t>
            </a:r>
            <a:r>
              <a:rPr lang="en-US" altLang="ja-JP" sz="2000" b="1" u="none">
                <a:solidFill>
                  <a:schemeClr val="bg1"/>
                </a:solidFill>
                <a:latin typeface="Microsoft Sans Serif" panose="020B0604020202020204" pitchFamily="34" charset="0"/>
              </a:rPr>
              <a:t>)</a:t>
            </a:r>
          </a:p>
        </p:txBody>
      </p:sp>
      <p:sp>
        <p:nvSpPr>
          <p:cNvPr id="11" name="Rectangle 13">
            <a:extLst>
              <a:ext uri="{FF2B5EF4-FFF2-40B4-BE49-F238E27FC236}">
                <a16:creationId xmlns:a16="http://schemas.microsoft.com/office/drawing/2014/main" id="{20CEF6F8-7B0D-4655-85B4-A891392F7918}"/>
              </a:ext>
            </a:extLst>
          </p:cNvPr>
          <p:cNvSpPr>
            <a:spLocks noChangeArrowheads="1"/>
          </p:cNvSpPr>
          <p:nvPr/>
        </p:nvSpPr>
        <p:spPr bwMode="auto">
          <a:xfrm>
            <a:off x="5097463" y="1196975"/>
            <a:ext cx="2087562" cy="1223963"/>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solidFill>
                  <a:schemeClr val="bg1"/>
                </a:solidFill>
                <a:latin typeface="Microsoft Sans Serif" panose="020B0604020202020204" pitchFamily="34" charset="0"/>
              </a:rPr>
              <a:t>CPU</a:t>
            </a:r>
          </a:p>
          <a:p>
            <a:pPr algn="ctr" eaLnBrk="1" hangingPunct="1">
              <a:spcBef>
                <a:spcPct val="0"/>
              </a:spcBef>
              <a:buClrTx/>
              <a:buFontTx/>
              <a:buNone/>
            </a:pPr>
            <a:r>
              <a:rPr lang="ja-JP" altLang="en-US" sz="2000" b="1" u="none">
                <a:solidFill>
                  <a:schemeClr val="bg1"/>
                </a:solidFill>
                <a:latin typeface="Microsoft Sans Serif" panose="020B0604020202020204" pitchFamily="34" charset="0"/>
              </a:rPr>
              <a:t>数値</a:t>
            </a:r>
            <a:r>
              <a:rPr lang="en-US" altLang="ja-JP" sz="2000" b="1" u="none">
                <a:solidFill>
                  <a:schemeClr val="bg1"/>
                </a:solidFill>
                <a:latin typeface="Microsoft Sans Serif" panose="020B0604020202020204" pitchFamily="34" charset="0"/>
              </a:rPr>
              <a:t>(</a:t>
            </a:r>
            <a:r>
              <a:rPr lang="ja-JP" altLang="en-US" sz="2000" b="1" u="none">
                <a:solidFill>
                  <a:schemeClr val="bg1"/>
                </a:solidFill>
                <a:latin typeface="Microsoft Sans Serif" panose="020B0604020202020204" pitchFamily="34" charset="0"/>
              </a:rPr>
              <a:t>ﾃﾞｨｼﾞﾀﾙ量</a:t>
            </a:r>
            <a:r>
              <a:rPr lang="en-US" altLang="ja-JP" sz="2000" b="1" u="none">
                <a:solidFill>
                  <a:schemeClr val="bg1"/>
                </a:solidFill>
                <a:latin typeface="Microsoft Sans Serif" panose="020B0604020202020204" pitchFamily="34" charset="0"/>
              </a:rPr>
              <a:t>)</a:t>
            </a:r>
          </a:p>
        </p:txBody>
      </p:sp>
      <p:sp>
        <p:nvSpPr>
          <p:cNvPr id="12" name="Rectangle 14">
            <a:extLst>
              <a:ext uri="{FF2B5EF4-FFF2-40B4-BE49-F238E27FC236}">
                <a16:creationId xmlns:a16="http://schemas.microsoft.com/office/drawing/2014/main" id="{A8F4584F-7FFF-4962-A307-1AE8B66E0C5F}"/>
              </a:ext>
            </a:extLst>
          </p:cNvPr>
          <p:cNvSpPr txBox="1">
            <a:spLocks noChangeArrowheads="1"/>
          </p:cNvSpPr>
          <p:nvPr/>
        </p:nvSpPr>
        <p:spPr>
          <a:xfrm>
            <a:off x="488950" y="2636838"/>
            <a:ext cx="1744663" cy="360362"/>
          </a:xfrm>
          <a:prstGeom prst="rect">
            <a:avLst/>
          </a:prstGeom>
          <a:solidFill>
            <a:srgbClr val="0033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algn="ctr" fontAlgn="auto">
              <a:spcAft>
                <a:spcPts val="0"/>
              </a:spcAft>
              <a:buFont typeface="Osaka" charset="-128"/>
              <a:buNone/>
            </a:pPr>
            <a:r>
              <a:rPr lang="ja-JP" altLang="en-US" sz="2000" b="1">
                <a:solidFill>
                  <a:srgbClr val="FF99FF"/>
                </a:solidFill>
              </a:rPr>
              <a:t>約</a:t>
            </a:r>
            <a:r>
              <a:rPr lang="ja-JP" altLang="en-US" sz="2000">
                <a:solidFill>
                  <a:srgbClr val="FF99FF"/>
                </a:solidFill>
              </a:rPr>
              <a:t> </a:t>
            </a:r>
            <a:r>
              <a:rPr lang="en-US" altLang="ja-JP" sz="2000">
                <a:solidFill>
                  <a:srgbClr val="FFFFFF"/>
                </a:solidFill>
              </a:rPr>
              <a:t>24.62[℃]</a:t>
            </a:r>
          </a:p>
        </p:txBody>
      </p:sp>
      <p:sp>
        <p:nvSpPr>
          <p:cNvPr id="13" name="AutoShape 17">
            <a:extLst>
              <a:ext uri="{FF2B5EF4-FFF2-40B4-BE49-F238E27FC236}">
                <a16:creationId xmlns:a16="http://schemas.microsoft.com/office/drawing/2014/main" id="{E5950B90-2659-49CE-918A-4C722CE89558}"/>
              </a:ext>
            </a:extLst>
          </p:cNvPr>
          <p:cNvSpPr>
            <a:spLocks noChangeArrowheads="1"/>
          </p:cNvSpPr>
          <p:nvPr/>
        </p:nvSpPr>
        <p:spPr bwMode="auto">
          <a:xfrm>
            <a:off x="415925" y="5373688"/>
            <a:ext cx="6911975" cy="647700"/>
          </a:xfrm>
          <a:prstGeom prst="rightArrow">
            <a:avLst>
              <a:gd name="adj1" fmla="val 50000"/>
              <a:gd name="adj2" fmla="val 266789"/>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b="1" u="none" dirty="0">
                <a:solidFill>
                  <a:srgbClr val="54EAFE"/>
                </a:solidFill>
                <a:latin typeface="Microsoft Sans Serif" panose="020B0604020202020204" pitchFamily="34" charset="0"/>
              </a:rPr>
              <a:t>変換の方向</a:t>
            </a:r>
          </a:p>
        </p:txBody>
      </p:sp>
      <p:sp>
        <p:nvSpPr>
          <p:cNvPr id="14" name="Rectangle 18">
            <a:extLst>
              <a:ext uri="{FF2B5EF4-FFF2-40B4-BE49-F238E27FC236}">
                <a16:creationId xmlns:a16="http://schemas.microsoft.com/office/drawing/2014/main" id="{A845D3F5-F697-4140-9DB3-5B6909D72F62}"/>
              </a:ext>
            </a:extLst>
          </p:cNvPr>
          <p:cNvSpPr>
            <a:spLocks noChangeArrowheads="1"/>
          </p:cNvSpPr>
          <p:nvPr/>
        </p:nvSpPr>
        <p:spPr bwMode="auto">
          <a:xfrm>
            <a:off x="488950" y="6021388"/>
            <a:ext cx="74882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buFont typeface="Osaka" charset="-128"/>
              <a:buNone/>
            </a:pPr>
            <a:r>
              <a:rPr lang="ja-JP" altLang="en-US" u="none" dirty="0">
                <a:latin typeface="+mn-ea"/>
                <a:ea typeface="+mn-ea"/>
              </a:rPr>
              <a:t>アナログ→ディジタルへの変換　</a:t>
            </a:r>
            <a:r>
              <a:rPr lang="en-US" altLang="ja-JP" u="none" dirty="0">
                <a:latin typeface="+mn-ea"/>
                <a:ea typeface="+mn-ea"/>
              </a:rPr>
              <a:t>(A/D</a:t>
            </a:r>
            <a:r>
              <a:rPr lang="ja-JP" altLang="en-US" u="none" dirty="0">
                <a:latin typeface="+mn-ea"/>
                <a:ea typeface="+mn-ea"/>
              </a:rPr>
              <a:t>変換</a:t>
            </a:r>
            <a:r>
              <a:rPr lang="en-US" altLang="ja-JP" u="none" dirty="0">
                <a:latin typeface="+mn-ea"/>
                <a:ea typeface="+mn-ea"/>
              </a:rPr>
              <a:t>)</a:t>
            </a:r>
          </a:p>
        </p:txBody>
      </p:sp>
      <p:sp>
        <p:nvSpPr>
          <p:cNvPr id="15" name="Rectangle 26">
            <a:extLst>
              <a:ext uri="{FF2B5EF4-FFF2-40B4-BE49-F238E27FC236}">
                <a16:creationId xmlns:a16="http://schemas.microsoft.com/office/drawing/2014/main" id="{37C893B0-EC06-41D6-A4CA-9FDB2E5F4687}"/>
              </a:ext>
            </a:extLst>
          </p:cNvPr>
          <p:cNvSpPr>
            <a:spLocks noChangeArrowheads="1"/>
          </p:cNvSpPr>
          <p:nvPr/>
        </p:nvSpPr>
        <p:spPr bwMode="auto">
          <a:xfrm>
            <a:off x="2865438" y="2636838"/>
            <a:ext cx="1511300" cy="360362"/>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buFont typeface="Osaka" charset="-128"/>
              <a:buNone/>
            </a:pPr>
            <a:r>
              <a:rPr lang="ja-JP" altLang="en-US" sz="2000" b="1" u="none">
                <a:solidFill>
                  <a:srgbClr val="FF99FF"/>
                </a:solidFill>
              </a:rPr>
              <a:t>約</a:t>
            </a:r>
            <a:r>
              <a:rPr lang="ja-JP" altLang="en-US" sz="2000" u="none">
                <a:solidFill>
                  <a:srgbClr val="FF99FF"/>
                </a:solidFill>
              </a:rPr>
              <a:t> </a:t>
            </a:r>
            <a:r>
              <a:rPr lang="en-US" altLang="ja-JP" sz="2000" u="none">
                <a:solidFill>
                  <a:srgbClr val="FFFFFF"/>
                </a:solidFill>
              </a:rPr>
              <a:t>2.462[V]</a:t>
            </a:r>
          </a:p>
        </p:txBody>
      </p:sp>
      <p:sp>
        <p:nvSpPr>
          <p:cNvPr id="16" name="Rectangle 27">
            <a:extLst>
              <a:ext uri="{FF2B5EF4-FFF2-40B4-BE49-F238E27FC236}">
                <a16:creationId xmlns:a16="http://schemas.microsoft.com/office/drawing/2014/main" id="{CE240763-B16E-4981-B133-BC87F0031DD6}"/>
              </a:ext>
            </a:extLst>
          </p:cNvPr>
          <p:cNvSpPr>
            <a:spLocks noChangeArrowheads="1"/>
          </p:cNvSpPr>
          <p:nvPr/>
        </p:nvSpPr>
        <p:spPr bwMode="auto">
          <a:xfrm>
            <a:off x="5600700" y="2708275"/>
            <a:ext cx="1081088" cy="360363"/>
          </a:xfrm>
          <a:prstGeom prst="rect">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buFont typeface="Osaka" charset="-128"/>
              <a:buNone/>
            </a:pPr>
            <a:r>
              <a:rPr lang="en-US" altLang="ja-JP" sz="2000" u="none">
                <a:solidFill>
                  <a:srgbClr val="FFFFFF"/>
                </a:solidFill>
              </a:rPr>
              <a:t>720</a:t>
            </a:r>
          </a:p>
        </p:txBody>
      </p:sp>
      <p:pic>
        <p:nvPicPr>
          <p:cNvPr id="17" name="Picture 31">
            <a:extLst>
              <a:ext uri="{FF2B5EF4-FFF2-40B4-BE49-F238E27FC236}">
                <a16:creationId xmlns:a16="http://schemas.microsoft.com/office/drawing/2014/main" id="{6341E034-9EA1-423F-A197-5D0AFCA45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3357563"/>
            <a:ext cx="1681163"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4">
            <a:extLst>
              <a:ext uri="{FF2B5EF4-FFF2-40B4-BE49-F238E27FC236}">
                <a16:creationId xmlns:a16="http://schemas.microsoft.com/office/drawing/2014/main" id="{CA53119E-2A8A-405D-A949-B23061BD1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9263" y="3213100"/>
            <a:ext cx="1368425"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8">
            <a:extLst>
              <a:ext uri="{FF2B5EF4-FFF2-40B4-BE49-F238E27FC236}">
                <a16:creationId xmlns:a16="http://schemas.microsoft.com/office/drawing/2014/main" id="{E41D7638-83FB-4718-A478-7D4CC7B4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50" y="3213100"/>
            <a:ext cx="1655763"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AutoShape 41">
            <a:extLst>
              <a:ext uri="{FF2B5EF4-FFF2-40B4-BE49-F238E27FC236}">
                <a16:creationId xmlns:a16="http://schemas.microsoft.com/office/drawing/2014/main" id="{AD8D0EC5-4118-43B6-8F71-EE34D58CF041}"/>
              </a:ext>
            </a:extLst>
          </p:cNvPr>
          <p:cNvSpPr>
            <a:spLocks noChangeArrowheads="1"/>
          </p:cNvSpPr>
          <p:nvPr/>
        </p:nvSpPr>
        <p:spPr bwMode="auto">
          <a:xfrm>
            <a:off x="1928813" y="4581525"/>
            <a:ext cx="2232025" cy="719138"/>
          </a:xfrm>
          <a:prstGeom prst="wedgeRoundRectCallout">
            <a:avLst>
              <a:gd name="adj1" fmla="val 32787"/>
              <a:gd name="adj2" fmla="val -125718"/>
              <a:gd name="adj3" fmla="val 16667"/>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1800" u="none" dirty="0">
                <a:latin typeface="+mn-ea"/>
                <a:ea typeface="+mn-ea"/>
              </a:rPr>
              <a:t>CPU</a:t>
            </a:r>
            <a:r>
              <a:rPr lang="ja-JP" altLang="en-US" sz="1800" u="none" dirty="0">
                <a:latin typeface="+mn-ea"/>
                <a:ea typeface="+mn-ea"/>
              </a:rPr>
              <a:t>が扱い易い様</a:t>
            </a:r>
          </a:p>
          <a:p>
            <a:pPr algn="ctr" eaLnBrk="1" hangingPunct="1">
              <a:spcBef>
                <a:spcPct val="0"/>
              </a:spcBef>
              <a:buClrTx/>
              <a:buFontTx/>
              <a:buNone/>
            </a:pPr>
            <a:r>
              <a:rPr lang="ja-JP" altLang="en-US" sz="1800" u="none" dirty="0">
                <a:latin typeface="+mn-ea"/>
                <a:ea typeface="+mn-ea"/>
              </a:rPr>
              <a:t>電圧に変換</a:t>
            </a:r>
          </a:p>
        </p:txBody>
      </p:sp>
      <p:sp>
        <p:nvSpPr>
          <p:cNvPr id="21" name="AutoShape 42">
            <a:extLst>
              <a:ext uri="{FF2B5EF4-FFF2-40B4-BE49-F238E27FC236}">
                <a16:creationId xmlns:a16="http://schemas.microsoft.com/office/drawing/2014/main" id="{04ED010C-3955-4CD8-8A75-0BE74C6CEA33}"/>
              </a:ext>
            </a:extLst>
          </p:cNvPr>
          <p:cNvSpPr>
            <a:spLocks noChangeArrowheads="1"/>
          </p:cNvSpPr>
          <p:nvPr/>
        </p:nvSpPr>
        <p:spPr bwMode="auto">
          <a:xfrm>
            <a:off x="4376738" y="4581525"/>
            <a:ext cx="2232025" cy="719138"/>
          </a:xfrm>
          <a:prstGeom prst="wedgeRoundRectCallout">
            <a:avLst>
              <a:gd name="adj1" fmla="val 32787"/>
              <a:gd name="adj2" fmla="val -125718"/>
              <a:gd name="adj3" fmla="val 16667"/>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800" u="none" dirty="0">
                <a:latin typeface="+mn-ea"/>
                <a:ea typeface="+mn-ea"/>
              </a:rPr>
              <a:t>電圧を適当な値に</a:t>
            </a:r>
          </a:p>
          <a:p>
            <a:pPr algn="ctr" eaLnBrk="1" hangingPunct="1">
              <a:spcBef>
                <a:spcPct val="0"/>
              </a:spcBef>
              <a:buClrTx/>
              <a:buFontTx/>
              <a:buNone/>
            </a:pPr>
            <a:r>
              <a:rPr lang="ja-JP" altLang="en-US" sz="1800" u="none" dirty="0">
                <a:latin typeface="+mn-ea"/>
                <a:ea typeface="+mn-ea"/>
              </a:rPr>
              <a:t>対応づける</a:t>
            </a:r>
          </a:p>
        </p:txBody>
      </p:sp>
      <p:sp>
        <p:nvSpPr>
          <p:cNvPr id="22" name="AutoShape 43">
            <a:extLst>
              <a:ext uri="{FF2B5EF4-FFF2-40B4-BE49-F238E27FC236}">
                <a16:creationId xmlns:a16="http://schemas.microsoft.com/office/drawing/2014/main" id="{7F79F574-6AFF-4398-B9FA-0C6F3C8DF2D0}"/>
              </a:ext>
            </a:extLst>
          </p:cNvPr>
          <p:cNvSpPr>
            <a:spLocks noChangeArrowheads="1"/>
          </p:cNvSpPr>
          <p:nvPr/>
        </p:nvSpPr>
        <p:spPr bwMode="auto">
          <a:xfrm>
            <a:off x="7400925" y="4581525"/>
            <a:ext cx="2232025" cy="719138"/>
          </a:xfrm>
          <a:prstGeom prst="wedgeRoundRectCallout">
            <a:avLst>
              <a:gd name="adj1" fmla="val 14009"/>
              <a:gd name="adj2" fmla="val -114903"/>
              <a:gd name="adj3" fmla="val 16667"/>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1800" u="none" dirty="0">
                <a:latin typeface="+mn-ea"/>
                <a:ea typeface="+mn-ea"/>
              </a:rPr>
              <a:t>CPU</a:t>
            </a:r>
            <a:r>
              <a:rPr lang="ja-JP" altLang="en-US" sz="1800" u="none" dirty="0">
                <a:latin typeface="+mn-ea"/>
                <a:ea typeface="+mn-ea"/>
              </a:rPr>
              <a:t>内部の処理を経て表示・出力</a:t>
            </a:r>
          </a:p>
        </p:txBody>
      </p:sp>
    </p:spTree>
    <p:extLst>
      <p:ext uri="{BB962C8B-B14F-4D97-AF65-F5344CB8AC3E}">
        <p14:creationId xmlns:p14="http://schemas.microsoft.com/office/powerpoint/2010/main" val="164369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26</a:t>
            </a:fld>
            <a:endParaRPr lang="ja-JP" altLang="en-US" dirty="0"/>
          </a:p>
        </p:txBody>
      </p:sp>
      <p:sp>
        <p:nvSpPr>
          <p:cNvPr id="4" name="タイトル 1">
            <a:extLst>
              <a:ext uri="{FF2B5EF4-FFF2-40B4-BE49-F238E27FC236}">
                <a16:creationId xmlns:a16="http://schemas.microsoft.com/office/drawing/2014/main" id="{C801EDD3-F7DD-4BDF-AC69-F48D42B07875}"/>
              </a:ext>
            </a:extLst>
          </p:cNvPr>
          <p:cNvSpPr>
            <a:spLocks noGrp="1"/>
          </p:cNvSpPr>
          <p:nvPr>
            <p:ph type="title"/>
          </p:nvPr>
        </p:nvSpPr>
        <p:spPr>
          <a:xfrm>
            <a:off x="427163" y="188640"/>
            <a:ext cx="7374532" cy="461963"/>
          </a:xfrm>
        </p:spPr>
        <p:txBody>
          <a:bodyPr>
            <a:normAutofit/>
          </a:bodyPr>
          <a:lstStyle/>
          <a:p>
            <a:r>
              <a:rPr lang="en-US" altLang="ja-JP" sz="2400" u="sng" dirty="0">
                <a:latin typeface="+mj-ea"/>
              </a:rPr>
              <a:t>A/D</a:t>
            </a:r>
            <a:r>
              <a:rPr lang="ja-JP" altLang="en-US" sz="2400" u="sng" dirty="0">
                <a:latin typeface="+mj-ea"/>
              </a:rPr>
              <a:t>変換　の方法</a:t>
            </a:r>
            <a:endParaRPr kumimoji="1" lang="ja-JP" altLang="en-US" sz="2400" u="sng" dirty="0">
              <a:latin typeface="+mj-ea"/>
            </a:endParaRPr>
          </a:p>
        </p:txBody>
      </p:sp>
      <p:sp>
        <p:nvSpPr>
          <p:cNvPr id="5" name="Freeform 11">
            <a:extLst>
              <a:ext uri="{FF2B5EF4-FFF2-40B4-BE49-F238E27FC236}">
                <a16:creationId xmlns:a16="http://schemas.microsoft.com/office/drawing/2014/main" id="{00906794-DF0D-4591-9D88-B9115FF9682B}"/>
              </a:ext>
            </a:extLst>
          </p:cNvPr>
          <p:cNvSpPr>
            <a:spLocks/>
          </p:cNvSpPr>
          <p:nvPr/>
        </p:nvSpPr>
        <p:spPr bwMode="auto">
          <a:xfrm>
            <a:off x="6082208" y="1802482"/>
            <a:ext cx="3673475" cy="1838325"/>
          </a:xfrm>
          <a:custGeom>
            <a:avLst/>
            <a:gdLst>
              <a:gd name="T0" fmla="*/ 0 w 2314"/>
              <a:gd name="T1" fmla="*/ 2147483646 h 1005"/>
              <a:gd name="T2" fmla="*/ 2147483646 w 2314"/>
              <a:gd name="T3" fmla="*/ 2147483646 h 1005"/>
              <a:gd name="T4" fmla="*/ 2147483646 w 2314"/>
              <a:gd name="T5" fmla="*/ 2147483646 h 1005"/>
              <a:gd name="T6" fmla="*/ 2147483646 w 2314"/>
              <a:gd name="T7" fmla="*/ 2147483646 h 1005"/>
              <a:gd name="T8" fmla="*/ 2147483646 w 2314"/>
              <a:gd name="T9" fmla="*/ 2147483646 h 10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4" h="1005">
                <a:moveTo>
                  <a:pt x="0" y="1005"/>
                </a:moveTo>
                <a:cubicBezTo>
                  <a:pt x="182" y="585"/>
                  <a:pt x="364" y="166"/>
                  <a:pt x="545" y="98"/>
                </a:cubicBezTo>
                <a:cubicBezTo>
                  <a:pt x="726" y="30"/>
                  <a:pt x="915" y="597"/>
                  <a:pt x="1089" y="597"/>
                </a:cubicBezTo>
                <a:cubicBezTo>
                  <a:pt x="1263" y="597"/>
                  <a:pt x="1384" y="196"/>
                  <a:pt x="1588" y="98"/>
                </a:cubicBezTo>
                <a:cubicBezTo>
                  <a:pt x="1792" y="0"/>
                  <a:pt x="2053" y="3"/>
                  <a:pt x="2314" y="7"/>
                </a:cubicBezTo>
              </a:path>
            </a:pathLst>
          </a:custGeom>
          <a:noFill/>
          <a:ln w="2540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nvGrpSpPr>
          <p:cNvPr id="6" name="Group 12">
            <a:extLst>
              <a:ext uri="{FF2B5EF4-FFF2-40B4-BE49-F238E27FC236}">
                <a16:creationId xmlns:a16="http://schemas.microsoft.com/office/drawing/2014/main" id="{5BE6891B-7C32-43B4-853C-72352D35589B}"/>
              </a:ext>
            </a:extLst>
          </p:cNvPr>
          <p:cNvGrpSpPr>
            <a:grpSpLocks/>
          </p:cNvGrpSpPr>
          <p:nvPr/>
        </p:nvGrpSpPr>
        <p:grpSpPr bwMode="auto">
          <a:xfrm>
            <a:off x="5244008" y="1650082"/>
            <a:ext cx="4821238" cy="3810000"/>
            <a:chOff x="0" y="864"/>
            <a:chExt cx="3037" cy="2400"/>
          </a:xfrm>
        </p:grpSpPr>
        <p:grpSp>
          <p:nvGrpSpPr>
            <p:cNvPr id="7" name="Group 13">
              <a:extLst>
                <a:ext uri="{FF2B5EF4-FFF2-40B4-BE49-F238E27FC236}">
                  <a16:creationId xmlns:a16="http://schemas.microsoft.com/office/drawing/2014/main" id="{F232E565-C94D-46AE-AA76-BB1FEFF7909C}"/>
                </a:ext>
              </a:extLst>
            </p:cNvPr>
            <p:cNvGrpSpPr>
              <a:grpSpLocks/>
            </p:cNvGrpSpPr>
            <p:nvPr/>
          </p:nvGrpSpPr>
          <p:grpSpPr bwMode="auto">
            <a:xfrm>
              <a:off x="432" y="960"/>
              <a:ext cx="2404" cy="2041"/>
              <a:chOff x="580" y="935"/>
              <a:chExt cx="2404" cy="2041"/>
            </a:xfrm>
          </p:grpSpPr>
          <p:sp>
            <p:nvSpPr>
              <p:cNvPr id="10" name="Line 14">
                <a:extLst>
                  <a:ext uri="{FF2B5EF4-FFF2-40B4-BE49-F238E27FC236}">
                    <a16:creationId xmlns:a16="http://schemas.microsoft.com/office/drawing/2014/main" id="{82713CB3-4039-4529-A42D-F2DD5E49B823}"/>
                  </a:ext>
                </a:extLst>
              </p:cNvPr>
              <p:cNvSpPr>
                <a:spLocks noChangeShapeType="1"/>
              </p:cNvSpPr>
              <p:nvPr/>
            </p:nvSpPr>
            <p:spPr bwMode="auto">
              <a:xfrm flipV="1">
                <a:off x="671" y="935"/>
                <a:ext cx="0" cy="2041"/>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1" name="Line 15">
                <a:extLst>
                  <a:ext uri="{FF2B5EF4-FFF2-40B4-BE49-F238E27FC236}">
                    <a16:creationId xmlns:a16="http://schemas.microsoft.com/office/drawing/2014/main" id="{840EFBC2-B154-4441-957C-C6F5D1576993}"/>
                  </a:ext>
                </a:extLst>
              </p:cNvPr>
              <p:cNvSpPr>
                <a:spLocks noChangeShapeType="1"/>
              </p:cNvSpPr>
              <p:nvPr/>
            </p:nvSpPr>
            <p:spPr bwMode="auto">
              <a:xfrm>
                <a:off x="580" y="2886"/>
                <a:ext cx="2404" cy="0"/>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8" name="Rectangle 16">
              <a:extLst>
                <a:ext uri="{FF2B5EF4-FFF2-40B4-BE49-F238E27FC236}">
                  <a16:creationId xmlns:a16="http://schemas.microsoft.com/office/drawing/2014/main" id="{47C11CDB-270C-431F-822D-7CA99C0D2A45}"/>
                </a:ext>
              </a:extLst>
            </p:cNvPr>
            <p:cNvSpPr>
              <a:spLocks noChangeArrowheads="1"/>
            </p:cNvSpPr>
            <p:nvPr/>
          </p:nvSpPr>
          <p:spPr bwMode="auto">
            <a:xfrm>
              <a:off x="0" y="864"/>
              <a:ext cx="57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電圧</a:t>
              </a:r>
            </a:p>
            <a:p>
              <a:pPr algn="ctr" eaLnBrk="1" hangingPunct="1">
                <a:spcBef>
                  <a:spcPct val="0"/>
                </a:spcBef>
                <a:buClrTx/>
                <a:buFontTx/>
                <a:buNone/>
              </a:pPr>
              <a:r>
                <a:rPr lang="en-US" altLang="ja-JP" sz="2400" u="none">
                  <a:latin typeface="Times New Roman" panose="02020603050405020304" pitchFamily="18" charset="0"/>
                </a:rPr>
                <a:t>[V]</a:t>
              </a:r>
            </a:p>
          </p:txBody>
        </p:sp>
        <p:sp>
          <p:nvSpPr>
            <p:cNvPr id="9" name="Rectangle 17">
              <a:extLst>
                <a:ext uri="{FF2B5EF4-FFF2-40B4-BE49-F238E27FC236}">
                  <a16:creationId xmlns:a16="http://schemas.microsoft.com/office/drawing/2014/main" id="{516BF363-55C7-4737-AAFB-258E71C758AB}"/>
                </a:ext>
              </a:extLst>
            </p:cNvPr>
            <p:cNvSpPr>
              <a:spLocks noChangeArrowheads="1"/>
            </p:cNvSpPr>
            <p:nvPr/>
          </p:nvSpPr>
          <p:spPr bwMode="auto">
            <a:xfrm>
              <a:off x="2221" y="2928"/>
              <a:ext cx="81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dirty="0">
                  <a:latin typeface="Times New Roman" panose="02020603050405020304" pitchFamily="18" charset="0"/>
                </a:rPr>
                <a:t>時間</a:t>
              </a:r>
              <a:r>
                <a:rPr lang="en-US" altLang="ja-JP" sz="2400" u="none" dirty="0">
                  <a:latin typeface="Times New Roman" panose="02020603050405020304" pitchFamily="18" charset="0"/>
                </a:rPr>
                <a:t>[s]</a:t>
              </a:r>
            </a:p>
          </p:txBody>
        </p:sp>
      </p:grpSp>
      <p:sp>
        <p:nvSpPr>
          <p:cNvPr id="13" name="Rectangle 32">
            <a:extLst>
              <a:ext uri="{FF2B5EF4-FFF2-40B4-BE49-F238E27FC236}">
                <a16:creationId xmlns:a16="http://schemas.microsoft.com/office/drawing/2014/main" id="{F208DB8D-0590-4E19-8A01-AD568E3C214D}"/>
              </a:ext>
            </a:extLst>
          </p:cNvPr>
          <p:cNvSpPr>
            <a:spLocks noChangeArrowheads="1"/>
          </p:cNvSpPr>
          <p:nvPr/>
        </p:nvSpPr>
        <p:spPr bwMode="auto">
          <a:xfrm>
            <a:off x="631825" y="908720"/>
            <a:ext cx="8642350"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endParaRPr lang="ja-JP" altLang="ja-JP" sz="2400" u="none"/>
          </a:p>
        </p:txBody>
      </p:sp>
      <p:grpSp>
        <p:nvGrpSpPr>
          <p:cNvPr id="14" name="Group 46">
            <a:extLst>
              <a:ext uri="{FF2B5EF4-FFF2-40B4-BE49-F238E27FC236}">
                <a16:creationId xmlns:a16="http://schemas.microsoft.com/office/drawing/2014/main" id="{104BBA32-54CA-4F2C-BB73-DE35DF1A0AF5}"/>
              </a:ext>
            </a:extLst>
          </p:cNvPr>
          <p:cNvGrpSpPr>
            <a:grpSpLocks/>
          </p:cNvGrpSpPr>
          <p:nvPr/>
        </p:nvGrpSpPr>
        <p:grpSpPr bwMode="auto">
          <a:xfrm>
            <a:off x="6387008" y="1840582"/>
            <a:ext cx="3048000" cy="3048000"/>
            <a:chOff x="3552" y="1296"/>
            <a:chExt cx="1920" cy="1920"/>
          </a:xfrm>
        </p:grpSpPr>
        <p:sp>
          <p:nvSpPr>
            <p:cNvPr id="15" name="Line 35">
              <a:extLst>
                <a:ext uri="{FF2B5EF4-FFF2-40B4-BE49-F238E27FC236}">
                  <a16:creationId xmlns:a16="http://schemas.microsoft.com/office/drawing/2014/main" id="{6FFBDCA5-85CE-4C49-9EDA-DC92C086EBFA}"/>
                </a:ext>
              </a:extLst>
            </p:cNvPr>
            <p:cNvSpPr>
              <a:spLocks noChangeShapeType="1"/>
            </p:cNvSpPr>
            <p:nvPr/>
          </p:nvSpPr>
          <p:spPr bwMode="auto">
            <a:xfrm>
              <a:off x="3552"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6" name="Line 36">
              <a:extLst>
                <a:ext uri="{FF2B5EF4-FFF2-40B4-BE49-F238E27FC236}">
                  <a16:creationId xmlns:a16="http://schemas.microsoft.com/office/drawing/2014/main" id="{5C4D08CA-1191-4747-82E8-22946712AB19}"/>
                </a:ext>
              </a:extLst>
            </p:cNvPr>
            <p:cNvSpPr>
              <a:spLocks noChangeShapeType="1"/>
            </p:cNvSpPr>
            <p:nvPr/>
          </p:nvSpPr>
          <p:spPr bwMode="auto">
            <a:xfrm>
              <a:off x="3744"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 name="Line 37">
              <a:extLst>
                <a:ext uri="{FF2B5EF4-FFF2-40B4-BE49-F238E27FC236}">
                  <a16:creationId xmlns:a16="http://schemas.microsoft.com/office/drawing/2014/main" id="{309B313C-E37C-45F3-B84C-3DCCE86EDA0C}"/>
                </a:ext>
              </a:extLst>
            </p:cNvPr>
            <p:cNvSpPr>
              <a:spLocks noChangeShapeType="1"/>
            </p:cNvSpPr>
            <p:nvPr/>
          </p:nvSpPr>
          <p:spPr bwMode="auto">
            <a:xfrm>
              <a:off x="3936"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8" name="Line 38">
              <a:extLst>
                <a:ext uri="{FF2B5EF4-FFF2-40B4-BE49-F238E27FC236}">
                  <a16:creationId xmlns:a16="http://schemas.microsoft.com/office/drawing/2014/main" id="{ED918CE9-A542-4837-B50F-65F511322846}"/>
                </a:ext>
              </a:extLst>
            </p:cNvPr>
            <p:cNvSpPr>
              <a:spLocks noChangeShapeType="1"/>
            </p:cNvSpPr>
            <p:nvPr/>
          </p:nvSpPr>
          <p:spPr bwMode="auto">
            <a:xfrm>
              <a:off x="4128"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9" name="Line 39">
              <a:extLst>
                <a:ext uri="{FF2B5EF4-FFF2-40B4-BE49-F238E27FC236}">
                  <a16:creationId xmlns:a16="http://schemas.microsoft.com/office/drawing/2014/main" id="{1564425D-542F-40B1-BC29-FC8D0FACC8AB}"/>
                </a:ext>
              </a:extLst>
            </p:cNvPr>
            <p:cNvSpPr>
              <a:spLocks noChangeShapeType="1"/>
            </p:cNvSpPr>
            <p:nvPr/>
          </p:nvSpPr>
          <p:spPr bwMode="auto">
            <a:xfrm>
              <a:off x="4320"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0" name="Line 40">
              <a:extLst>
                <a:ext uri="{FF2B5EF4-FFF2-40B4-BE49-F238E27FC236}">
                  <a16:creationId xmlns:a16="http://schemas.microsoft.com/office/drawing/2014/main" id="{ABD8D2ED-E1F3-4767-8F5C-F62F00F1E64B}"/>
                </a:ext>
              </a:extLst>
            </p:cNvPr>
            <p:cNvSpPr>
              <a:spLocks noChangeShapeType="1"/>
            </p:cNvSpPr>
            <p:nvPr/>
          </p:nvSpPr>
          <p:spPr bwMode="auto">
            <a:xfrm>
              <a:off x="4512"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1" name="Line 41">
              <a:extLst>
                <a:ext uri="{FF2B5EF4-FFF2-40B4-BE49-F238E27FC236}">
                  <a16:creationId xmlns:a16="http://schemas.microsoft.com/office/drawing/2014/main" id="{BD2CAB54-BE4F-487E-9825-0BF0B8561CA1}"/>
                </a:ext>
              </a:extLst>
            </p:cNvPr>
            <p:cNvSpPr>
              <a:spLocks noChangeShapeType="1"/>
            </p:cNvSpPr>
            <p:nvPr/>
          </p:nvSpPr>
          <p:spPr bwMode="auto">
            <a:xfrm>
              <a:off x="4704"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2" name="Line 42">
              <a:extLst>
                <a:ext uri="{FF2B5EF4-FFF2-40B4-BE49-F238E27FC236}">
                  <a16:creationId xmlns:a16="http://schemas.microsoft.com/office/drawing/2014/main" id="{628D3572-52FA-4DE5-8F1B-C6BADD355875}"/>
                </a:ext>
              </a:extLst>
            </p:cNvPr>
            <p:cNvSpPr>
              <a:spLocks noChangeShapeType="1"/>
            </p:cNvSpPr>
            <p:nvPr/>
          </p:nvSpPr>
          <p:spPr bwMode="auto">
            <a:xfrm>
              <a:off x="4896"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3" name="Line 43">
              <a:extLst>
                <a:ext uri="{FF2B5EF4-FFF2-40B4-BE49-F238E27FC236}">
                  <a16:creationId xmlns:a16="http://schemas.microsoft.com/office/drawing/2014/main" id="{B8468A6F-C095-4264-AAC5-488FD902069A}"/>
                </a:ext>
              </a:extLst>
            </p:cNvPr>
            <p:cNvSpPr>
              <a:spLocks noChangeShapeType="1"/>
            </p:cNvSpPr>
            <p:nvPr/>
          </p:nvSpPr>
          <p:spPr bwMode="auto">
            <a:xfrm>
              <a:off x="5088"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4" name="Line 44">
              <a:extLst>
                <a:ext uri="{FF2B5EF4-FFF2-40B4-BE49-F238E27FC236}">
                  <a16:creationId xmlns:a16="http://schemas.microsoft.com/office/drawing/2014/main" id="{2909C04D-81D0-440D-932B-59C7FCCCC3EE}"/>
                </a:ext>
              </a:extLst>
            </p:cNvPr>
            <p:cNvSpPr>
              <a:spLocks noChangeShapeType="1"/>
            </p:cNvSpPr>
            <p:nvPr/>
          </p:nvSpPr>
          <p:spPr bwMode="auto">
            <a:xfrm>
              <a:off x="5280"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5" name="Line 45">
              <a:extLst>
                <a:ext uri="{FF2B5EF4-FFF2-40B4-BE49-F238E27FC236}">
                  <a16:creationId xmlns:a16="http://schemas.microsoft.com/office/drawing/2014/main" id="{99955851-06EA-4AC8-BA54-A596737A491E}"/>
                </a:ext>
              </a:extLst>
            </p:cNvPr>
            <p:cNvSpPr>
              <a:spLocks noChangeShapeType="1"/>
            </p:cNvSpPr>
            <p:nvPr/>
          </p:nvSpPr>
          <p:spPr bwMode="auto">
            <a:xfrm>
              <a:off x="5472"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grpSp>
        <p:nvGrpSpPr>
          <p:cNvPr id="26" name="Group 60">
            <a:extLst>
              <a:ext uri="{FF2B5EF4-FFF2-40B4-BE49-F238E27FC236}">
                <a16:creationId xmlns:a16="http://schemas.microsoft.com/office/drawing/2014/main" id="{73D2F073-E40A-4404-A5E6-89C12094A506}"/>
              </a:ext>
            </a:extLst>
          </p:cNvPr>
          <p:cNvGrpSpPr>
            <a:grpSpLocks/>
          </p:cNvGrpSpPr>
          <p:nvPr/>
        </p:nvGrpSpPr>
        <p:grpSpPr bwMode="auto">
          <a:xfrm>
            <a:off x="6006008" y="1735807"/>
            <a:ext cx="3505200" cy="1949450"/>
            <a:chOff x="3312" y="1230"/>
            <a:chExt cx="2208" cy="1228"/>
          </a:xfrm>
        </p:grpSpPr>
        <p:sp>
          <p:nvSpPr>
            <p:cNvPr id="27" name="Rectangle 47">
              <a:extLst>
                <a:ext uri="{FF2B5EF4-FFF2-40B4-BE49-F238E27FC236}">
                  <a16:creationId xmlns:a16="http://schemas.microsoft.com/office/drawing/2014/main" id="{36E63613-2E6F-46C5-81AC-504D8F7BACA9}"/>
                </a:ext>
              </a:extLst>
            </p:cNvPr>
            <p:cNvSpPr>
              <a:spLocks noChangeArrowheads="1"/>
            </p:cNvSpPr>
            <p:nvPr/>
          </p:nvSpPr>
          <p:spPr bwMode="auto">
            <a:xfrm>
              <a:off x="3312" y="2362"/>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8" name="Rectangle 49">
              <a:extLst>
                <a:ext uri="{FF2B5EF4-FFF2-40B4-BE49-F238E27FC236}">
                  <a16:creationId xmlns:a16="http://schemas.microsoft.com/office/drawing/2014/main" id="{A427D95C-7F59-42A9-9B75-121FA2F48F80}"/>
                </a:ext>
              </a:extLst>
            </p:cNvPr>
            <p:cNvSpPr>
              <a:spLocks noChangeArrowheads="1"/>
            </p:cNvSpPr>
            <p:nvPr/>
          </p:nvSpPr>
          <p:spPr bwMode="auto">
            <a:xfrm>
              <a:off x="3502" y="188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9" name="Rectangle 50">
              <a:extLst>
                <a:ext uri="{FF2B5EF4-FFF2-40B4-BE49-F238E27FC236}">
                  <a16:creationId xmlns:a16="http://schemas.microsoft.com/office/drawing/2014/main" id="{7E53EFBB-FC36-4A4F-BA63-734126E7901B}"/>
                </a:ext>
              </a:extLst>
            </p:cNvPr>
            <p:cNvSpPr>
              <a:spLocks noChangeArrowheads="1"/>
            </p:cNvSpPr>
            <p:nvPr/>
          </p:nvSpPr>
          <p:spPr bwMode="auto">
            <a:xfrm>
              <a:off x="3696" y="149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0" name="Rectangle 51">
              <a:extLst>
                <a:ext uri="{FF2B5EF4-FFF2-40B4-BE49-F238E27FC236}">
                  <a16:creationId xmlns:a16="http://schemas.microsoft.com/office/drawing/2014/main" id="{4255F084-3840-4099-BEE1-09F79C284B0C}"/>
                </a:ext>
              </a:extLst>
            </p:cNvPr>
            <p:cNvSpPr>
              <a:spLocks noChangeArrowheads="1"/>
            </p:cNvSpPr>
            <p:nvPr/>
          </p:nvSpPr>
          <p:spPr bwMode="auto">
            <a:xfrm>
              <a:off x="3888" y="134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1" name="Rectangle 52">
              <a:extLst>
                <a:ext uri="{FF2B5EF4-FFF2-40B4-BE49-F238E27FC236}">
                  <a16:creationId xmlns:a16="http://schemas.microsoft.com/office/drawing/2014/main" id="{B2D4FD74-5784-4339-8E92-0F7B7B758194}"/>
                </a:ext>
              </a:extLst>
            </p:cNvPr>
            <p:cNvSpPr>
              <a:spLocks noChangeArrowheads="1"/>
            </p:cNvSpPr>
            <p:nvPr/>
          </p:nvSpPr>
          <p:spPr bwMode="auto">
            <a:xfrm>
              <a:off x="4080" y="151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2" name="Rectangle 53">
              <a:extLst>
                <a:ext uri="{FF2B5EF4-FFF2-40B4-BE49-F238E27FC236}">
                  <a16:creationId xmlns:a16="http://schemas.microsoft.com/office/drawing/2014/main" id="{2C7543DF-F9CA-4B4C-8E34-068B4727FB88}"/>
                </a:ext>
              </a:extLst>
            </p:cNvPr>
            <p:cNvSpPr>
              <a:spLocks noChangeArrowheads="1"/>
            </p:cNvSpPr>
            <p:nvPr/>
          </p:nvSpPr>
          <p:spPr bwMode="auto">
            <a:xfrm>
              <a:off x="4272" y="1820"/>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3" name="Rectangle 54">
              <a:extLst>
                <a:ext uri="{FF2B5EF4-FFF2-40B4-BE49-F238E27FC236}">
                  <a16:creationId xmlns:a16="http://schemas.microsoft.com/office/drawing/2014/main" id="{B474D34E-32B2-48E4-9462-E84393FA8A9A}"/>
                </a:ext>
              </a:extLst>
            </p:cNvPr>
            <p:cNvSpPr>
              <a:spLocks noChangeArrowheads="1"/>
            </p:cNvSpPr>
            <p:nvPr/>
          </p:nvSpPr>
          <p:spPr bwMode="auto">
            <a:xfrm>
              <a:off x="4464" y="1878"/>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4" name="Rectangle 55">
              <a:extLst>
                <a:ext uri="{FF2B5EF4-FFF2-40B4-BE49-F238E27FC236}">
                  <a16:creationId xmlns:a16="http://schemas.microsoft.com/office/drawing/2014/main" id="{D94EC21E-B113-42EE-B459-FAE8A0C96DB8}"/>
                </a:ext>
              </a:extLst>
            </p:cNvPr>
            <p:cNvSpPr>
              <a:spLocks noChangeArrowheads="1"/>
            </p:cNvSpPr>
            <p:nvPr/>
          </p:nvSpPr>
          <p:spPr bwMode="auto">
            <a:xfrm>
              <a:off x="4656" y="1636"/>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5" name="Rectangle 56">
              <a:extLst>
                <a:ext uri="{FF2B5EF4-FFF2-40B4-BE49-F238E27FC236}">
                  <a16:creationId xmlns:a16="http://schemas.microsoft.com/office/drawing/2014/main" id="{FD036B64-CAC0-4FD1-8C52-79B8C3C5F434}"/>
                </a:ext>
              </a:extLst>
            </p:cNvPr>
            <p:cNvSpPr>
              <a:spLocks noChangeArrowheads="1"/>
            </p:cNvSpPr>
            <p:nvPr/>
          </p:nvSpPr>
          <p:spPr bwMode="auto">
            <a:xfrm>
              <a:off x="4848" y="138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6" name="Rectangle 57">
              <a:extLst>
                <a:ext uri="{FF2B5EF4-FFF2-40B4-BE49-F238E27FC236}">
                  <a16:creationId xmlns:a16="http://schemas.microsoft.com/office/drawing/2014/main" id="{F92CCDA5-9747-4B01-AC21-6FB3B56947F1}"/>
                </a:ext>
              </a:extLst>
            </p:cNvPr>
            <p:cNvSpPr>
              <a:spLocks noChangeArrowheads="1"/>
            </p:cNvSpPr>
            <p:nvPr/>
          </p:nvSpPr>
          <p:spPr bwMode="auto">
            <a:xfrm>
              <a:off x="5040" y="1282"/>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7" name="Rectangle 58">
              <a:extLst>
                <a:ext uri="{FF2B5EF4-FFF2-40B4-BE49-F238E27FC236}">
                  <a16:creationId xmlns:a16="http://schemas.microsoft.com/office/drawing/2014/main" id="{D6F06ED1-7611-49F6-BA07-6D24C2B45B50}"/>
                </a:ext>
              </a:extLst>
            </p:cNvPr>
            <p:cNvSpPr>
              <a:spLocks noChangeArrowheads="1"/>
            </p:cNvSpPr>
            <p:nvPr/>
          </p:nvSpPr>
          <p:spPr bwMode="auto">
            <a:xfrm>
              <a:off x="5232" y="124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8" name="Rectangle 59">
              <a:extLst>
                <a:ext uri="{FF2B5EF4-FFF2-40B4-BE49-F238E27FC236}">
                  <a16:creationId xmlns:a16="http://schemas.microsoft.com/office/drawing/2014/main" id="{9495AAD6-6B05-4502-A23D-463B5EF86B08}"/>
                </a:ext>
              </a:extLst>
            </p:cNvPr>
            <p:cNvSpPr>
              <a:spLocks noChangeArrowheads="1"/>
            </p:cNvSpPr>
            <p:nvPr/>
          </p:nvSpPr>
          <p:spPr bwMode="auto">
            <a:xfrm>
              <a:off x="5424" y="1230"/>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grpSp>
        <p:nvGrpSpPr>
          <p:cNvPr id="39" name="Group 83">
            <a:extLst>
              <a:ext uri="{FF2B5EF4-FFF2-40B4-BE49-F238E27FC236}">
                <a16:creationId xmlns:a16="http://schemas.microsoft.com/office/drawing/2014/main" id="{647B7A11-81D3-42C7-82CF-CBB728F76D29}"/>
              </a:ext>
            </a:extLst>
          </p:cNvPr>
          <p:cNvGrpSpPr>
            <a:grpSpLocks/>
          </p:cNvGrpSpPr>
          <p:nvPr/>
        </p:nvGrpSpPr>
        <p:grpSpPr bwMode="auto">
          <a:xfrm>
            <a:off x="6006008" y="1764382"/>
            <a:ext cx="3581400" cy="2438400"/>
            <a:chOff x="3312" y="1248"/>
            <a:chExt cx="2256" cy="1536"/>
          </a:xfrm>
        </p:grpSpPr>
        <p:sp>
          <p:nvSpPr>
            <p:cNvPr id="40" name="Line 62">
              <a:extLst>
                <a:ext uri="{FF2B5EF4-FFF2-40B4-BE49-F238E27FC236}">
                  <a16:creationId xmlns:a16="http://schemas.microsoft.com/office/drawing/2014/main" id="{BC10EFD6-0E97-4A08-9BBD-AB1422721CD2}"/>
                </a:ext>
              </a:extLst>
            </p:cNvPr>
            <p:cNvSpPr>
              <a:spLocks noChangeShapeType="1"/>
            </p:cNvSpPr>
            <p:nvPr/>
          </p:nvSpPr>
          <p:spPr bwMode="auto">
            <a:xfrm>
              <a:off x="3312" y="2400"/>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1" name="Line 63">
              <a:extLst>
                <a:ext uri="{FF2B5EF4-FFF2-40B4-BE49-F238E27FC236}">
                  <a16:creationId xmlns:a16="http://schemas.microsoft.com/office/drawing/2014/main" id="{CDC0697E-1204-405C-A9EF-E5CFA48A5CB1}"/>
                </a:ext>
              </a:extLst>
            </p:cNvPr>
            <p:cNvSpPr>
              <a:spLocks noChangeShapeType="1"/>
            </p:cNvSpPr>
            <p:nvPr/>
          </p:nvSpPr>
          <p:spPr bwMode="auto">
            <a:xfrm>
              <a:off x="3312" y="230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2" name="Line 64">
              <a:extLst>
                <a:ext uri="{FF2B5EF4-FFF2-40B4-BE49-F238E27FC236}">
                  <a16:creationId xmlns:a16="http://schemas.microsoft.com/office/drawing/2014/main" id="{1610731C-9168-4F29-A49B-90F73CB280EA}"/>
                </a:ext>
              </a:extLst>
            </p:cNvPr>
            <p:cNvSpPr>
              <a:spLocks noChangeShapeType="1"/>
            </p:cNvSpPr>
            <p:nvPr/>
          </p:nvSpPr>
          <p:spPr bwMode="auto">
            <a:xfrm>
              <a:off x="3312" y="220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3" name="Line 65">
              <a:extLst>
                <a:ext uri="{FF2B5EF4-FFF2-40B4-BE49-F238E27FC236}">
                  <a16:creationId xmlns:a16="http://schemas.microsoft.com/office/drawing/2014/main" id="{1348A3C5-663B-441D-A0A9-EE8EFBC803EA}"/>
                </a:ext>
              </a:extLst>
            </p:cNvPr>
            <p:cNvSpPr>
              <a:spLocks noChangeShapeType="1"/>
            </p:cNvSpPr>
            <p:nvPr/>
          </p:nvSpPr>
          <p:spPr bwMode="auto">
            <a:xfrm>
              <a:off x="3312" y="2112"/>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4" name="Line 66">
              <a:extLst>
                <a:ext uri="{FF2B5EF4-FFF2-40B4-BE49-F238E27FC236}">
                  <a16:creationId xmlns:a16="http://schemas.microsoft.com/office/drawing/2014/main" id="{6DFA0F54-98EA-489C-891B-F1FDB4254D6B}"/>
                </a:ext>
              </a:extLst>
            </p:cNvPr>
            <p:cNvSpPr>
              <a:spLocks noChangeShapeType="1"/>
            </p:cNvSpPr>
            <p:nvPr/>
          </p:nvSpPr>
          <p:spPr bwMode="auto">
            <a:xfrm>
              <a:off x="3312" y="2016"/>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5" name="Line 67">
              <a:extLst>
                <a:ext uri="{FF2B5EF4-FFF2-40B4-BE49-F238E27FC236}">
                  <a16:creationId xmlns:a16="http://schemas.microsoft.com/office/drawing/2014/main" id="{E1716C93-714E-44D5-9932-D919C6CBD973}"/>
                </a:ext>
              </a:extLst>
            </p:cNvPr>
            <p:cNvSpPr>
              <a:spLocks noChangeShapeType="1"/>
            </p:cNvSpPr>
            <p:nvPr/>
          </p:nvSpPr>
          <p:spPr bwMode="auto">
            <a:xfrm>
              <a:off x="3312" y="1920"/>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6" name="Line 68">
              <a:extLst>
                <a:ext uri="{FF2B5EF4-FFF2-40B4-BE49-F238E27FC236}">
                  <a16:creationId xmlns:a16="http://schemas.microsoft.com/office/drawing/2014/main" id="{6A237891-AF7E-4599-9C1C-817BAE4E320C}"/>
                </a:ext>
              </a:extLst>
            </p:cNvPr>
            <p:cNvSpPr>
              <a:spLocks noChangeShapeType="1"/>
            </p:cNvSpPr>
            <p:nvPr/>
          </p:nvSpPr>
          <p:spPr bwMode="auto">
            <a:xfrm>
              <a:off x="3312" y="182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7" name="Line 69">
              <a:extLst>
                <a:ext uri="{FF2B5EF4-FFF2-40B4-BE49-F238E27FC236}">
                  <a16:creationId xmlns:a16="http://schemas.microsoft.com/office/drawing/2014/main" id="{6189CB1D-93AF-4AF1-9470-052957F9D1B3}"/>
                </a:ext>
              </a:extLst>
            </p:cNvPr>
            <p:cNvSpPr>
              <a:spLocks noChangeShapeType="1"/>
            </p:cNvSpPr>
            <p:nvPr/>
          </p:nvSpPr>
          <p:spPr bwMode="auto">
            <a:xfrm>
              <a:off x="3312" y="172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8" name="Line 70">
              <a:extLst>
                <a:ext uri="{FF2B5EF4-FFF2-40B4-BE49-F238E27FC236}">
                  <a16:creationId xmlns:a16="http://schemas.microsoft.com/office/drawing/2014/main" id="{DB029DCF-9AEE-46E2-AF35-C364B9A677E3}"/>
                </a:ext>
              </a:extLst>
            </p:cNvPr>
            <p:cNvSpPr>
              <a:spLocks noChangeShapeType="1"/>
            </p:cNvSpPr>
            <p:nvPr/>
          </p:nvSpPr>
          <p:spPr bwMode="auto">
            <a:xfrm>
              <a:off x="3312" y="1632"/>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9" name="Line 71">
              <a:extLst>
                <a:ext uri="{FF2B5EF4-FFF2-40B4-BE49-F238E27FC236}">
                  <a16:creationId xmlns:a16="http://schemas.microsoft.com/office/drawing/2014/main" id="{EF4F7983-14FE-4826-910B-049CC48838FA}"/>
                </a:ext>
              </a:extLst>
            </p:cNvPr>
            <p:cNvSpPr>
              <a:spLocks noChangeShapeType="1"/>
            </p:cNvSpPr>
            <p:nvPr/>
          </p:nvSpPr>
          <p:spPr bwMode="auto">
            <a:xfrm>
              <a:off x="3312" y="1536"/>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0" name="Line 72">
              <a:extLst>
                <a:ext uri="{FF2B5EF4-FFF2-40B4-BE49-F238E27FC236}">
                  <a16:creationId xmlns:a16="http://schemas.microsoft.com/office/drawing/2014/main" id="{06F377AF-6775-4F72-B2D6-26CC737CADC0}"/>
                </a:ext>
              </a:extLst>
            </p:cNvPr>
            <p:cNvSpPr>
              <a:spLocks noChangeShapeType="1"/>
            </p:cNvSpPr>
            <p:nvPr/>
          </p:nvSpPr>
          <p:spPr bwMode="auto">
            <a:xfrm>
              <a:off x="3312" y="1440"/>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Line 73">
              <a:extLst>
                <a:ext uri="{FF2B5EF4-FFF2-40B4-BE49-F238E27FC236}">
                  <a16:creationId xmlns:a16="http://schemas.microsoft.com/office/drawing/2014/main" id="{B817CBCA-78F1-435C-9EC5-635E789947A2}"/>
                </a:ext>
              </a:extLst>
            </p:cNvPr>
            <p:cNvSpPr>
              <a:spLocks noChangeShapeType="1"/>
            </p:cNvSpPr>
            <p:nvPr/>
          </p:nvSpPr>
          <p:spPr bwMode="auto">
            <a:xfrm>
              <a:off x="3312" y="134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2" name="Line 74">
              <a:extLst>
                <a:ext uri="{FF2B5EF4-FFF2-40B4-BE49-F238E27FC236}">
                  <a16:creationId xmlns:a16="http://schemas.microsoft.com/office/drawing/2014/main" id="{2002BE9D-DBC2-46C5-BA17-2C059036A3E9}"/>
                </a:ext>
              </a:extLst>
            </p:cNvPr>
            <p:cNvSpPr>
              <a:spLocks noChangeShapeType="1"/>
            </p:cNvSpPr>
            <p:nvPr/>
          </p:nvSpPr>
          <p:spPr bwMode="auto">
            <a:xfrm>
              <a:off x="3312" y="124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3" name="Line 75">
              <a:extLst>
                <a:ext uri="{FF2B5EF4-FFF2-40B4-BE49-F238E27FC236}">
                  <a16:creationId xmlns:a16="http://schemas.microsoft.com/office/drawing/2014/main" id="{1FD6E682-FFE4-44C7-9178-4DC8F4B764EB}"/>
                </a:ext>
              </a:extLst>
            </p:cNvPr>
            <p:cNvSpPr>
              <a:spLocks noChangeShapeType="1"/>
            </p:cNvSpPr>
            <p:nvPr/>
          </p:nvSpPr>
          <p:spPr bwMode="auto">
            <a:xfrm>
              <a:off x="3312" y="278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 name="Line 76">
              <a:extLst>
                <a:ext uri="{FF2B5EF4-FFF2-40B4-BE49-F238E27FC236}">
                  <a16:creationId xmlns:a16="http://schemas.microsoft.com/office/drawing/2014/main" id="{1D679E80-276D-4F27-8F28-0649DBC251C6}"/>
                </a:ext>
              </a:extLst>
            </p:cNvPr>
            <p:cNvSpPr>
              <a:spLocks noChangeShapeType="1"/>
            </p:cNvSpPr>
            <p:nvPr/>
          </p:nvSpPr>
          <p:spPr bwMode="auto">
            <a:xfrm>
              <a:off x="3312" y="268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77">
              <a:extLst>
                <a:ext uri="{FF2B5EF4-FFF2-40B4-BE49-F238E27FC236}">
                  <a16:creationId xmlns:a16="http://schemas.microsoft.com/office/drawing/2014/main" id="{FD62BE5B-B831-4644-8852-DAC0116E3DE0}"/>
                </a:ext>
              </a:extLst>
            </p:cNvPr>
            <p:cNvSpPr>
              <a:spLocks noChangeShapeType="1"/>
            </p:cNvSpPr>
            <p:nvPr/>
          </p:nvSpPr>
          <p:spPr bwMode="auto">
            <a:xfrm>
              <a:off x="3312" y="2592"/>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6" name="Line 78">
              <a:extLst>
                <a:ext uri="{FF2B5EF4-FFF2-40B4-BE49-F238E27FC236}">
                  <a16:creationId xmlns:a16="http://schemas.microsoft.com/office/drawing/2014/main" id="{3361F18B-5920-405F-ABA0-E0A0927D5098}"/>
                </a:ext>
              </a:extLst>
            </p:cNvPr>
            <p:cNvSpPr>
              <a:spLocks noChangeShapeType="1"/>
            </p:cNvSpPr>
            <p:nvPr/>
          </p:nvSpPr>
          <p:spPr bwMode="auto">
            <a:xfrm>
              <a:off x="3312" y="2496"/>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mc:AlternateContent xmlns:mc="http://schemas.openxmlformats.org/markup-compatibility/2006" xmlns:a14="http://schemas.microsoft.com/office/drawing/2010/main">
        <mc:Choice Requires="a14">
          <p:sp>
            <p:nvSpPr>
              <p:cNvPr id="57" name="Rectangle 84">
                <a:extLst>
                  <a:ext uri="{FF2B5EF4-FFF2-40B4-BE49-F238E27FC236}">
                    <a16:creationId xmlns:a16="http://schemas.microsoft.com/office/drawing/2014/main" id="{1486CDDB-D60C-4830-BE0F-71648AFA1E9C}"/>
                  </a:ext>
                </a:extLst>
              </p:cNvPr>
              <p:cNvSpPr>
                <a:spLocks noChangeArrowheads="1"/>
              </p:cNvSpPr>
              <p:nvPr/>
            </p:nvSpPr>
            <p:spPr bwMode="auto">
              <a:xfrm>
                <a:off x="152399" y="980156"/>
                <a:ext cx="5925048" cy="53291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sz="2400" u="none" dirty="0">
                    <a:latin typeface="+mn-ea"/>
                    <a:ea typeface="+mn-ea"/>
                  </a:rPr>
                  <a:t>＜ポイント＞</a:t>
                </a:r>
                <a:endParaRPr lang="en-US" altLang="ja-JP" sz="2400" u="none" dirty="0">
                  <a:latin typeface="+mn-ea"/>
                  <a:ea typeface="+mn-ea"/>
                </a:endParaRPr>
              </a:p>
              <a:p>
                <a:pPr eaLnBrk="1" hangingPunct="1">
                  <a:spcBef>
                    <a:spcPct val="0"/>
                  </a:spcBef>
                  <a:buFontTx/>
                  <a:buNone/>
                </a:pPr>
                <a:endParaRPr lang="en-US" altLang="ja-JP" sz="2400" dirty="0">
                  <a:latin typeface="+mn-ea"/>
                  <a:ea typeface="+mn-ea"/>
                </a:endParaRPr>
              </a:p>
              <a:p>
                <a:pPr eaLnBrk="1" hangingPunct="1">
                  <a:spcBef>
                    <a:spcPct val="0"/>
                  </a:spcBef>
                  <a:buFontTx/>
                  <a:buNone/>
                </a:pPr>
                <a:r>
                  <a:rPr lang="ja-JP" altLang="en-US" sz="2400" b="1" u="none" dirty="0">
                    <a:latin typeface="+mn-ea"/>
                    <a:ea typeface="+mn-ea"/>
                  </a:rPr>
                  <a:t>標本化</a:t>
                </a:r>
                <a:r>
                  <a:rPr lang="ja-JP" altLang="en-US" sz="2400" u="none" dirty="0">
                    <a:latin typeface="+mn-ea"/>
                    <a:ea typeface="+mn-ea"/>
                  </a:rPr>
                  <a:t>：連続的なアナログ信号を</a:t>
                </a:r>
                <a:endParaRPr lang="en-US" altLang="ja-JP" sz="2400" u="none" dirty="0">
                  <a:latin typeface="+mn-ea"/>
                  <a:ea typeface="+mn-ea"/>
                </a:endParaRPr>
              </a:p>
              <a:p>
                <a:pPr eaLnBrk="1" hangingPunct="1">
                  <a:spcBef>
                    <a:spcPct val="0"/>
                  </a:spcBef>
                  <a:buFontTx/>
                  <a:buNone/>
                </a:pPr>
                <a:r>
                  <a:rPr lang="ja-JP" altLang="en-US" sz="2400" dirty="0">
                    <a:latin typeface="+mn-ea"/>
                    <a:ea typeface="+mn-ea"/>
                  </a:rPr>
                  <a:t>　　　　</a:t>
                </a:r>
                <a:r>
                  <a:rPr lang="ja-JP" altLang="en-US" sz="2400" b="1" u="sng" dirty="0">
                    <a:solidFill>
                      <a:srgbClr val="FF0000"/>
                    </a:solidFill>
                    <a:latin typeface="+mn-ea"/>
                    <a:ea typeface="+mn-ea"/>
                  </a:rPr>
                  <a:t>離散的な周期</a:t>
                </a:r>
                <a:r>
                  <a:rPr lang="ja-JP" altLang="en-US" sz="2400" dirty="0">
                    <a:latin typeface="+mn-ea"/>
                    <a:ea typeface="+mn-ea"/>
                  </a:rPr>
                  <a:t>で切り出すこと。</a:t>
                </a:r>
                <a:endParaRPr lang="en-US" altLang="ja-JP" sz="2400" dirty="0">
                  <a:latin typeface="+mn-ea"/>
                  <a:ea typeface="+mn-ea"/>
                </a:endParaRPr>
              </a:p>
              <a:p>
                <a:pPr eaLnBrk="1" hangingPunct="1">
                  <a:spcBef>
                    <a:spcPct val="0"/>
                  </a:spcBef>
                  <a:buFontTx/>
                  <a:buNone/>
                </a:pPr>
                <a:r>
                  <a:rPr lang="ja-JP" altLang="en-US" sz="2400" u="none" dirty="0">
                    <a:latin typeface="+mn-ea"/>
                    <a:ea typeface="+mn-ea"/>
                  </a:rPr>
                  <a:t>　　　　　　↓</a:t>
                </a:r>
                <a:endParaRPr lang="en-US" altLang="ja-JP" sz="2400" u="none" dirty="0">
                  <a:latin typeface="+mn-ea"/>
                  <a:ea typeface="+mn-ea"/>
                </a:endParaRPr>
              </a:p>
              <a:p>
                <a:pPr eaLnBrk="1" hangingPunct="1">
                  <a:spcBef>
                    <a:spcPct val="0"/>
                  </a:spcBef>
                  <a:buFontTx/>
                  <a:buNone/>
                </a:pPr>
                <a:r>
                  <a:rPr lang="ja-JP" altLang="en-US" sz="2400" dirty="0">
                    <a:latin typeface="+mn-ea"/>
                    <a:ea typeface="+mn-ea"/>
                  </a:rPr>
                  <a:t>　サンプリング周期</a:t>
                </a:r>
                <a:endParaRPr lang="en-US" altLang="ja-JP" sz="2400" dirty="0">
                  <a:latin typeface="+mn-ea"/>
                  <a:ea typeface="+mn-ea"/>
                </a:endParaRPr>
              </a:p>
              <a:p>
                <a:pPr eaLnBrk="1" hangingPunct="1">
                  <a:spcBef>
                    <a:spcPct val="0"/>
                  </a:spcBef>
                  <a:buFontTx/>
                  <a:buNone/>
                </a:pPr>
                <a:r>
                  <a:rPr lang="ja-JP" altLang="en-US" sz="2400" u="none" dirty="0">
                    <a:latin typeface="+mn-ea"/>
                    <a:ea typeface="+mn-ea"/>
                  </a:rPr>
                  <a:t>　</a:t>
                </a:r>
                <a14:m>
                  <m:oMath xmlns:m="http://schemas.openxmlformats.org/officeDocument/2006/math">
                    <m:sSub>
                      <m:sSubPr>
                        <m:ctrlPr>
                          <a:rPr lang="en-US" altLang="ja-JP" sz="2400" i="1" u="none" smtClean="0">
                            <a:latin typeface="Cambria Math" panose="02040503050406030204" pitchFamily="18" charset="0"/>
                            <a:ea typeface="+mn-ea"/>
                          </a:rPr>
                        </m:ctrlPr>
                      </m:sSubPr>
                      <m:e>
                        <m:r>
                          <a:rPr lang="en-US" altLang="ja-JP" sz="2400" b="0" i="1" u="none" smtClean="0">
                            <a:latin typeface="Cambria Math" panose="02040503050406030204" pitchFamily="18" charset="0"/>
                            <a:ea typeface="+mn-ea"/>
                          </a:rPr>
                          <m:t>𝑇</m:t>
                        </m:r>
                      </m:e>
                      <m:sub>
                        <m:r>
                          <a:rPr lang="en-US" altLang="ja-JP" sz="2400" b="0" i="1" u="none" smtClean="0">
                            <a:latin typeface="Cambria Math" panose="02040503050406030204" pitchFamily="18" charset="0"/>
                            <a:ea typeface="+mn-ea"/>
                          </a:rPr>
                          <m:t>𝑆</m:t>
                        </m:r>
                      </m:sub>
                    </m:sSub>
                    <m:r>
                      <a:rPr lang="en-US" altLang="ja-JP" sz="2400" b="0" i="1" u="none" smtClean="0">
                        <a:latin typeface="Cambria Math" panose="02040503050406030204" pitchFamily="18" charset="0"/>
                        <a:ea typeface="+mn-ea"/>
                      </a:rPr>
                      <m:t>=1/(</m:t>
                    </m:r>
                    <m:r>
                      <a:rPr lang="ja-JP" altLang="en-US" sz="2400" i="1">
                        <a:latin typeface="Cambria Math" panose="02040503050406030204" pitchFamily="18" charset="0"/>
                        <a:ea typeface="+mn-ea"/>
                      </a:rPr>
                      <m:t>サンプリング</m:t>
                    </m:r>
                    <m:r>
                      <a:rPr lang="ja-JP" altLang="en-US" sz="2400" i="1" smtClean="0">
                        <a:latin typeface="Cambria Math" panose="02040503050406030204" pitchFamily="18" charset="0"/>
                        <a:ea typeface="+mn-ea"/>
                      </a:rPr>
                      <m:t>周波数</m:t>
                    </m:r>
                    <m:r>
                      <a:rPr lang="ja-JP" altLang="en-US" sz="2400" i="1">
                        <a:latin typeface="Cambria Math" panose="02040503050406030204" pitchFamily="18" charset="0"/>
                        <a:ea typeface="+mn-ea"/>
                      </a:rPr>
                      <m:t>：</m:t>
                    </m:r>
                    <m:sSub>
                      <m:sSubPr>
                        <m:ctrlPr>
                          <a:rPr lang="en-US" altLang="ja-JP" sz="2400" i="1" smtClean="0">
                            <a:latin typeface="Cambria Math" panose="02040503050406030204" pitchFamily="18" charset="0"/>
                            <a:ea typeface="+mn-ea"/>
                          </a:rPr>
                        </m:ctrlPr>
                      </m:sSubPr>
                      <m:e>
                        <m:r>
                          <a:rPr lang="en-US" altLang="ja-JP" sz="2400" b="0" i="1" smtClean="0">
                            <a:latin typeface="Cambria Math" panose="02040503050406030204" pitchFamily="18" charset="0"/>
                            <a:ea typeface="+mn-ea"/>
                          </a:rPr>
                          <m:t>𝐹</m:t>
                        </m:r>
                      </m:e>
                      <m:sub>
                        <m:r>
                          <a:rPr lang="en-US" altLang="ja-JP" sz="2400" b="0" i="1" smtClean="0">
                            <a:latin typeface="Cambria Math" panose="02040503050406030204" pitchFamily="18" charset="0"/>
                            <a:ea typeface="+mn-ea"/>
                          </a:rPr>
                          <m:t>𝑆</m:t>
                        </m:r>
                      </m:sub>
                    </m:sSub>
                    <m:r>
                      <a:rPr lang="en-US" altLang="ja-JP" sz="2400" b="0" i="1" u="none" smtClean="0">
                        <a:latin typeface="Cambria Math" panose="02040503050406030204" pitchFamily="18" charset="0"/>
                        <a:ea typeface="+mn-ea"/>
                      </a:rPr>
                      <m:t>)</m:t>
                    </m:r>
                  </m:oMath>
                </a14:m>
                <a:endParaRPr lang="en-US" altLang="ja-JP" sz="2400" u="none" dirty="0">
                  <a:latin typeface="+mn-ea"/>
                  <a:ea typeface="+mn-ea"/>
                </a:endParaRPr>
              </a:p>
              <a:p>
                <a:pPr eaLnBrk="1" hangingPunct="1">
                  <a:spcBef>
                    <a:spcPct val="0"/>
                  </a:spcBef>
                  <a:buFontTx/>
                  <a:buNone/>
                </a:pPr>
                <a:endParaRPr lang="en-US" altLang="ja-JP" sz="2400" u="none" dirty="0">
                  <a:latin typeface="+mn-ea"/>
                  <a:ea typeface="+mn-ea"/>
                </a:endParaRPr>
              </a:p>
              <a:p>
                <a:pPr eaLnBrk="1" hangingPunct="1">
                  <a:spcBef>
                    <a:spcPct val="0"/>
                  </a:spcBef>
                  <a:buFontTx/>
                  <a:buNone/>
                </a:pPr>
                <a:endParaRPr lang="en-US" altLang="ja-JP" sz="2400" u="none" dirty="0">
                  <a:latin typeface="+mn-ea"/>
                  <a:ea typeface="+mn-ea"/>
                </a:endParaRPr>
              </a:p>
              <a:p>
                <a:pPr eaLnBrk="1" hangingPunct="1">
                  <a:spcBef>
                    <a:spcPct val="0"/>
                  </a:spcBef>
                  <a:buFontTx/>
                  <a:buNone/>
                </a:pPr>
                <a:r>
                  <a:rPr lang="ja-JP" altLang="en-US" sz="2400" b="1" dirty="0">
                    <a:latin typeface="+mn-ea"/>
                    <a:ea typeface="+mn-ea"/>
                  </a:rPr>
                  <a:t>量子化</a:t>
                </a:r>
                <a:r>
                  <a:rPr lang="ja-JP" altLang="en-US" sz="2400" dirty="0">
                    <a:latin typeface="+mn-ea"/>
                    <a:ea typeface="+mn-ea"/>
                  </a:rPr>
                  <a:t>：離散的な周期で切り出された</a:t>
                </a:r>
                <a:endParaRPr lang="en-US" altLang="ja-JP" sz="2400" dirty="0">
                  <a:latin typeface="+mn-ea"/>
                  <a:ea typeface="+mn-ea"/>
                </a:endParaRPr>
              </a:p>
              <a:p>
                <a:pPr eaLnBrk="1" hangingPunct="1">
                  <a:spcBef>
                    <a:spcPct val="0"/>
                  </a:spcBef>
                  <a:buFontTx/>
                  <a:buNone/>
                </a:pPr>
                <a:r>
                  <a:rPr lang="ja-JP" altLang="en-US" sz="2400" u="none" dirty="0">
                    <a:latin typeface="+mn-ea"/>
                    <a:ea typeface="+mn-ea"/>
                  </a:rPr>
                  <a:t>　　　　振幅値を、離散的な振幅値に</a:t>
                </a:r>
                <a:endParaRPr lang="en-US" altLang="ja-JP" sz="2400" u="none" dirty="0">
                  <a:latin typeface="+mn-ea"/>
                  <a:ea typeface="+mn-ea"/>
                </a:endParaRPr>
              </a:p>
              <a:p>
                <a:pPr eaLnBrk="1" hangingPunct="1">
                  <a:spcBef>
                    <a:spcPct val="0"/>
                  </a:spcBef>
                  <a:buFontTx/>
                  <a:buNone/>
                </a:pPr>
                <a:r>
                  <a:rPr lang="ja-JP" altLang="en-US" sz="2400" dirty="0">
                    <a:latin typeface="+mn-ea"/>
                    <a:ea typeface="+mn-ea"/>
                  </a:rPr>
                  <a:t>　　　　近似すること。</a:t>
                </a:r>
                <a:endParaRPr lang="en-US" altLang="ja-JP" sz="2400" dirty="0">
                  <a:latin typeface="+mn-ea"/>
                  <a:ea typeface="+mn-ea"/>
                </a:endParaRPr>
              </a:p>
              <a:p>
                <a:pPr eaLnBrk="1" hangingPunct="1">
                  <a:spcBef>
                    <a:spcPct val="0"/>
                  </a:spcBef>
                  <a:buFontTx/>
                  <a:buNone/>
                </a:pPr>
                <a:r>
                  <a:rPr lang="ja-JP" altLang="en-US" sz="2400" u="none" dirty="0">
                    <a:latin typeface="+mn-ea"/>
                    <a:ea typeface="+mn-ea"/>
                  </a:rPr>
                  <a:t>　どれだけ細かく近似できるか</a:t>
                </a:r>
                <a:r>
                  <a:rPr lang="en-US" altLang="ja-JP" sz="2400" u="none" dirty="0">
                    <a:latin typeface="+mn-ea"/>
                    <a:ea typeface="+mn-ea"/>
                  </a:rPr>
                  <a:t>=</a:t>
                </a:r>
                <a:r>
                  <a:rPr lang="ja-JP" altLang="en-US" sz="2400" b="1" u="none" dirty="0">
                    <a:solidFill>
                      <a:srgbClr val="FF0000"/>
                    </a:solidFill>
                    <a:latin typeface="+mn-ea"/>
                    <a:ea typeface="+mn-ea"/>
                  </a:rPr>
                  <a:t>分解能</a:t>
                </a:r>
                <a:endParaRPr lang="en-US" altLang="ja-JP" sz="2400" b="1" u="none" dirty="0">
                  <a:solidFill>
                    <a:srgbClr val="FF0000"/>
                  </a:solidFill>
                  <a:latin typeface="+mn-ea"/>
                  <a:ea typeface="+mn-ea"/>
                </a:endParaRPr>
              </a:p>
              <a:p>
                <a:pPr eaLnBrk="1" hangingPunct="1">
                  <a:spcBef>
                    <a:spcPct val="0"/>
                  </a:spcBef>
                  <a:buFontTx/>
                  <a:buNone/>
                </a:pPr>
                <a:r>
                  <a:rPr lang="ja-JP" altLang="en-US" sz="2400" b="1" dirty="0">
                    <a:solidFill>
                      <a:srgbClr val="FF0000"/>
                    </a:solidFill>
                    <a:latin typeface="+mn-ea"/>
                    <a:ea typeface="+mn-ea"/>
                  </a:rPr>
                  <a:t>　</a:t>
                </a:r>
                <a:r>
                  <a:rPr lang="en-US" altLang="ja-JP" sz="2400" b="1" dirty="0">
                    <a:solidFill>
                      <a:srgbClr val="FF0000"/>
                    </a:solidFill>
                    <a:latin typeface="+mn-ea"/>
                    <a:ea typeface="+mn-ea"/>
                  </a:rPr>
                  <a:t>(</a:t>
                </a:r>
                <a:r>
                  <a:rPr lang="ja-JP" altLang="en-US" sz="2400" b="1" dirty="0">
                    <a:solidFill>
                      <a:srgbClr val="FF0000"/>
                    </a:solidFill>
                    <a:latin typeface="+mn-ea"/>
                    <a:ea typeface="+mn-ea"/>
                  </a:rPr>
                  <a:t>例</a:t>
                </a:r>
                <a:r>
                  <a:rPr lang="en-US" altLang="ja-JP" sz="2400" b="1" dirty="0">
                    <a:solidFill>
                      <a:srgbClr val="FF0000"/>
                    </a:solidFill>
                    <a:latin typeface="+mn-ea"/>
                    <a:ea typeface="+mn-ea"/>
                  </a:rPr>
                  <a:t>)8Bit</a:t>
                </a:r>
                <a:r>
                  <a:rPr lang="ja-JP" altLang="en-US" sz="2400" b="1" dirty="0">
                    <a:solidFill>
                      <a:srgbClr val="FF0000"/>
                    </a:solidFill>
                    <a:latin typeface="+mn-ea"/>
                    <a:ea typeface="+mn-ea"/>
                  </a:rPr>
                  <a:t>分解能＝</a:t>
                </a:r>
                <a:r>
                  <a:rPr lang="en-US" altLang="ja-JP" sz="2400" b="1" dirty="0">
                    <a:solidFill>
                      <a:srgbClr val="FF0000"/>
                    </a:solidFill>
                    <a:latin typeface="+mn-ea"/>
                    <a:ea typeface="+mn-ea"/>
                  </a:rPr>
                  <a:t>256</a:t>
                </a:r>
                <a:r>
                  <a:rPr lang="ja-JP" altLang="en-US" sz="2400" b="1" dirty="0">
                    <a:solidFill>
                      <a:srgbClr val="FF0000"/>
                    </a:solidFill>
                    <a:latin typeface="+mn-ea"/>
                    <a:ea typeface="+mn-ea"/>
                  </a:rPr>
                  <a:t>段階で近似できる</a:t>
                </a:r>
                <a:endParaRPr lang="en-US" altLang="ja-JP" sz="2400" b="1" u="none" dirty="0">
                  <a:solidFill>
                    <a:srgbClr val="FF0000"/>
                  </a:solidFill>
                  <a:latin typeface="+mn-ea"/>
                  <a:ea typeface="+mn-ea"/>
                </a:endParaRPr>
              </a:p>
              <a:p>
                <a:pPr eaLnBrk="1" hangingPunct="1">
                  <a:spcBef>
                    <a:spcPct val="0"/>
                  </a:spcBef>
                  <a:buFontTx/>
                  <a:buNone/>
                </a:pPr>
                <a:endParaRPr lang="en-US" altLang="ja-JP" sz="2400" u="none" dirty="0">
                  <a:latin typeface="+mn-ea"/>
                  <a:ea typeface="+mn-ea"/>
                </a:endParaRPr>
              </a:p>
              <a:p>
                <a:pPr eaLnBrk="1" hangingPunct="1">
                  <a:spcBef>
                    <a:spcPct val="0"/>
                  </a:spcBef>
                  <a:buFontTx/>
                  <a:buNone/>
                </a:pPr>
                <a:endParaRPr lang="en-US" altLang="ja-JP" sz="2400" dirty="0">
                  <a:latin typeface="+mn-ea"/>
                  <a:ea typeface="+mn-ea"/>
                </a:endParaRPr>
              </a:p>
              <a:p>
                <a:pPr eaLnBrk="1" hangingPunct="1">
                  <a:spcBef>
                    <a:spcPct val="0"/>
                  </a:spcBef>
                  <a:buFontTx/>
                  <a:buNone/>
                </a:pPr>
                <a:endParaRPr lang="ja-JP" altLang="en-US" sz="2400" u="none" dirty="0">
                  <a:latin typeface="+mn-ea"/>
                  <a:ea typeface="+mn-ea"/>
                </a:endParaRPr>
              </a:p>
            </p:txBody>
          </p:sp>
        </mc:Choice>
        <mc:Fallback xmlns="">
          <p:sp>
            <p:nvSpPr>
              <p:cNvPr id="57" name="Rectangle 84">
                <a:extLst>
                  <a:ext uri="{FF2B5EF4-FFF2-40B4-BE49-F238E27FC236}">
                    <a16:creationId xmlns:a16="http://schemas.microsoft.com/office/drawing/2014/main" id="{1486CDDB-D60C-4830-BE0F-71648AFA1E9C}"/>
                  </a:ext>
                </a:extLst>
              </p:cNvPr>
              <p:cNvSpPr>
                <a:spLocks noRot="1" noChangeAspect="1" noMove="1" noResize="1" noEditPoints="1" noAdjustHandles="1" noChangeArrowheads="1" noChangeShapeType="1" noTextEdit="1"/>
              </p:cNvSpPr>
              <p:nvPr/>
            </p:nvSpPr>
            <p:spPr bwMode="auto">
              <a:xfrm>
                <a:off x="152399" y="980156"/>
                <a:ext cx="5925048" cy="5329163"/>
              </a:xfrm>
              <a:prstGeom prst="rect">
                <a:avLst/>
              </a:prstGeom>
              <a:blipFill>
                <a:blip r:embed="rId2"/>
                <a:stretch>
                  <a:fillRect l="-3086" t="-1831" r="-17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ja-JP" altLang="en-US">
                    <a:noFill/>
                  </a:rPr>
                  <a:t> </a:t>
                </a:r>
              </a:p>
            </p:txBody>
          </p:sp>
        </mc:Fallback>
      </mc:AlternateContent>
      <p:grpSp>
        <p:nvGrpSpPr>
          <p:cNvPr id="58" name="Group 18">
            <a:extLst>
              <a:ext uri="{FF2B5EF4-FFF2-40B4-BE49-F238E27FC236}">
                <a16:creationId xmlns:a16="http://schemas.microsoft.com/office/drawing/2014/main" id="{4497FB58-2BF4-45BC-8F63-52698B07FCCA}"/>
              </a:ext>
            </a:extLst>
          </p:cNvPr>
          <p:cNvGrpSpPr>
            <a:grpSpLocks/>
          </p:cNvGrpSpPr>
          <p:nvPr/>
        </p:nvGrpSpPr>
        <p:grpSpPr bwMode="auto">
          <a:xfrm>
            <a:off x="6006008" y="1688182"/>
            <a:ext cx="3505200" cy="1981200"/>
            <a:chOff x="3312" y="1224"/>
            <a:chExt cx="2208" cy="1248"/>
          </a:xfrm>
        </p:grpSpPr>
        <p:sp>
          <p:nvSpPr>
            <p:cNvPr id="59" name="Rectangle 19">
              <a:extLst>
                <a:ext uri="{FF2B5EF4-FFF2-40B4-BE49-F238E27FC236}">
                  <a16:creationId xmlns:a16="http://schemas.microsoft.com/office/drawing/2014/main" id="{A9C6516B-C878-4A1A-AED0-C72ADAA80CD7}"/>
                </a:ext>
              </a:extLst>
            </p:cNvPr>
            <p:cNvSpPr>
              <a:spLocks noChangeArrowheads="1"/>
            </p:cNvSpPr>
            <p:nvPr/>
          </p:nvSpPr>
          <p:spPr bwMode="auto">
            <a:xfrm>
              <a:off x="3312" y="237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0" name="Rectangle 20">
              <a:extLst>
                <a:ext uri="{FF2B5EF4-FFF2-40B4-BE49-F238E27FC236}">
                  <a16:creationId xmlns:a16="http://schemas.microsoft.com/office/drawing/2014/main" id="{9438B688-9134-49A9-A9BE-AFCB9D1968E1}"/>
                </a:ext>
              </a:extLst>
            </p:cNvPr>
            <p:cNvSpPr>
              <a:spLocks noChangeArrowheads="1"/>
            </p:cNvSpPr>
            <p:nvPr/>
          </p:nvSpPr>
          <p:spPr bwMode="auto">
            <a:xfrm>
              <a:off x="3504" y="189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1" name="Rectangle 21">
              <a:extLst>
                <a:ext uri="{FF2B5EF4-FFF2-40B4-BE49-F238E27FC236}">
                  <a16:creationId xmlns:a16="http://schemas.microsoft.com/office/drawing/2014/main" id="{8C8B872A-3D72-43BE-891C-C922B22F72C0}"/>
                </a:ext>
              </a:extLst>
            </p:cNvPr>
            <p:cNvSpPr>
              <a:spLocks noChangeArrowheads="1"/>
            </p:cNvSpPr>
            <p:nvPr/>
          </p:nvSpPr>
          <p:spPr bwMode="auto">
            <a:xfrm>
              <a:off x="3696" y="1512"/>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2" name="Rectangle 22">
              <a:extLst>
                <a:ext uri="{FF2B5EF4-FFF2-40B4-BE49-F238E27FC236}">
                  <a16:creationId xmlns:a16="http://schemas.microsoft.com/office/drawing/2014/main" id="{ABFE8F7D-406A-46BF-9A85-25F90AAD442F}"/>
                </a:ext>
              </a:extLst>
            </p:cNvPr>
            <p:cNvSpPr>
              <a:spLocks noChangeArrowheads="1"/>
            </p:cNvSpPr>
            <p:nvPr/>
          </p:nvSpPr>
          <p:spPr bwMode="auto">
            <a:xfrm>
              <a:off x="3888"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3" name="Rectangle 23">
              <a:extLst>
                <a:ext uri="{FF2B5EF4-FFF2-40B4-BE49-F238E27FC236}">
                  <a16:creationId xmlns:a16="http://schemas.microsoft.com/office/drawing/2014/main" id="{5AA9C05C-CB95-4E40-B863-BE06A4CAC11A}"/>
                </a:ext>
              </a:extLst>
            </p:cNvPr>
            <p:cNvSpPr>
              <a:spLocks noChangeArrowheads="1"/>
            </p:cNvSpPr>
            <p:nvPr/>
          </p:nvSpPr>
          <p:spPr bwMode="auto">
            <a:xfrm>
              <a:off x="4080" y="1512"/>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4" name="Rectangle 24">
              <a:extLst>
                <a:ext uri="{FF2B5EF4-FFF2-40B4-BE49-F238E27FC236}">
                  <a16:creationId xmlns:a16="http://schemas.microsoft.com/office/drawing/2014/main" id="{27B0D6DA-0B93-499E-8C2C-8CCBB62747AF}"/>
                </a:ext>
              </a:extLst>
            </p:cNvPr>
            <p:cNvSpPr>
              <a:spLocks noChangeArrowheads="1"/>
            </p:cNvSpPr>
            <p:nvPr/>
          </p:nvSpPr>
          <p:spPr bwMode="auto">
            <a:xfrm>
              <a:off x="4272" y="180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5" name="Rectangle 25">
              <a:extLst>
                <a:ext uri="{FF2B5EF4-FFF2-40B4-BE49-F238E27FC236}">
                  <a16:creationId xmlns:a16="http://schemas.microsoft.com/office/drawing/2014/main" id="{2CA94496-80EE-45AC-8B3F-77E0F565191A}"/>
                </a:ext>
              </a:extLst>
            </p:cNvPr>
            <p:cNvSpPr>
              <a:spLocks noChangeArrowheads="1"/>
            </p:cNvSpPr>
            <p:nvPr/>
          </p:nvSpPr>
          <p:spPr bwMode="auto">
            <a:xfrm>
              <a:off x="4464" y="189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6" name="Rectangle 26">
              <a:extLst>
                <a:ext uri="{FF2B5EF4-FFF2-40B4-BE49-F238E27FC236}">
                  <a16:creationId xmlns:a16="http://schemas.microsoft.com/office/drawing/2014/main" id="{D5651A60-EE3D-48B0-B4D1-2D81D1A2AA55}"/>
                </a:ext>
              </a:extLst>
            </p:cNvPr>
            <p:cNvSpPr>
              <a:spLocks noChangeArrowheads="1"/>
            </p:cNvSpPr>
            <p:nvPr/>
          </p:nvSpPr>
          <p:spPr bwMode="auto">
            <a:xfrm>
              <a:off x="4656" y="1704"/>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7" name="Rectangle 27">
              <a:extLst>
                <a:ext uri="{FF2B5EF4-FFF2-40B4-BE49-F238E27FC236}">
                  <a16:creationId xmlns:a16="http://schemas.microsoft.com/office/drawing/2014/main" id="{FC3E20B8-27DA-4126-9D22-7857127A64F1}"/>
                </a:ext>
              </a:extLst>
            </p:cNvPr>
            <p:cNvSpPr>
              <a:spLocks noChangeArrowheads="1"/>
            </p:cNvSpPr>
            <p:nvPr/>
          </p:nvSpPr>
          <p:spPr bwMode="auto">
            <a:xfrm>
              <a:off x="4848" y="141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8" name="Rectangle 28">
              <a:extLst>
                <a:ext uri="{FF2B5EF4-FFF2-40B4-BE49-F238E27FC236}">
                  <a16:creationId xmlns:a16="http://schemas.microsoft.com/office/drawing/2014/main" id="{5BF47E72-8971-493D-B100-08FBFF0D950F}"/>
                </a:ext>
              </a:extLst>
            </p:cNvPr>
            <p:cNvSpPr>
              <a:spLocks noChangeArrowheads="1"/>
            </p:cNvSpPr>
            <p:nvPr/>
          </p:nvSpPr>
          <p:spPr bwMode="auto">
            <a:xfrm>
              <a:off x="5040"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9" name="Rectangle 29">
              <a:extLst>
                <a:ext uri="{FF2B5EF4-FFF2-40B4-BE49-F238E27FC236}">
                  <a16:creationId xmlns:a16="http://schemas.microsoft.com/office/drawing/2014/main" id="{E9F567DD-CEE1-4CEB-B374-F6080339879A}"/>
                </a:ext>
              </a:extLst>
            </p:cNvPr>
            <p:cNvSpPr>
              <a:spLocks noChangeArrowheads="1"/>
            </p:cNvSpPr>
            <p:nvPr/>
          </p:nvSpPr>
          <p:spPr bwMode="auto">
            <a:xfrm>
              <a:off x="5232"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70" name="Rectangle 30">
              <a:extLst>
                <a:ext uri="{FF2B5EF4-FFF2-40B4-BE49-F238E27FC236}">
                  <a16:creationId xmlns:a16="http://schemas.microsoft.com/office/drawing/2014/main" id="{3373448F-E509-4A95-A0E1-397A7AAC01A0}"/>
                </a:ext>
              </a:extLst>
            </p:cNvPr>
            <p:cNvSpPr>
              <a:spLocks noChangeArrowheads="1"/>
            </p:cNvSpPr>
            <p:nvPr/>
          </p:nvSpPr>
          <p:spPr bwMode="auto">
            <a:xfrm>
              <a:off x="5424" y="1224"/>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cxnSp>
        <p:nvCxnSpPr>
          <p:cNvPr id="71" name="直線矢印コネクタ 70">
            <a:extLst>
              <a:ext uri="{FF2B5EF4-FFF2-40B4-BE49-F238E27FC236}">
                <a16:creationId xmlns:a16="http://schemas.microsoft.com/office/drawing/2014/main" id="{7D2D623A-046F-4A2B-9E45-5204CA394D60}"/>
              </a:ext>
            </a:extLst>
          </p:cNvPr>
          <p:cNvCxnSpPr/>
          <p:nvPr/>
        </p:nvCxnSpPr>
        <p:spPr>
          <a:xfrm>
            <a:off x="6996608" y="5157192"/>
            <a:ext cx="3048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2148F875-5A02-4790-8D0F-873098D5B450}"/>
              </a:ext>
            </a:extLst>
          </p:cNvPr>
          <p:cNvCxnSpPr>
            <a:cxnSpLocks/>
            <a:endCxn id="53" idx="1"/>
          </p:cNvCxnSpPr>
          <p:nvPr/>
        </p:nvCxnSpPr>
        <p:spPr>
          <a:xfrm flipH="1">
            <a:off x="9587408" y="4015583"/>
            <a:ext cx="64" cy="187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17">
            <a:extLst>
              <a:ext uri="{FF2B5EF4-FFF2-40B4-BE49-F238E27FC236}">
                <a16:creationId xmlns:a16="http://schemas.microsoft.com/office/drawing/2014/main" id="{B9AD2226-F118-4F51-988C-A5FD46B30323}"/>
              </a:ext>
            </a:extLst>
          </p:cNvPr>
          <p:cNvSpPr>
            <a:spLocks noChangeArrowheads="1"/>
          </p:cNvSpPr>
          <p:nvPr/>
        </p:nvSpPr>
        <p:spPr bwMode="auto">
          <a:xfrm>
            <a:off x="6602826" y="5163456"/>
            <a:ext cx="1295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600" dirty="0">
                <a:solidFill>
                  <a:srgbClr val="FF0000"/>
                </a:solidFill>
                <a:latin typeface="Times New Roman" panose="02020603050405020304" pitchFamily="18" charset="0"/>
              </a:rPr>
              <a:t>サンプリング周期</a:t>
            </a:r>
            <a:endParaRPr lang="en-US" altLang="ja-JP" sz="1600" dirty="0">
              <a:solidFill>
                <a:srgbClr val="FF0000"/>
              </a:solidFill>
              <a:latin typeface="Times New Roman" panose="02020603050405020304" pitchFamily="18" charset="0"/>
            </a:endParaRPr>
          </a:p>
        </p:txBody>
      </p:sp>
      <p:sp>
        <p:nvSpPr>
          <p:cNvPr id="76" name="Rectangle 17">
            <a:extLst>
              <a:ext uri="{FF2B5EF4-FFF2-40B4-BE49-F238E27FC236}">
                <a16:creationId xmlns:a16="http://schemas.microsoft.com/office/drawing/2014/main" id="{08B85A15-B5D9-4FAA-B5F4-B31647C1DB32}"/>
              </a:ext>
            </a:extLst>
          </p:cNvPr>
          <p:cNvSpPr>
            <a:spLocks noChangeArrowheads="1"/>
          </p:cNvSpPr>
          <p:nvPr/>
        </p:nvSpPr>
        <p:spPr bwMode="auto">
          <a:xfrm>
            <a:off x="9054008" y="4166632"/>
            <a:ext cx="952500" cy="41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1600" dirty="0">
                <a:solidFill>
                  <a:srgbClr val="FF0000"/>
                </a:solidFill>
                <a:latin typeface="Times New Roman" panose="02020603050405020304" pitchFamily="18" charset="0"/>
              </a:rPr>
              <a:t>分解能</a:t>
            </a:r>
            <a:endParaRPr lang="en-US" altLang="ja-JP" sz="16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378036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200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1+#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nodeType="afterEffect">
                                  <p:stCondLst>
                                    <p:cond delay="20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1+#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27</a:t>
            </a:fld>
            <a:endParaRPr lang="ja-JP" altLang="en-US" dirty="0"/>
          </a:p>
        </p:txBody>
      </p:sp>
      <p:sp>
        <p:nvSpPr>
          <p:cNvPr id="4" name="タイトル 1">
            <a:extLst>
              <a:ext uri="{FF2B5EF4-FFF2-40B4-BE49-F238E27FC236}">
                <a16:creationId xmlns:a16="http://schemas.microsoft.com/office/drawing/2014/main" id="{C801EDD3-F7DD-4BDF-AC69-F48D42B07875}"/>
              </a:ext>
            </a:extLst>
          </p:cNvPr>
          <p:cNvSpPr>
            <a:spLocks noGrp="1"/>
          </p:cNvSpPr>
          <p:nvPr>
            <p:ph type="title"/>
          </p:nvPr>
        </p:nvSpPr>
        <p:spPr>
          <a:xfrm>
            <a:off x="427163" y="188640"/>
            <a:ext cx="7374532" cy="461963"/>
          </a:xfrm>
        </p:spPr>
        <p:txBody>
          <a:bodyPr>
            <a:normAutofit/>
          </a:bodyPr>
          <a:lstStyle/>
          <a:p>
            <a:r>
              <a:rPr lang="en-US" altLang="ja-JP" sz="2400" u="sng" dirty="0">
                <a:latin typeface="+mj-ea"/>
              </a:rPr>
              <a:t>A/D</a:t>
            </a:r>
            <a:r>
              <a:rPr lang="ja-JP" altLang="en-US" sz="2400" u="sng" dirty="0">
                <a:latin typeface="+mj-ea"/>
              </a:rPr>
              <a:t>変換　の方法</a:t>
            </a:r>
            <a:endParaRPr kumimoji="1" lang="ja-JP" altLang="en-US" sz="2400" u="sng" dirty="0">
              <a:latin typeface="+mj-ea"/>
            </a:endParaRPr>
          </a:p>
        </p:txBody>
      </p:sp>
      <p:sp>
        <p:nvSpPr>
          <p:cNvPr id="5" name="Freeform 11">
            <a:extLst>
              <a:ext uri="{FF2B5EF4-FFF2-40B4-BE49-F238E27FC236}">
                <a16:creationId xmlns:a16="http://schemas.microsoft.com/office/drawing/2014/main" id="{00906794-DF0D-4591-9D88-B9115FF9682B}"/>
              </a:ext>
            </a:extLst>
          </p:cNvPr>
          <p:cNvSpPr>
            <a:spLocks/>
          </p:cNvSpPr>
          <p:nvPr/>
        </p:nvSpPr>
        <p:spPr bwMode="auto">
          <a:xfrm>
            <a:off x="5334000" y="1802482"/>
            <a:ext cx="3673475" cy="1838325"/>
          </a:xfrm>
          <a:custGeom>
            <a:avLst/>
            <a:gdLst>
              <a:gd name="T0" fmla="*/ 0 w 2314"/>
              <a:gd name="T1" fmla="*/ 2147483646 h 1005"/>
              <a:gd name="T2" fmla="*/ 2147483646 w 2314"/>
              <a:gd name="T3" fmla="*/ 2147483646 h 1005"/>
              <a:gd name="T4" fmla="*/ 2147483646 w 2314"/>
              <a:gd name="T5" fmla="*/ 2147483646 h 1005"/>
              <a:gd name="T6" fmla="*/ 2147483646 w 2314"/>
              <a:gd name="T7" fmla="*/ 2147483646 h 1005"/>
              <a:gd name="T8" fmla="*/ 2147483646 w 2314"/>
              <a:gd name="T9" fmla="*/ 2147483646 h 10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4" h="1005">
                <a:moveTo>
                  <a:pt x="0" y="1005"/>
                </a:moveTo>
                <a:cubicBezTo>
                  <a:pt x="182" y="585"/>
                  <a:pt x="364" y="166"/>
                  <a:pt x="545" y="98"/>
                </a:cubicBezTo>
                <a:cubicBezTo>
                  <a:pt x="726" y="30"/>
                  <a:pt x="915" y="597"/>
                  <a:pt x="1089" y="597"/>
                </a:cubicBezTo>
                <a:cubicBezTo>
                  <a:pt x="1263" y="597"/>
                  <a:pt x="1384" y="196"/>
                  <a:pt x="1588" y="98"/>
                </a:cubicBezTo>
                <a:cubicBezTo>
                  <a:pt x="1792" y="0"/>
                  <a:pt x="2053" y="3"/>
                  <a:pt x="2314" y="7"/>
                </a:cubicBezTo>
              </a:path>
            </a:pathLst>
          </a:custGeom>
          <a:noFill/>
          <a:ln w="2540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nvGrpSpPr>
          <p:cNvPr id="6" name="Group 12">
            <a:extLst>
              <a:ext uri="{FF2B5EF4-FFF2-40B4-BE49-F238E27FC236}">
                <a16:creationId xmlns:a16="http://schemas.microsoft.com/office/drawing/2014/main" id="{5BE6891B-7C32-43B4-853C-72352D35589B}"/>
              </a:ext>
            </a:extLst>
          </p:cNvPr>
          <p:cNvGrpSpPr>
            <a:grpSpLocks/>
          </p:cNvGrpSpPr>
          <p:nvPr/>
        </p:nvGrpSpPr>
        <p:grpSpPr bwMode="auto">
          <a:xfrm>
            <a:off x="4495800" y="1650082"/>
            <a:ext cx="5181600" cy="3810000"/>
            <a:chOff x="0" y="864"/>
            <a:chExt cx="3264" cy="2400"/>
          </a:xfrm>
        </p:grpSpPr>
        <p:grpSp>
          <p:nvGrpSpPr>
            <p:cNvPr id="7" name="Group 13">
              <a:extLst>
                <a:ext uri="{FF2B5EF4-FFF2-40B4-BE49-F238E27FC236}">
                  <a16:creationId xmlns:a16="http://schemas.microsoft.com/office/drawing/2014/main" id="{F232E565-C94D-46AE-AA76-BB1FEFF7909C}"/>
                </a:ext>
              </a:extLst>
            </p:cNvPr>
            <p:cNvGrpSpPr>
              <a:grpSpLocks/>
            </p:cNvGrpSpPr>
            <p:nvPr/>
          </p:nvGrpSpPr>
          <p:grpSpPr bwMode="auto">
            <a:xfrm>
              <a:off x="432" y="960"/>
              <a:ext cx="2404" cy="2041"/>
              <a:chOff x="580" y="935"/>
              <a:chExt cx="2404" cy="2041"/>
            </a:xfrm>
          </p:grpSpPr>
          <p:sp>
            <p:nvSpPr>
              <p:cNvPr id="10" name="Line 14">
                <a:extLst>
                  <a:ext uri="{FF2B5EF4-FFF2-40B4-BE49-F238E27FC236}">
                    <a16:creationId xmlns:a16="http://schemas.microsoft.com/office/drawing/2014/main" id="{82713CB3-4039-4529-A42D-F2DD5E49B823}"/>
                  </a:ext>
                </a:extLst>
              </p:cNvPr>
              <p:cNvSpPr>
                <a:spLocks noChangeShapeType="1"/>
              </p:cNvSpPr>
              <p:nvPr/>
            </p:nvSpPr>
            <p:spPr bwMode="auto">
              <a:xfrm flipV="1">
                <a:off x="671" y="935"/>
                <a:ext cx="0" cy="2041"/>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1" name="Line 15">
                <a:extLst>
                  <a:ext uri="{FF2B5EF4-FFF2-40B4-BE49-F238E27FC236}">
                    <a16:creationId xmlns:a16="http://schemas.microsoft.com/office/drawing/2014/main" id="{840EFBC2-B154-4441-957C-C6F5D1576993}"/>
                  </a:ext>
                </a:extLst>
              </p:cNvPr>
              <p:cNvSpPr>
                <a:spLocks noChangeShapeType="1"/>
              </p:cNvSpPr>
              <p:nvPr/>
            </p:nvSpPr>
            <p:spPr bwMode="auto">
              <a:xfrm>
                <a:off x="580" y="2886"/>
                <a:ext cx="2404" cy="0"/>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8" name="Rectangle 16">
              <a:extLst>
                <a:ext uri="{FF2B5EF4-FFF2-40B4-BE49-F238E27FC236}">
                  <a16:creationId xmlns:a16="http://schemas.microsoft.com/office/drawing/2014/main" id="{47C11CDB-270C-431F-822D-7CA99C0D2A45}"/>
                </a:ext>
              </a:extLst>
            </p:cNvPr>
            <p:cNvSpPr>
              <a:spLocks noChangeArrowheads="1"/>
            </p:cNvSpPr>
            <p:nvPr/>
          </p:nvSpPr>
          <p:spPr bwMode="auto">
            <a:xfrm>
              <a:off x="0" y="864"/>
              <a:ext cx="57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電圧</a:t>
              </a:r>
            </a:p>
            <a:p>
              <a:pPr algn="ctr" eaLnBrk="1" hangingPunct="1">
                <a:spcBef>
                  <a:spcPct val="0"/>
                </a:spcBef>
                <a:buClrTx/>
                <a:buFontTx/>
                <a:buNone/>
              </a:pPr>
              <a:r>
                <a:rPr lang="en-US" altLang="ja-JP" sz="2400" u="none">
                  <a:latin typeface="Times New Roman" panose="02020603050405020304" pitchFamily="18" charset="0"/>
                </a:rPr>
                <a:t>[V]</a:t>
              </a:r>
            </a:p>
          </p:txBody>
        </p:sp>
        <p:sp>
          <p:nvSpPr>
            <p:cNvPr id="9" name="Rectangle 17">
              <a:extLst>
                <a:ext uri="{FF2B5EF4-FFF2-40B4-BE49-F238E27FC236}">
                  <a16:creationId xmlns:a16="http://schemas.microsoft.com/office/drawing/2014/main" id="{516BF363-55C7-4737-AAFB-258E71C758AB}"/>
                </a:ext>
              </a:extLst>
            </p:cNvPr>
            <p:cNvSpPr>
              <a:spLocks noChangeArrowheads="1"/>
            </p:cNvSpPr>
            <p:nvPr/>
          </p:nvSpPr>
          <p:spPr bwMode="auto">
            <a:xfrm>
              <a:off x="2448" y="2928"/>
              <a:ext cx="81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時間</a:t>
              </a:r>
              <a:r>
                <a:rPr lang="en-US" altLang="ja-JP" sz="2400" u="none">
                  <a:latin typeface="Times New Roman" panose="02020603050405020304" pitchFamily="18" charset="0"/>
                </a:rPr>
                <a:t>[s]</a:t>
              </a:r>
            </a:p>
          </p:txBody>
        </p:sp>
      </p:grpSp>
      <p:sp>
        <p:nvSpPr>
          <p:cNvPr id="12" name="Rectangle 31">
            <a:extLst>
              <a:ext uri="{FF2B5EF4-FFF2-40B4-BE49-F238E27FC236}">
                <a16:creationId xmlns:a16="http://schemas.microsoft.com/office/drawing/2014/main" id="{6960F77E-CD8C-4F15-8479-E62BCD68A5C0}"/>
              </a:ext>
            </a:extLst>
          </p:cNvPr>
          <p:cNvSpPr>
            <a:spLocks noChangeArrowheads="1"/>
          </p:cNvSpPr>
          <p:nvPr/>
        </p:nvSpPr>
        <p:spPr bwMode="auto">
          <a:xfrm>
            <a:off x="5791200" y="5193382"/>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u="none"/>
              <a:t>A/D</a:t>
            </a:r>
            <a:r>
              <a:rPr lang="ja-JP" altLang="en-US" u="none"/>
              <a:t>変換の手順</a:t>
            </a:r>
            <a:endParaRPr lang="ja-JP" altLang="en-US" sz="2400" u="none"/>
          </a:p>
        </p:txBody>
      </p:sp>
      <p:sp>
        <p:nvSpPr>
          <p:cNvPr id="13" name="Rectangle 32">
            <a:extLst>
              <a:ext uri="{FF2B5EF4-FFF2-40B4-BE49-F238E27FC236}">
                <a16:creationId xmlns:a16="http://schemas.microsoft.com/office/drawing/2014/main" id="{F208DB8D-0590-4E19-8A01-AD568E3C214D}"/>
              </a:ext>
            </a:extLst>
          </p:cNvPr>
          <p:cNvSpPr>
            <a:spLocks noChangeArrowheads="1"/>
          </p:cNvSpPr>
          <p:nvPr/>
        </p:nvSpPr>
        <p:spPr bwMode="auto">
          <a:xfrm>
            <a:off x="631825" y="908720"/>
            <a:ext cx="8642350"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endParaRPr lang="ja-JP" altLang="ja-JP" sz="2400" u="none"/>
          </a:p>
        </p:txBody>
      </p:sp>
      <p:grpSp>
        <p:nvGrpSpPr>
          <p:cNvPr id="14" name="Group 46">
            <a:extLst>
              <a:ext uri="{FF2B5EF4-FFF2-40B4-BE49-F238E27FC236}">
                <a16:creationId xmlns:a16="http://schemas.microsoft.com/office/drawing/2014/main" id="{104BBA32-54CA-4F2C-BB73-DE35DF1A0AF5}"/>
              </a:ext>
            </a:extLst>
          </p:cNvPr>
          <p:cNvGrpSpPr>
            <a:grpSpLocks/>
          </p:cNvGrpSpPr>
          <p:nvPr/>
        </p:nvGrpSpPr>
        <p:grpSpPr bwMode="auto">
          <a:xfrm>
            <a:off x="5638800" y="1840582"/>
            <a:ext cx="3048000" cy="3048000"/>
            <a:chOff x="3552" y="1296"/>
            <a:chExt cx="1920" cy="1920"/>
          </a:xfrm>
        </p:grpSpPr>
        <p:sp>
          <p:nvSpPr>
            <p:cNvPr id="15" name="Line 35">
              <a:extLst>
                <a:ext uri="{FF2B5EF4-FFF2-40B4-BE49-F238E27FC236}">
                  <a16:creationId xmlns:a16="http://schemas.microsoft.com/office/drawing/2014/main" id="{6FFBDCA5-85CE-4C49-9EDA-DC92C086EBFA}"/>
                </a:ext>
              </a:extLst>
            </p:cNvPr>
            <p:cNvSpPr>
              <a:spLocks noChangeShapeType="1"/>
            </p:cNvSpPr>
            <p:nvPr/>
          </p:nvSpPr>
          <p:spPr bwMode="auto">
            <a:xfrm>
              <a:off x="3552"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6" name="Line 36">
              <a:extLst>
                <a:ext uri="{FF2B5EF4-FFF2-40B4-BE49-F238E27FC236}">
                  <a16:creationId xmlns:a16="http://schemas.microsoft.com/office/drawing/2014/main" id="{5C4D08CA-1191-4747-82E8-22946712AB19}"/>
                </a:ext>
              </a:extLst>
            </p:cNvPr>
            <p:cNvSpPr>
              <a:spLocks noChangeShapeType="1"/>
            </p:cNvSpPr>
            <p:nvPr/>
          </p:nvSpPr>
          <p:spPr bwMode="auto">
            <a:xfrm>
              <a:off x="3744"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7" name="Line 37">
              <a:extLst>
                <a:ext uri="{FF2B5EF4-FFF2-40B4-BE49-F238E27FC236}">
                  <a16:creationId xmlns:a16="http://schemas.microsoft.com/office/drawing/2014/main" id="{309B313C-E37C-45F3-B84C-3DCCE86EDA0C}"/>
                </a:ext>
              </a:extLst>
            </p:cNvPr>
            <p:cNvSpPr>
              <a:spLocks noChangeShapeType="1"/>
            </p:cNvSpPr>
            <p:nvPr/>
          </p:nvSpPr>
          <p:spPr bwMode="auto">
            <a:xfrm>
              <a:off x="3936"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8" name="Line 38">
              <a:extLst>
                <a:ext uri="{FF2B5EF4-FFF2-40B4-BE49-F238E27FC236}">
                  <a16:creationId xmlns:a16="http://schemas.microsoft.com/office/drawing/2014/main" id="{ED918CE9-A542-4837-B50F-65F511322846}"/>
                </a:ext>
              </a:extLst>
            </p:cNvPr>
            <p:cNvSpPr>
              <a:spLocks noChangeShapeType="1"/>
            </p:cNvSpPr>
            <p:nvPr/>
          </p:nvSpPr>
          <p:spPr bwMode="auto">
            <a:xfrm>
              <a:off x="4128"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9" name="Line 39">
              <a:extLst>
                <a:ext uri="{FF2B5EF4-FFF2-40B4-BE49-F238E27FC236}">
                  <a16:creationId xmlns:a16="http://schemas.microsoft.com/office/drawing/2014/main" id="{1564425D-542F-40B1-BC29-FC8D0FACC8AB}"/>
                </a:ext>
              </a:extLst>
            </p:cNvPr>
            <p:cNvSpPr>
              <a:spLocks noChangeShapeType="1"/>
            </p:cNvSpPr>
            <p:nvPr/>
          </p:nvSpPr>
          <p:spPr bwMode="auto">
            <a:xfrm>
              <a:off x="4320"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0" name="Line 40">
              <a:extLst>
                <a:ext uri="{FF2B5EF4-FFF2-40B4-BE49-F238E27FC236}">
                  <a16:creationId xmlns:a16="http://schemas.microsoft.com/office/drawing/2014/main" id="{ABD8D2ED-E1F3-4767-8F5C-F62F00F1E64B}"/>
                </a:ext>
              </a:extLst>
            </p:cNvPr>
            <p:cNvSpPr>
              <a:spLocks noChangeShapeType="1"/>
            </p:cNvSpPr>
            <p:nvPr/>
          </p:nvSpPr>
          <p:spPr bwMode="auto">
            <a:xfrm>
              <a:off x="4512"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1" name="Line 41">
              <a:extLst>
                <a:ext uri="{FF2B5EF4-FFF2-40B4-BE49-F238E27FC236}">
                  <a16:creationId xmlns:a16="http://schemas.microsoft.com/office/drawing/2014/main" id="{BD2CAB54-BE4F-487E-9825-0BF0B8561CA1}"/>
                </a:ext>
              </a:extLst>
            </p:cNvPr>
            <p:cNvSpPr>
              <a:spLocks noChangeShapeType="1"/>
            </p:cNvSpPr>
            <p:nvPr/>
          </p:nvSpPr>
          <p:spPr bwMode="auto">
            <a:xfrm>
              <a:off x="4704"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2" name="Line 42">
              <a:extLst>
                <a:ext uri="{FF2B5EF4-FFF2-40B4-BE49-F238E27FC236}">
                  <a16:creationId xmlns:a16="http://schemas.microsoft.com/office/drawing/2014/main" id="{628D3572-52FA-4DE5-8F1B-C6BADD355875}"/>
                </a:ext>
              </a:extLst>
            </p:cNvPr>
            <p:cNvSpPr>
              <a:spLocks noChangeShapeType="1"/>
            </p:cNvSpPr>
            <p:nvPr/>
          </p:nvSpPr>
          <p:spPr bwMode="auto">
            <a:xfrm>
              <a:off x="4896"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3" name="Line 43">
              <a:extLst>
                <a:ext uri="{FF2B5EF4-FFF2-40B4-BE49-F238E27FC236}">
                  <a16:creationId xmlns:a16="http://schemas.microsoft.com/office/drawing/2014/main" id="{B8468A6F-C095-4264-AAC5-488FD902069A}"/>
                </a:ext>
              </a:extLst>
            </p:cNvPr>
            <p:cNvSpPr>
              <a:spLocks noChangeShapeType="1"/>
            </p:cNvSpPr>
            <p:nvPr/>
          </p:nvSpPr>
          <p:spPr bwMode="auto">
            <a:xfrm>
              <a:off x="5088"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4" name="Line 44">
              <a:extLst>
                <a:ext uri="{FF2B5EF4-FFF2-40B4-BE49-F238E27FC236}">
                  <a16:creationId xmlns:a16="http://schemas.microsoft.com/office/drawing/2014/main" id="{2909C04D-81D0-440D-932B-59C7FCCCC3EE}"/>
                </a:ext>
              </a:extLst>
            </p:cNvPr>
            <p:cNvSpPr>
              <a:spLocks noChangeShapeType="1"/>
            </p:cNvSpPr>
            <p:nvPr/>
          </p:nvSpPr>
          <p:spPr bwMode="auto">
            <a:xfrm>
              <a:off x="5280"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5" name="Line 45">
              <a:extLst>
                <a:ext uri="{FF2B5EF4-FFF2-40B4-BE49-F238E27FC236}">
                  <a16:creationId xmlns:a16="http://schemas.microsoft.com/office/drawing/2014/main" id="{99955851-06EA-4AC8-BA54-A596737A491E}"/>
                </a:ext>
              </a:extLst>
            </p:cNvPr>
            <p:cNvSpPr>
              <a:spLocks noChangeShapeType="1"/>
            </p:cNvSpPr>
            <p:nvPr/>
          </p:nvSpPr>
          <p:spPr bwMode="auto">
            <a:xfrm>
              <a:off x="5472" y="1296"/>
              <a:ext cx="0" cy="19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grpSp>
        <p:nvGrpSpPr>
          <p:cNvPr id="26" name="Group 60">
            <a:extLst>
              <a:ext uri="{FF2B5EF4-FFF2-40B4-BE49-F238E27FC236}">
                <a16:creationId xmlns:a16="http://schemas.microsoft.com/office/drawing/2014/main" id="{73D2F073-E40A-4404-A5E6-89C12094A506}"/>
              </a:ext>
            </a:extLst>
          </p:cNvPr>
          <p:cNvGrpSpPr>
            <a:grpSpLocks/>
          </p:cNvGrpSpPr>
          <p:nvPr/>
        </p:nvGrpSpPr>
        <p:grpSpPr bwMode="auto">
          <a:xfrm>
            <a:off x="5257800" y="1735807"/>
            <a:ext cx="3505200" cy="1949450"/>
            <a:chOff x="3312" y="1230"/>
            <a:chExt cx="2208" cy="1228"/>
          </a:xfrm>
        </p:grpSpPr>
        <p:sp>
          <p:nvSpPr>
            <p:cNvPr id="27" name="Rectangle 47">
              <a:extLst>
                <a:ext uri="{FF2B5EF4-FFF2-40B4-BE49-F238E27FC236}">
                  <a16:creationId xmlns:a16="http://schemas.microsoft.com/office/drawing/2014/main" id="{36E63613-2E6F-46C5-81AC-504D8F7BACA9}"/>
                </a:ext>
              </a:extLst>
            </p:cNvPr>
            <p:cNvSpPr>
              <a:spLocks noChangeArrowheads="1"/>
            </p:cNvSpPr>
            <p:nvPr/>
          </p:nvSpPr>
          <p:spPr bwMode="auto">
            <a:xfrm>
              <a:off x="3312" y="2362"/>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8" name="Rectangle 49">
              <a:extLst>
                <a:ext uri="{FF2B5EF4-FFF2-40B4-BE49-F238E27FC236}">
                  <a16:creationId xmlns:a16="http://schemas.microsoft.com/office/drawing/2014/main" id="{A427D95C-7F59-42A9-9B75-121FA2F48F80}"/>
                </a:ext>
              </a:extLst>
            </p:cNvPr>
            <p:cNvSpPr>
              <a:spLocks noChangeArrowheads="1"/>
            </p:cNvSpPr>
            <p:nvPr/>
          </p:nvSpPr>
          <p:spPr bwMode="auto">
            <a:xfrm>
              <a:off x="3502" y="188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9" name="Rectangle 50">
              <a:extLst>
                <a:ext uri="{FF2B5EF4-FFF2-40B4-BE49-F238E27FC236}">
                  <a16:creationId xmlns:a16="http://schemas.microsoft.com/office/drawing/2014/main" id="{7E53EFBB-FC36-4A4F-BA63-734126E7901B}"/>
                </a:ext>
              </a:extLst>
            </p:cNvPr>
            <p:cNvSpPr>
              <a:spLocks noChangeArrowheads="1"/>
            </p:cNvSpPr>
            <p:nvPr/>
          </p:nvSpPr>
          <p:spPr bwMode="auto">
            <a:xfrm>
              <a:off x="3696" y="149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0" name="Rectangle 51">
              <a:extLst>
                <a:ext uri="{FF2B5EF4-FFF2-40B4-BE49-F238E27FC236}">
                  <a16:creationId xmlns:a16="http://schemas.microsoft.com/office/drawing/2014/main" id="{4255F084-3840-4099-BEE1-09F79C284B0C}"/>
                </a:ext>
              </a:extLst>
            </p:cNvPr>
            <p:cNvSpPr>
              <a:spLocks noChangeArrowheads="1"/>
            </p:cNvSpPr>
            <p:nvPr/>
          </p:nvSpPr>
          <p:spPr bwMode="auto">
            <a:xfrm>
              <a:off x="3888" y="134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1" name="Rectangle 52">
              <a:extLst>
                <a:ext uri="{FF2B5EF4-FFF2-40B4-BE49-F238E27FC236}">
                  <a16:creationId xmlns:a16="http://schemas.microsoft.com/office/drawing/2014/main" id="{B2D4FD74-5784-4339-8E92-0F7B7B758194}"/>
                </a:ext>
              </a:extLst>
            </p:cNvPr>
            <p:cNvSpPr>
              <a:spLocks noChangeArrowheads="1"/>
            </p:cNvSpPr>
            <p:nvPr/>
          </p:nvSpPr>
          <p:spPr bwMode="auto">
            <a:xfrm>
              <a:off x="4080" y="151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2" name="Rectangle 53">
              <a:extLst>
                <a:ext uri="{FF2B5EF4-FFF2-40B4-BE49-F238E27FC236}">
                  <a16:creationId xmlns:a16="http://schemas.microsoft.com/office/drawing/2014/main" id="{2C7543DF-F9CA-4B4C-8E34-068B4727FB88}"/>
                </a:ext>
              </a:extLst>
            </p:cNvPr>
            <p:cNvSpPr>
              <a:spLocks noChangeArrowheads="1"/>
            </p:cNvSpPr>
            <p:nvPr/>
          </p:nvSpPr>
          <p:spPr bwMode="auto">
            <a:xfrm>
              <a:off x="4272" y="1820"/>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3" name="Rectangle 54">
              <a:extLst>
                <a:ext uri="{FF2B5EF4-FFF2-40B4-BE49-F238E27FC236}">
                  <a16:creationId xmlns:a16="http://schemas.microsoft.com/office/drawing/2014/main" id="{B474D34E-32B2-48E4-9462-E84393FA8A9A}"/>
                </a:ext>
              </a:extLst>
            </p:cNvPr>
            <p:cNvSpPr>
              <a:spLocks noChangeArrowheads="1"/>
            </p:cNvSpPr>
            <p:nvPr/>
          </p:nvSpPr>
          <p:spPr bwMode="auto">
            <a:xfrm>
              <a:off x="4464" y="1878"/>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4" name="Rectangle 55">
              <a:extLst>
                <a:ext uri="{FF2B5EF4-FFF2-40B4-BE49-F238E27FC236}">
                  <a16:creationId xmlns:a16="http://schemas.microsoft.com/office/drawing/2014/main" id="{D94EC21E-B113-42EE-B459-FAE8A0C96DB8}"/>
                </a:ext>
              </a:extLst>
            </p:cNvPr>
            <p:cNvSpPr>
              <a:spLocks noChangeArrowheads="1"/>
            </p:cNvSpPr>
            <p:nvPr/>
          </p:nvSpPr>
          <p:spPr bwMode="auto">
            <a:xfrm>
              <a:off x="4656" y="1636"/>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5" name="Rectangle 56">
              <a:extLst>
                <a:ext uri="{FF2B5EF4-FFF2-40B4-BE49-F238E27FC236}">
                  <a16:creationId xmlns:a16="http://schemas.microsoft.com/office/drawing/2014/main" id="{FD036B64-CAC0-4FD1-8C52-79B8C3C5F434}"/>
                </a:ext>
              </a:extLst>
            </p:cNvPr>
            <p:cNvSpPr>
              <a:spLocks noChangeArrowheads="1"/>
            </p:cNvSpPr>
            <p:nvPr/>
          </p:nvSpPr>
          <p:spPr bwMode="auto">
            <a:xfrm>
              <a:off x="4848" y="138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6" name="Rectangle 57">
              <a:extLst>
                <a:ext uri="{FF2B5EF4-FFF2-40B4-BE49-F238E27FC236}">
                  <a16:creationId xmlns:a16="http://schemas.microsoft.com/office/drawing/2014/main" id="{F92CCDA5-9747-4B01-AC21-6FB3B56947F1}"/>
                </a:ext>
              </a:extLst>
            </p:cNvPr>
            <p:cNvSpPr>
              <a:spLocks noChangeArrowheads="1"/>
            </p:cNvSpPr>
            <p:nvPr/>
          </p:nvSpPr>
          <p:spPr bwMode="auto">
            <a:xfrm>
              <a:off x="5040" y="1282"/>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7" name="Rectangle 58">
              <a:extLst>
                <a:ext uri="{FF2B5EF4-FFF2-40B4-BE49-F238E27FC236}">
                  <a16:creationId xmlns:a16="http://schemas.microsoft.com/office/drawing/2014/main" id="{D6F06ED1-7611-49F6-BA07-6D24C2B45B50}"/>
                </a:ext>
              </a:extLst>
            </p:cNvPr>
            <p:cNvSpPr>
              <a:spLocks noChangeArrowheads="1"/>
            </p:cNvSpPr>
            <p:nvPr/>
          </p:nvSpPr>
          <p:spPr bwMode="auto">
            <a:xfrm>
              <a:off x="5232" y="1244"/>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38" name="Rectangle 59">
              <a:extLst>
                <a:ext uri="{FF2B5EF4-FFF2-40B4-BE49-F238E27FC236}">
                  <a16:creationId xmlns:a16="http://schemas.microsoft.com/office/drawing/2014/main" id="{9495AAD6-6B05-4502-A23D-463B5EF86B08}"/>
                </a:ext>
              </a:extLst>
            </p:cNvPr>
            <p:cNvSpPr>
              <a:spLocks noChangeArrowheads="1"/>
            </p:cNvSpPr>
            <p:nvPr/>
          </p:nvSpPr>
          <p:spPr bwMode="auto">
            <a:xfrm>
              <a:off x="5424" y="1230"/>
              <a:ext cx="96" cy="96"/>
            </a:xfrm>
            <a:prstGeom prst="rect">
              <a:avLst/>
            </a:prstGeom>
            <a:solidFill>
              <a:srgbClr val="FF6600"/>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grpSp>
        <p:nvGrpSpPr>
          <p:cNvPr id="39" name="Group 83">
            <a:extLst>
              <a:ext uri="{FF2B5EF4-FFF2-40B4-BE49-F238E27FC236}">
                <a16:creationId xmlns:a16="http://schemas.microsoft.com/office/drawing/2014/main" id="{647B7A11-81D3-42C7-82CF-CBB728F76D29}"/>
              </a:ext>
            </a:extLst>
          </p:cNvPr>
          <p:cNvGrpSpPr>
            <a:grpSpLocks/>
          </p:cNvGrpSpPr>
          <p:nvPr/>
        </p:nvGrpSpPr>
        <p:grpSpPr bwMode="auto">
          <a:xfrm>
            <a:off x="5257800" y="1764382"/>
            <a:ext cx="3581400" cy="2438400"/>
            <a:chOff x="3312" y="1248"/>
            <a:chExt cx="2256" cy="1536"/>
          </a:xfrm>
        </p:grpSpPr>
        <p:sp>
          <p:nvSpPr>
            <p:cNvPr id="40" name="Line 62">
              <a:extLst>
                <a:ext uri="{FF2B5EF4-FFF2-40B4-BE49-F238E27FC236}">
                  <a16:creationId xmlns:a16="http://schemas.microsoft.com/office/drawing/2014/main" id="{BC10EFD6-0E97-4A08-9BBD-AB1422721CD2}"/>
                </a:ext>
              </a:extLst>
            </p:cNvPr>
            <p:cNvSpPr>
              <a:spLocks noChangeShapeType="1"/>
            </p:cNvSpPr>
            <p:nvPr/>
          </p:nvSpPr>
          <p:spPr bwMode="auto">
            <a:xfrm>
              <a:off x="3312" y="2400"/>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1" name="Line 63">
              <a:extLst>
                <a:ext uri="{FF2B5EF4-FFF2-40B4-BE49-F238E27FC236}">
                  <a16:creationId xmlns:a16="http://schemas.microsoft.com/office/drawing/2014/main" id="{CDC0697E-1204-405C-A9EF-E5CFA48A5CB1}"/>
                </a:ext>
              </a:extLst>
            </p:cNvPr>
            <p:cNvSpPr>
              <a:spLocks noChangeShapeType="1"/>
            </p:cNvSpPr>
            <p:nvPr/>
          </p:nvSpPr>
          <p:spPr bwMode="auto">
            <a:xfrm>
              <a:off x="3312" y="230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2" name="Line 64">
              <a:extLst>
                <a:ext uri="{FF2B5EF4-FFF2-40B4-BE49-F238E27FC236}">
                  <a16:creationId xmlns:a16="http://schemas.microsoft.com/office/drawing/2014/main" id="{1610731C-9168-4F29-A49B-90F73CB280EA}"/>
                </a:ext>
              </a:extLst>
            </p:cNvPr>
            <p:cNvSpPr>
              <a:spLocks noChangeShapeType="1"/>
            </p:cNvSpPr>
            <p:nvPr/>
          </p:nvSpPr>
          <p:spPr bwMode="auto">
            <a:xfrm>
              <a:off x="3312" y="220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3" name="Line 65">
              <a:extLst>
                <a:ext uri="{FF2B5EF4-FFF2-40B4-BE49-F238E27FC236}">
                  <a16:creationId xmlns:a16="http://schemas.microsoft.com/office/drawing/2014/main" id="{1348A3C5-663B-441D-A0A9-EE8EFBC803EA}"/>
                </a:ext>
              </a:extLst>
            </p:cNvPr>
            <p:cNvSpPr>
              <a:spLocks noChangeShapeType="1"/>
            </p:cNvSpPr>
            <p:nvPr/>
          </p:nvSpPr>
          <p:spPr bwMode="auto">
            <a:xfrm>
              <a:off x="3312" y="2112"/>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4" name="Line 66">
              <a:extLst>
                <a:ext uri="{FF2B5EF4-FFF2-40B4-BE49-F238E27FC236}">
                  <a16:creationId xmlns:a16="http://schemas.microsoft.com/office/drawing/2014/main" id="{6DFA0F54-98EA-489C-891B-F1FDB4254D6B}"/>
                </a:ext>
              </a:extLst>
            </p:cNvPr>
            <p:cNvSpPr>
              <a:spLocks noChangeShapeType="1"/>
            </p:cNvSpPr>
            <p:nvPr/>
          </p:nvSpPr>
          <p:spPr bwMode="auto">
            <a:xfrm>
              <a:off x="3312" y="2016"/>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5" name="Line 67">
              <a:extLst>
                <a:ext uri="{FF2B5EF4-FFF2-40B4-BE49-F238E27FC236}">
                  <a16:creationId xmlns:a16="http://schemas.microsoft.com/office/drawing/2014/main" id="{E1716C93-714E-44D5-9932-D919C6CBD973}"/>
                </a:ext>
              </a:extLst>
            </p:cNvPr>
            <p:cNvSpPr>
              <a:spLocks noChangeShapeType="1"/>
            </p:cNvSpPr>
            <p:nvPr/>
          </p:nvSpPr>
          <p:spPr bwMode="auto">
            <a:xfrm>
              <a:off x="3312" y="1920"/>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6" name="Line 68">
              <a:extLst>
                <a:ext uri="{FF2B5EF4-FFF2-40B4-BE49-F238E27FC236}">
                  <a16:creationId xmlns:a16="http://schemas.microsoft.com/office/drawing/2014/main" id="{6A237891-AF7E-4599-9C1C-817BAE4E320C}"/>
                </a:ext>
              </a:extLst>
            </p:cNvPr>
            <p:cNvSpPr>
              <a:spLocks noChangeShapeType="1"/>
            </p:cNvSpPr>
            <p:nvPr/>
          </p:nvSpPr>
          <p:spPr bwMode="auto">
            <a:xfrm>
              <a:off x="3312" y="182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7" name="Line 69">
              <a:extLst>
                <a:ext uri="{FF2B5EF4-FFF2-40B4-BE49-F238E27FC236}">
                  <a16:creationId xmlns:a16="http://schemas.microsoft.com/office/drawing/2014/main" id="{6189CB1D-93AF-4AF1-9470-052957F9D1B3}"/>
                </a:ext>
              </a:extLst>
            </p:cNvPr>
            <p:cNvSpPr>
              <a:spLocks noChangeShapeType="1"/>
            </p:cNvSpPr>
            <p:nvPr/>
          </p:nvSpPr>
          <p:spPr bwMode="auto">
            <a:xfrm>
              <a:off x="3312" y="172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8" name="Line 70">
              <a:extLst>
                <a:ext uri="{FF2B5EF4-FFF2-40B4-BE49-F238E27FC236}">
                  <a16:creationId xmlns:a16="http://schemas.microsoft.com/office/drawing/2014/main" id="{DB029DCF-9AEE-46E2-AF35-C364B9A677E3}"/>
                </a:ext>
              </a:extLst>
            </p:cNvPr>
            <p:cNvSpPr>
              <a:spLocks noChangeShapeType="1"/>
            </p:cNvSpPr>
            <p:nvPr/>
          </p:nvSpPr>
          <p:spPr bwMode="auto">
            <a:xfrm>
              <a:off x="3312" y="1632"/>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9" name="Line 71">
              <a:extLst>
                <a:ext uri="{FF2B5EF4-FFF2-40B4-BE49-F238E27FC236}">
                  <a16:creationId xmlns:a16="http://schemas.microsoft.com/office/drawing/2014/main" id="{EF4F7983-14FE-4826-910B-049CC48838FA}"/>
                </a:ext>
              </a:extLst>
            </p:cNvPr>
            <p:cNvSpPr>
              <a:spLocks noChangeShapeType="1"/>
            </p:cNvSpPr>
            <p:nvPr/>
          </p:nvSpPr>
          <p:spPr bwMode="auto">
            <a:xfrm>
              <a:off x="3312" y="1536"/>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0" name="Line 72">
              <a:extLst>
                <a:ext uri="{FF2B5EF4-FFF2-40B4-BE49-F238E27FC236}">
                  <a16:creationId xmlns:a16="http://schemas.microsoft.com/office/drawing/2014/main" id="{06F377AF-6775-4F72-B2D6-26CC737CADC0}"/>
                </a:ext>
              </a:extLst>
            </p:cNvPr>
            <p:cNvSpPr>
              <a:spLocks noChangeShapeType="1"/>
            </p:cNvSpPr>
            <p:nvPr/>
          </p:nvSpPr>
          <p:spPr bwMode="auto">
            <a:xfrm>
              <a:off x="3312" y="1440"/>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1" name="Line 73">
              <a:extLst>
                <a:ext uri="{FF2B5EF4-FFF2-40B4-BE49-F238E27FC236}">
                  <a16:creationId xmlns:a16="http://schemas.microsoft.com/office/drawing/2014/main" id="{B817CBCA-78F1-435C-9EC5-635E789947A2}"/>
                </a:ext>
              </a:extLst>
            </p:cNvPr>
            <p:cNvSpPr>
              <a:spLocks noChangeShapeType="1"/>
            </p:cNvSpPr>
            <p:nvPr/>
          </p:nvSpPr>
          <p:spPr bwMode="auto">
            <a:xfrm>
              <a:off x="3312" y="134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2" name="Line 74">
              <a:extLst>
                <a:ext uri="{FF2B5EF4-FFF2-40B4-BE49-F238E27FC236}">
                  <a16:creationId xmlns:a16="http://schemas.microsoft.com/office/drawing/2014/main" id="{2002BE9D-DBC2-46C5-BA17-2C059036A3E9}"/>
                </a:ext>
              </a:extLst>
            </p:cNvPr>
            <p:cNvSpPr>
              <a:spLocks noChangeShapeType="1"/>
            </p:cNvSpPr>
            <p:nvPr/>
          </p:nvSpPr>
          <p:spPr bwMode="auto">
            <a:xfrm>
              <a:off x="3312" y="124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3" name="Line 75">
              <a:extLst>
                <a:ext uri="{FF2B5EF4-FFF2-40B4-BE49-F238E27FC236}">
                  <a16:creationId xmlns:a16="http://schemas.microsoft.com/office/drawing/2014/main" id="{1FD6E682-FFE4-44C7-9178-4DC8F4B764EB}"/>
                </a:ext>
              </a:extLst>
            </p:cNvPr>
            <p:cNvSpPr>
              <a:spLocks noChangeShapeType="1"/>
            </p:cNvSpPr>
            <p:nvPr/>
          </p:nvSpPr>
          <p:spPr bwMode="auto">
            <a:xfrm>
              <a:off x="3312" y="2784"/>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4" name="Line 76">
              <a:extLst>
                <a:ext uri="{FF2B5EF4-FFF2-40B4-BE49-F238E27FC236}">
                  <a16:creationId xmlns:a16="http://schemas.microsoft.com/office/drawing/2014/main" id="{1D679E80-276D-4F27-8F28-0649DBC251C6}"/>
                </a:ext>
              </a:extLst>
            </p:cNvPr>
            <p:cNvSpPr>
              <a:spLocks noChangeShapeType="1"/>
            </p:cNvSpPr>
            <p:nvPr/>
          </p:nvSpPr>
          <p:spPr bwMode="auto">
            <a:xfrm>
              <a:off x="3312" y="2688"/>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5" name="Line 77">
              <a:extLst>
                <a:ext uri="{FF2B5EF4-FFF2-40B4-BE49-F238E27FC236}">
                  <a16:creationId xmlns:a16="http://schemas.microsoft.com/office/drawing/2014/main" id="{FD62BE5B-B831-4644-8852-DAC0116E3DE0}"/>
                </a:ext>
              </a:extLst>
            </p:cNvPr>
            <p:cNvSpPr>
              <a:spLocks noChangeShapeType="1"/>
            </p:cNvSpPr>
            <p:nvPr/>
          </p:nvSpPr>
          <p:spPr bwMode="auto">
            <a:xfrm>
              <a:off x="3312" y="2592"/>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56" name="Line 78">
              <a:extLst>
                <a:ext uri="{FF2B5EF4-FFF2-40B4-BE49-F238E27FC236}">
                  <a16:creationId xmlns:a16="http://schemas.microsoft.com/office/drawing/2014/main" id="{3361F18B-5920-405F-ABA0-E0A0927D5098}"/>
                </a:ext>
              </a:extLst>
            </p:cNvPr>
            <p:cNvSpPr>
              <a:spLocks noChangeShapeType="1"/>
            </p:cNvSpPr>
            <p:nvPr/>
          </p:nvSpPr>
          <p:spPr bwMode="auto">
            <a:xfrm>
              <a:off x="3312" y="2496"/>
              <a:ext cx="2256" cy="0"/>
            </a:xfrm>
            <a:prstGeom prst="line">
              <a:avLst/>
            </a:prstGeom>
            <a:noFill/>
            <a:ln w="127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sp>
        <p:nvSpPr>
          <p:cNvPr id="57" name="Rectangle 84">
            <a:extLst>
              <a:ext uri="{FF2B5EF4-FFF2-40B4-BE49-F238E27FC236}">
                <a16:creationId xmlns:a16="http://schemas.microsoft.com/office/drawing/2014/main" id="{1486CDDB-D60C-4830-BE0F-71648AFA1E9C}"/>
              </a:ext>
            </a:extLst>
          </p:cNvPr>
          <p:cNvSpPr>
            <a:spLocks noChangeArrowheads="1"/>
          </p:cNvSpPr>
          <p:nvPr/>
        </p:nvSpPr>
        <p:spPr bwMode="auto">
          <a:xfrm>
            <a:off x="152400" y="980157"/>
            <a:ext cx="537686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u="none" dirty="0">
                <a:latin typeface="+mn-ea"/>
                <a:ea typeface="+mn-ea"/>
              </a:rPr>
              <a:t>0)</a:t>
            </a:r>
            <a:r>
              <a:rPr lang="ja-JP" altLang="en-US" u="none" dirty="0">
                <a:latin typeface="+mn-ea"/>
                <a:ea typeface="+mn-ea"/>
              </a:rPr>
              <a:t>電圧を入力する</a:t>
            </a:r>
          </a:p>
          <a:p>
            <a:pPr eaLnBrk="1" hangingPunct="1">
              <a:spcBef>
                <a:spcPct val="0"/>
              </a:spcBef>
              <a:buFontTx/>
              <a:buNone/>
            </a:pPr>
            <a:endParaRPr lang="ja-JP" altLang="en-US" sz="2400" u="none" dirty="0">
              <a:latin typeface="+mn-ea"/>
              <a:ea typeface="+mn-ea"/>
            </a:endParaRPr>
          </a:p>
          <a:p>
            <a:pPr eaLnBrk="1" hangingPunct="1">
              <a:spcBef>
                <a:spcPct val="0"/>
              </a:spcBef>
              <a:buFontTx/>
              <a:buNone/>
            </a:pPr>
            <a:r>
              <a:rPr lang="en-US" altLang="ja-JP" u="none" dirty="0">
                <a:latin typeface="+mn-ea"/>
                <a:ea typeface="+mn-ea"/>
              </a:rPr>
              <a:t>1)</a:t>
            </a:r>
            <a:r>
              <a:rPr lang="ja-JP" altLang="en-US" u="none" dirty="0">
                <a:latin typeface="+mn-ea"/>
                <a:ea typeface="+mn-ea"/>
              </a:rPr>
              <a:t>標本を取得　</a:t>
            </a:r>
            <a:r>
              <a:rPr lang="ja-JP" altLang="en-US" dirty="0">
                <a:latin typeface="+mn-ea"/>
                <a:ea typeface="+mn-ea"/>
              </a:rPr>
              <a:t>　</a:t>
            </a:r>
            <a:r>
              <a:rPr lang="ja-JP" altLang="en-US" sz="3200" b="1" dirty="0">
                <a:solidFill>
                  <a:srgbClr val="800000"/>
                </a:solidFill>
                <a:latin typeface="+mn-ea"/>
                <a:ea typeface="+mn-ea"/>
              </a:rPr>
              <a:t>標本化</a:t>
            </a:r>
            <a:endParaRPr lang="ja-JP" altLang="en-US" sz="3200" u="none" dirty="0">
              <a:solidFill>
                <a:srgbClr val="800000"/>
              </a:solidFill>
              <a:latin typeface="+mn-ea"/>
              <a:ea typeface="+mn-ea"/>
            </a:endParaRPr>
          </a:p>
          <a:p>
            <a:pPr eaLnBrk="1" hangingPunct="1">
              <a:spcBef>
                <a:spcPct val="0"/>
              </a:spcBef>
              <a:buFontTx/>
              <a:buNone/>
            </a:pPr>
            <a:r>
              <a:rPr lang="ja-JP" altLang="en-US" sz="2400" u="none" dirty="0">
                <a:latin typeface="+mn-ea"/>
                <a:ea typeface="+mn-ea"/>
              </a:rPr>
              <a:t>　　　</a:t>
            </a:r>
            <a:r>
              <a:rPr lang="en-US" altLang="ja-JP" sz="2400" u="none" dirty="0">
                <a:latin typeface="+mn-ea"/>
                <a:ea typeface="+mn-ea"/>
              </a:rPr>
              <a:t>※</a:t>
            </a:r>
            <a:r>
              <a:rPr lang="ja-JP" altLang="en-US" sz="2400" u="none" dirty="0">
                <a:latin typeface="+mn-ea"/>
                <a:ea typeface="+mn-ea"/>
              </a:rPr>
              <a:t>これはアナログ量です</a:t>
            </a:r>
          </a:p>
          <a:p>
            <a:pPr eaLnBrk="1" hangingPunct="1">
              <a:spcBef>
                <a:spcPct val="0"/>
              </a:spcBef>
              <a:buFontTx/>
              <a:buNone/>
            </a:pPr>
            <a:r>
              <a:rPr lang="ja-JP" altLang="en-US" sz="2400" u="none" dirty="0">
                <a:latin typeface="+mn-ea"/>
                <a:ea typeface="+mn-ea"/>
              </a:rPr>
              <a:t>	例</a:t>
            </a:r>
            <a:r>
              <a:rPr lang="en-US" altLang="ja-JP" sz="2400" u="none" dirty="0">
                <a:latin typeface="+mn-ea"/>
                <a:ea typeface="+mn-ea"/>
              </a:rPr>
              <a:t>1</a:t>
            </a:r>
            <a:r>
              <a:rPr lang="ja-JP" altLang="en-US" sz="2400" u="none" dirty="0">
                <a:latin typeface="+mn-ea"/>
                <a:ea typeface="+mn-ea"/>
              </a:rPr>
              <a:t>：</a:t>
            </a:r>
            <a:r>
              <a:rPr lang="en-US" altLang="ja-JP" sz="2400" u="none" dirty="0">
                <a:latin typeface="+mn-ea"/>
                <a:ea typeface="+mn-ea"/>
              </a:rPr>
              <a:t>10msec</a:t>
            </a:r>
            <a:r>
              <a:rPr lang="ja-JP" altLang="en-US" sz="2400" u="none" dirty="0">
                <a:latin typeface="+mn-ea"/>
                <a:ea typeface="+mn-ea"/>
              </a:rPr>
              <a:t>間隔で</a:t>
            </a:r>
            <a:endParaRPr lang="ja-JP" altLang="en-US" sz="800" u="none" dirty="0">
              <a:latin typeface="+mn-ea"/>
              <a:ea typeface="+mn-ea"/>
            </a:endParaRPr>
          </a:p>
          <a:p>
            <a:pPr eaLnBrk="1" hangingPunct="1">
              <a:spcBef>
                <a:spcPct val="0"/>
              </a:spcBef>
              <a:buFontTx/>
              <a:buNone/>
            </a:pPr>
            <a:r>
              <a:rPr lang="ja-JP" altLang="en-US" sz="2400" u="none" dirty="0">
                <a:latin typeface="+mn-ea"/>
                <a:ea typeface="+mn-ea"/>
              </a:rPr>
              <a:t>	例</a:t>
            </a:r>
            <a:r>
              <a:rPr lang="en-US" altLang="ja-JP" sz="2400" u="none" dirty="0">
                <a:latin typeface="+mn-ea"/>
                <a:ea typeface="+mn-ea"/>
              </a:rPr>
              <a:t>2</a:t>
            </a:r>
            <a:r>
              <a:rPr lang="ja-JP" altLang="en-US" sz="2400" u="none" dirty="0">
                <a:latin typeface="+mn-ea"/>
                <a:ea typeface="+mn-ea"/>
              </a:rPr>
              <a:t>：ボタンを押す毎で</a:t>
            </a:r>
            <a:endParaRPr lang="ja-JP" altLang="en-US" sz="800" u="none" dirty="0">
              <a:latin typeface="+mn-ea"/>
              <a:ea typeface="+mn-ea"/>
            </a:endParaRPr>
          </a:p>
          <a:p>
            <a:pPr eaLnBrk="1" hangingPunct="1">
              <a:spcBef>
                <a:spcPct val="0"/>
              </a:spcBef>
              <a:buFontTx/>
              <a:buNone/>
            </a:pPr>
            <a:endParaRPr lang="ja-JP" altLang="en-US" sz="800" u="none" dirty="0">
              <a:latin typeface="+mn-ea"/>
              <a:ea typeface="+mn-ea"/>
            </a:endParaRPr>
          </a:p>
          <a:p>
            <a:pPr eaLnBrk="1" hangingPunct="1">
              <a:spcBef>
                <a:spcPct val="0"/>
              </a:spcBef>
              <a:buFontTx/>
              <a:buNone/>
            </a:pPr>
            <a:endParaRPr lang="ja-JP" altLang="en-US" sz="800" u="none" dirty="0">
              <a:latin typeface="+mn-ea"/>
              <a:ea typeface="+mn-ea"/>
            </a:endParaRPr>
          </a:p>
          <a:p>
            <a:pPr eaLnBrk="1" hangingPunct="1">
              <a:spcBef>
                <a:spcPct val="0"/>
              </a:spcBef>
              <a:buFontTx/>
              <a:buNone/>
            </a:pPr>
            <a:r>
              <a:rPr lang="en-US" altLang="ja-JP" u="none" dirty="0">
                <a:latin typeface="+mn-ea"/>
                <a:ea typeface="+mn-ea"/>
              </a:rPr>
              <a:t>2)</a:t>
            </a:r>
            <a:r>
              <a:rPr lang="ja-JP" altLang="en-US" u="none" dirty="0">
                <a:latin typeface="+mn-ea"/>
                <a:ea typeface="+mn-ea"/>
              </a:rPr>
              <a:t>取得した標本を </a:t>
            </a:r>
            <a:r>
              <a:rPr lang="ja-JP" altLang="en-US" sz="3200" b="1" dirty="0">
                <a:solidFill>
                  <a:srgbClr val="663300"/>
                </a:solidFill>
                <a:latin typeface="+mn-ea"/>
                <a:ea typeface="+mn-ea"/>
              </a:rPr>
              <a:t>量子化</a:t>
            </a:r>
            <a:endParaRPr lang="ja-JP" altLang="en-US" sz="3200" u="none" dirty="0">
              <a:solidFill>
                <a:srgbClr val="663300"/>
              </a:solidFill>
              <a:latin typeface="+mn-ea"/>
              <a:ea typeface="+mn-ea"/>
            </a:endParaRPr>
          </a:p>
          <a:p>
            <a:pPr eaLnBrk="1" hangingPunct="1">
              <a:spcBef>
                <a:spcPct val="0"/>
              </a:spcBef>
              <a:buFontTx/>
              <a:buNone/>
            </a:pPr>
            <a:r>
              <a:rPr lang="ja-JP" altLang="en-US" sz="2400" u="none" dirty="0">
                <a:latin typeface="+mn-ea"/>
                <a:ea typeface="+mn-ea"/>
              </a:rPr>
              <a:t>	例</a:t>
            </a:r>
            <a:r>
              <a:rPr lang="en-US" altLang="ja-JP" sz="2400" u="none" dirty="0">
                <a:latin typeface="+mn-ea"/>
                <a:ea typeface="+mn-ea"/>
              </a:rPr>
              <a:t>1</a:t>
            </a:r>
            <a:r>
              <a:rPr lang="ja-JP" altLang="en-US" sz="2400" u="none" dirty="0">
                <a:latin typeface="+mn-ea"/>
                <a:ea typeface="+mn-ea"/>
              </a:rPr>
              <a:t>：</a:t>
            </a:r>
            <a:r>
              <a:rPr lang="en-US" altLang="ja-JP" sz="2400" u="none" dirty="0">
                <a:latin typeface="+mn-ea"/>
                <a:ea typeface="+mn-ea"/>
              </a:rPr>
              <a:t>1024</a:t>
            </a:r>
            <a:r>
              <a:rPr lang="ja-JP" altLang="en-US" sz="2400" u="none" dirty="0">
                <a:latin typeface="+mn-ea"/>
                <a:ea typeface="+mn-ea"/>
              </a:rPr>
              <a:t>階調など</a:t>
            </a:r>
          </a:p>
          <a:p>
            <a:pPr eaLnBrk="1" hangingPunct="1">
              <a:spcBef>
                <a:spcPct val="0"/>
              </a:spcBef>
              <a:buFontTx/>
              <a:buNone/>
            </a:pPr>
            <a:r>
              <a:rPr lang="ja-JP" altLang="en-US" sz="2400" u="none" dirty="0">
                <a:latin typeface="+mn-ea"/>
                <a:ea typeface="+mn-ea"/>
              </a:rPr>
              <a:t>	例</a:t>
            </a:r>
            <a:r>
              <a:rPr lang="en-US" altLang="ja-JP" sz="2400" u="none" dirty="0">
                <a:latin typeface="+mn-ea"/>
                <a:ea typeface="+mn-ea"/>
              </a:rPr>
              <a:t>2</a:t>
            </a:r>
            <a:r>
              <a:rPr lang="ja-JP" altLang="en-US" sz="2400" u="none" dirty="0">
                <a:latin typeface="+mn-ea"/>
                <a:ea typeface="+mn-ea"/>
              </a:rPr>
              <a:t>：　</a:t>
            </a:r>
            <a:r>
              <a:rPr lang="en-US" altLang="ja-JP" sz="2400" u="none" dirty="0">
                <a:latin typeface="+mn-ea"/>
                <a:ea typeface="+mn-ea"/>
              </a:rPr>
              <a:t>256</a:t>
            </a:r>
            <a:r>
              <a:rPr lang="ja-JP" altLang="en-US" sz="2400" u="none" dirty="0">
                <a:latin typeface="+mn-ea"/>
                <a:ea typeface="+mn-ea"/>
              </a:rPr>
              <a:t>階調など</a:t>
            </a:r>
          </a:p>
          <a:p>
            <a:pPr eaLnBrk="1" hangingPunct="1">
              <a:spcBef>
                <a:spcPct val="0"/>
              </a:spcBef>
              <a:buFontTx/>
              <a:buNone/>
            </a:pPr>
            <a:r>
              <a:rPr lang="ja-JP" altLang="en-US" sz="2400" u="none" dirty="0">
                <a:latin typeface="+mn-ea"/>
                <a:ea typeface="+mn-ea"/>
              </a:rPr>
              <a:t>　　⇒</a:t>
            </a:r>
            <a:r>
              <a:rPr lang="en-US" altLang="ja-JP" sz="2400" u="none" dirty="0">
                <a:latin typeface="+mn-ea"/>
                <a:ea typeface="+mn-ea"/>
              </a:rPr>
              <a:t>1)</a:t>
            </a:r>
            <a:r>
              <a:rPr lang="ja-JP" altLang="en-US" sz="2400" u="none" dirty="0">
                <a:latin typeface="+mn-ea"/>
                <a:ea typeface="+mn-ea"/>
              </a:rPr>
              <a:t>の標本とは値が若干異なる</a:t>
            </a:r>
          </a:p>
          <a:p>
            <a:pPr eaLnBrk="1" hangingPunct="1">
              <a:spcBef>
                <a:spcPct val="0"/>
              </a:spcBef>
              <a:buFontTx/>
              <a:buNone/>
            </a:pPr>
            <a:r>
              <a:rPr lang="ja-JP" altLang="en-US" sz="2400" u="none" dirty="0">
                <a:latin typeface="+mn-ea"/>
                <a:ea typeface="+mn-ea"/>
              </a:rPr>
              <a:t>　　　　</a:t>
            </a:r>
            <a:r>
              <a:rPr lang="en-US" altLang="ja-JP" sz="2400" u="none" dirty="0">
                <a:latin typeface="+mn-ea"/>
                <a:ea typeface="+mn-ea"/>
              </a:rPr>
              <a:t>(</a:t>
            </a:r>
            <a:r>
              <a:rPr lang="ja-JP" altLang="en-US" sz="2400" u="none" dirty="0">
                <a:latin typeface="+mn-ea"/>
                <a:ea typeface="+mn-ea"/>
              </a:rPr>
              <a:t>四捨五入などのｲﾒｰｼﾞ</a:t>
            </a:r>
            <a:r>
              <a:rPr lang="en-US" altLang="ja-JP" sz="2400" u="none" dirty="0">
                <a:latin typeface="+mn-ea"/>
                <a:ea typeface="+mn-ea"/>
              </a:rPr>
              <a:t>)</a:t>
            </a:r>
          </a:p>
          <a:p>
            <a:pPr eaLnBrk="1" hangingPunct="1">
              <a:spcBef>
                <a:spcPct val="0"/>
              </a:spcBef>
              <a:buFontTx/>
              <a:buNone/>
            </a:pPr>
            <a:endParaRPr lang="en-US" altLang="ja-JP" sz="2400" u="none" dirty="0">
              <a:latin typeface="+mn-ea"/>
              <a:ea typeface="+mn-ea"/>
            </a:endParaRPr>
          </a:p>
          <a:p>
            <a:pPr eaLnBrk="1" hangingPunct="1">
              <a:spcBef>
                <a:spcPct val="0"/>
              </a:spcBef>
              <a:buFontTx/>
              <a:buNone/>
            </a:pPr>
            <a:r>
              <a:rPr lang="en-US" altLang="ja-JP" sz="2400" u="none" dirty="0">
                <a:latin typeface="+mn-ea"/>
                <a:ea typeface="+mn-ea"/>
              </a:rPr>
              <a:t>A/D</a:t>
            </a:r>
            <a:r>
              <a:rPr lang="ja-JP" altLang="en-US" sz="2400" u="none" dirty="0">
                <a:latin typeface="+mn-ea"/>
                <a:ea typeface="+mn-ea"/>
              </a:rPr>
              <a:t>変換は</a:t>
            </a:r>
            <a:r>
              <a:rPr lang="en-US" altLang="ja-JP" sz="2400" u="none" dirty="0">
                <a:latin typeface="+mn-ea"/>
                <a:ea typeface="+mn-ea"/>
              </a:rPr>
              <a:t>1)2)</a:t>
            </a:r>
            <a:r>
              <a:rPr lang="ja-JP" altLang="en-US" sz="2400" u="none" dirty="0">
                <a:latin typeface="+mn-ea"/>
                <a:ea typeface="+mn-ea"/>
              </a:rPr>
              <a:t>をノンストップで実行。</a:t>
            </a:r>
          </a:p>
        </p:txBody>
      </p:sp>
      <p:grpSp>
        <p:nvGrpSpPr>
          <p:cNvPr id="58" name="Group 18">
            <a:extLst>
              <a:ext uri="{FF2B5EF4-FFF2-40B4-BE49-F238E27FC236}">
                <a16:creationId xmlns:a16="http://schemas.microsoft.com/office/drawing/2014/main" id="{4497FB58-2BF4-45BC-8F63-52698B07FCCA}"/>
              </a:ext>
            </a:extLst>
          </p:cNvPr>
          <p:cNvGrpSpPr>
            <a:grpSpLocks/>
          </p:cNvGrpSpPr>
          <p:nvPr/>
        </p:nvGrpSpPr>
        <p:grpSpPr bwMode="auto">
          <a:xfrm>
            <a:off x="5257800" y="1688182"/>
            <a:ext cx="3505200" cy="1981200"/>
            <a:chOff x="3312" y="1224"/>
            <a:chExt cx="2208" cy="1248"/>
          </a:xfrm>
        </p:grpSpPr>
        <p:sp>
          <p:nvSpPr>
            <p:cNvPr id="59" name="Rectangle 19">
              <a:extLst>
                <a:ext uri="{FF2B5EF4-FFF2-40B4-BE49-F238E27FC236}">
                  <a16:creationId xmlns:a16="http://schemas.microsoft.com/office/drawing/2014/main" id="{A9C6516B-C878-4A1A-AED0-C72ADAA80CD7}"/>
                </a:ext>
              </a:extLst>
            </p:cNvPr>
            <p:cNvSpPr>
              <a:spLocks noChangeArrowheads="1"/>
            </p:cNvSpPr>
            <p:nvPr/>
          </p:nvSpPr>
          <p:spPr bwMode="auto">
            <a:xfrm>
              <a:off x="3312" y="237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0" name="Rectangle 20">
              <a:extLst>
                <a:ext uri="{FF2B5EF4-FFF2-40B4-BE49-F238E27FC236}">
                  <a16:creationId xmlns:a16="http://schemas.microsoft.com/office/drawing/2014/main" id="{9438B688-9134-49A9-A9BE-AFCB9D1968E1}"/>
                </a:ext>
              </a:extLst>
            </p:cNvPr>
            <p:cNvSpPr>
              <a:spLocks noChangeArrowheads="1"/>
            </p:cNvSpPr>
            <p:nvPr/>
          </p:nvSpPr>
          <p:spPr bwMode="auto">
            <a:xfrm>
              <a:off x="3504" y="189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1" name="Rectangle 21">
              <a:extLst>
                <a:ext uri="{FF2B5EF4-FFF2-40B4-BE49-F238E27FC236}">
                  <a16:creationId xmlns:a16="http://schemas.microsoft.com/office/drawing/2014/main" id="{8C8B872A-3D72-43BE-891C-C922B22F72C0}"/>
                </a:ext>
              </a:extLst>
            </p:cNvPr>
            <p:cNvSpPr>
              <a:spLocks noChangeArrowheads="1"/>
            </p:cNvSpPr>
            <p:nvPr/>
          </p:nvSpPr>
          <p:spPr bwMode="auto">
            <a:xfrm>
              <a:off x="3696" y="1512"/>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2" name="Rectangle 22">
              <a:extLst>
                <a:ext uri="{FF2B5EF4-FFF2-40B4-BE49-F238E27FC236}">
                  <a16:creationId xmlns:a16="http://schemas.microsoft.com/office/drawing/2014/main" id="{ABFE8F7D-406A-46BF-9A85-25F90AAD442F}"/>
                </a:ext>
              </a:extLst>
            </p:cNvPr>
            <p:cNvSpPr>
              <a:spLocks noChangeArrowheads="1"/>
            </p:cNvSpPr>
            <p:nvPr/>
          </p:nvSpPr>
          <p:spPr bwMode="auto">
            <a:xfrm>
              <a:off x="3888"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3" name="Rectangle 23">
              <a:extLst>
                <a:ext uri="{FF2B5EF4-FFF2-40B4-BE49-F238E27FC236}">
                  <a16:creationId xmlns:a16="http://schemas.microsoft.com/office/drawing/2014/main" id="{5AA9C05C-CB95-4E40-B863-BE06A4CAC11A}"/>
                </a:ext>
              </a:extLst>
            </p:cNvPr>
            <p:cNvSpPr>
              <a:spLocks noChangeArrowheads="1"/>
            </p:cNvSpPr>
            <p:nvPr/>
          </p:nvSpPr>
          <p:spPr bwMode="auto">
            <a:xfrm>
              <a:off x="4080" y="1512"/>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4" name="Rectangle 24">
              <a:extLst>
                <a:ext uri="{FF2B5EF4-FFF2-40B4-BE49-F238E27FC236}">
                  <a16:creationId xmlns:a16="http://schemas.microsoft.com/office/drawing/2014/main" id="{27B0D6DA-0B93-499E-8C2C-8CCBB62747AF}"/>
                </a:ext>
              </a:extLst>
            </p:cNvPr>
            <p:cNvSpPr>
              <a:spLocks noChangeArrowheads="1"/>
            </p:cNvSpPr>
            <p:nvPr/>
          </p:nvSpPr>
          <p:spPr bwMode="auto">
            <a:xfrm>
              <a:off x="4272" y="180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5" name="Rectangle 25">
              <a:extLst>
                <a:ext uri="{FF2B5EF4-FFF2-40B4-BE49-F238E27FC236}">
                  <a16:creationId xmlns:a16="http://schemas.microsoft.com/office/drawing/2014/main" id="{2CA94496-80EE-45AC-8B3F-77E0F565191A}"/>
                </a:ext>
              </a:extLst>
            </p:cNvPr>
            <p:cNvSpPr>
              <a:spLocks noChangeArrowheads="1"/>
            </p:cNvSpPr>
            <p:nvPr/>
          </p:nvSpPr>
          <p:spPr bwMode="auto">
            <a:xfrm>
              <a:off x="4464" y="189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6" name="Rectangle 26">
              <a:extLst>
                <a:ext uri="{FF2B5EF4-FFF2-40B4-BE49-F238E27FC236}">
                  <a16:creationId xmlns:a16="http://schemas.microsoft.com/office/drawing/2014/main" id="{D5651A60-EE3D-48B0-B4D1-2D81D1A2AA55}"/>
                </a:ext>
              </a:extLst>
            </p:cNvPr>
            <p:cNvSpPr>
              <a:spLocks noChangeArrowheads="1"/>
            </p:cNvSpPr>
            <p:nvPr/>
          </p:nvSpPr>
          <p:spPr bwMode="auto">
            <a:xfrm>
              <a:off x="4656" y="1704"/>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7" name="Rectangle 27">
              <a:extLst>
                <a:ext uri="{FF2B5EF4-FFF2-40B4-BE49-F238E27FC236}">
                  <a16:creationId xmlns:a16="http://schemas.microsoft.com/office/drawing/2014/main" id="{FC3E20B8-27DA-4126-9D22-7857127A64F1}"/>
                </a:ext>
              </a:extLst>
            </p:cNvPr>
            <p:cNvSpPr>
              <a:spLocks noChangeArrowheads="1"/>
            </p:cNvSpPr>
            <p:nvPr/>
          </p:nvSpPr>
          <p:spPr bwMode="auto">
            <a:xfrm>
              <a:off x="4848" y="141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8" name="Rectangle 28">
              <a:extLst>
                <a:ext uri="{FF2B5EF4-FFF2-40B4-BE49-F238E27FC236}">
                  <a16:creationId xmlns:a16="http://schemas.microsoft.com/office/drawing/2014/main" id="{5BF47E72-8971-493D-B100-08FBFF0D950F}"/>
                </a:ext>
              </a:extLst>
            </p:cNvPr>
            <p:cNvSpPr>
              <a:spLocks noChangeArrowheads="1"/>
            </p:cNvSpPr>
            <p:nvPr/>
          </p:nvSpPr>
          <p:spPr bwMode="auto">
            <a:xfrm>
              <a:off x="5040"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9" name="Rectangle 29">
              <a:extLst>
                <a:ext uri="{FF2B5EF4-FFF2-40B4-BE49-F238E27FC236}">
                  <a16:creationId xmlns:a16="http://schemas.microsoft.com/office/drawing/2014/main" id="{E9F567DD-CEE1-4CEB-B374-F6080339879A}"/>
                </a:ext>
              </a:extLst>
            </p:cNvPr>
            <p:cNvSpPr>
              <a:spLocks noChangeArrowheads="1"/>
            </p:cNvSpPr>
            <p:nvPr/>
          </p:nvSpPr>
          <p:spPr bwMode="auto">
            <a:xfrm>
              <a:off x="5232"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70" name="Rectangle 30">
              <a:extLst>
                <a:ext uri="{FF2B5EF4-FFF2-40B4-BE49-F238E27FC236}">
                  <a16:creationId xmlns:a16="http://schemas.microsoft.com/office/drawing/2014/main" id="{3373448F-E509-4A95-A0E1-397A7AAC01A0}"/>
                </a:ext>
              </a:extLst>
            </p:cNvPr>
            <p:cNvSpPr>
              <a:spLocks noChangeArrowheads="1"/>
            </p:cNvSpPr>
            <p:nvPr/>
          </p:nvSpPr>
          <p:spPr bwMode="auto">
            <a:xfrm>
              <a:off x="5424" y="1224"/>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spTree>
    <p:extLst>
      <p:ext uri="{BB962C8B-B14F-4D97-AF65-F5344CB8AC3E}">
        <p14:creationId xmlns:p14="http://schemas.microsoft.com/office/powerpoint/2010/main" val="2547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200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1+#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nodeType="afterEffect">
                                  <p:stCondLst>
                                    <p:cond delay="20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1+#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28</a:t>
            </a:fld>
            <a:endParaRPr lang="ja-JP" altLang="en-US" dirty="0"/>
          </a:p>
        </p:txBody>
      </p:sp>
      <p:pic>
        <p:nvPicPr>
          <p:cNvPr id="4" name="図 3">
            <a:extLst>
              <a:ext uri="{FF2B5EF4-FFF2-40B4-BE49-F238E27FC236}">
                <a16:creationId xmlns:a16="http://schemas.microsoft.com/office/drawing/2014/main" id="{3EC486FF-DFB6-4D4E-9587-46ED9EBCBA03}"/>
              </a:ext>
            </a:extLst>
          </p:cNvPr>
          <p:cNvPicPr>
            <a:picLocks noChangeAspect="1"/>
          </p:cNvPicPr>
          <p:nvPr/>
        </p:nvPicPr>
        <p:blipFill>
          <a:blip r:embed="rId2"/>
          <a:stretch>
            <a:fillRect/>
          </a:stretch>
        </p:blipFill>
        <p:spPr>
          <a:xfrm rot="1679683">
            <a:off x="1512968" y="3992318"/>
            <a:ext cx="461787" cy="798416"/>
          </a:xfrm>
          <a:prstGeom prst="rect">
            <a:avLst/>
          </a:prstGeom>
        </p:spPr>
      </p:pic>
      <p:pic>
        <p:nvPicPr>
          <p:cNvPr id="5" name="Picture 4" descr="ãMPU-6050ãã®ç»åæ¤ç´¢çµæ">
            <a:extLst>
              <a:ext uri="{FF2B5EF4-FFF2-40B4-BE49-F238E27FC236}">
                <a16:creationId xmlns:a16="http://schemas.microsoft.com/office/drawing/2014/main" id="{49135F3F-2C25-4446-A5C1-E977BB6FE7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000" y="2417763"/>
            <a:ext cx="657389" cy="657389"/>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a:extLst>
              <a:ext uri="{FF2B5EF4-FFF2-40B4-BE49-F238E27FC236}">
                <a16:creationId xmlns:a16="http://schemas.microsoft.com/office/drawing/2014/main" id="{29D3701E-CD92-4684-B39B-BD1D119BF216}"/>
              </a:ext>
            </a:extLst>
          </p:cNvPr>
          <p:cNvSpPr>
            <a:spLocks noGrp="1"/>
          </p:cNvSpPr>
          <p:nvPr>
            <p:ph type="title"/>
          </p:nvPr>
        </p:nvSpPr>
        <p:spPr>
          <a:xfrm>
            <a:off x="427163" y="188640"/>
            <a:ext cx="7374532" cy="461963"/>
          </a:xfrm>
        </p:spPr>
        <p:txBody>
          <a:bodyPr>
            <a:normAutofit/>
          </a:bodyPr>
          <a:lstStyle/>
          <a:p>
            <a:r>
              <a:rPr kumimoji="1" lang="ja-JP" altLang="en-US" sz="2400" u="sng" dirty="0"/>
              <a:t>アナログから</a:t>
            </a:r>
            <a:r>
              <a:rPr lang="ja-JP" altLang="en-US" sz="2400" u="sng" dirty="0"/>
              <a:t>ディジタル変換の</a:t>
            </a:r>
            <a:r>
              <a:rPr kumimoji="1" lang="ja-JP" altLang="en-US" sz="2400" u="sng" dirty="0"/>
              <a:t>処理の流れ</a:t>
            </a:r>
          </a:p>
        </p:txBody>
      </p:sp>
      <p:sp>
        <p:nvSpPr>
          <p:cNvPr id="7" name="Oval 8">
            <a:extLst>
              <a:ext uri="{FF2B5EF4-FFF2-40B4-BE49-F238E27FC236}">
                <a16:creationId xmlns:a16="http://schemas.microsoft.com/office/drawing/2014/main" id="{6AC191A7-9D1C-457F-9B9B-B36BBCDF8236}"/>
              </a:ext>
            </a:extLst>
          </p:cNvPr>
          <p:cNvSpPr>
            <a:spLocks noChangeArrowheads="1"/>
          </p:cNvSpPr>
          <p:nvPr/>
        </p:nvSpPr>
        <p:spPr bwMode="auto">
          <a:xfrm>
            <a:off x="158851" y="1268413"/>
            <a:ext cx="1079500" cy="574675"/>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000" b="1" u="none">
                <a:solidFill>
                  <a:schemeClr val="bg1"/>
                </a:solidFill>
                <a:latin typeface="Microsoft Sans Serif" panose="020B0604020202020204" pitchFamily="34" charset="0"/>
              </a:rPr>
              <a:t>環境</a:t>
            </a:r>
          </a:p>
        </p:txBody>
      </p:sp>
      <p:sp>
        <p:nvSpPr>
          <p:cNvPr id="8" name="Oval 9">
            <a:extLst>
              <a:ext uri="{FF2B5EF4-FFF2-40B4-BE49-F238E27FC236}">
                <a16:creationId xmlns:a16="http://schemas.microsoft.com/office/drawing/2014/main" id="{7819DD96-6ACA-445B-9744-3CE663C1FB53}"/>
              </a:ext>
            </a:extLst>
          </p:cNvPr>
          <p:cNvSpPr>
            <a:spLocks noChangeArrowheads="1"/>
          </p:cNvSpPr>
          <p:nvPr/>
        </p:nvSpPr>
        <p:spPr bwMode="auto">
          <a:xfrm>
            <a:off x="157753" y="2722563"/>
            <a:ext cx="1050335" cy="574675"/>
          </a:xfrm>
          <a:prstGeom prst="ellipse">
            <a:avLst/>
          </a:prstGeom>
          <a:solidFill>
            <a:srgbClr val="003300"/>
          </a:solidFill>
          <a:ln w="12700">
            <a:solidFill>
              <a:srgbClr val="0860A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000" b="1" u="none" dirty="0">
                <a:solidFill>
                  <a:schemeClr val="bg1"/>
                </a:solidFill>
                <a:latin typeface="Microsoft Sans Serif" panose="020B0604020202020204" pitchFamily="34" charset="0"/>
              </a:rPr>
              <a:t>センサ</a:t>
            </a:r>
          </a:p>
        </p:txBody>
      </p:sp>
      <p:sp>
        <p:nvSpPr>
          <p:cNvPr id="9" name="Rectangle 10">
            <a:extLst>
              <a:ext uri="{FF2B5EF4-FFF2-40B4-BE49-F238E27FC236}">
                <a16:creationId xmlns:a16="http://schemas.microsoft.com/office/drawing/2014/main" id="{E85F9ABD-6BEC-4952-A6A6-D2DB2DE32D0D}"/>
              </a:ext>
            </a:extLst>
          </p:cNvPr>
          <p:cNvSpPr>
            <a:spLocks noChangeArrowheads="1"/>
          </p:cNvSpPr>
          <p:nvPr/>
        </p:nvSpPr>
        <p:spPr bwMode="auto">
          <a:xfrm>
            <a:off x="214313" y="4181475"/>
            <a:ext cx="1138237" cy="542925"/>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000" b="1" u="none">
                <a:solidFill>
                  <a:schemeClr val="bg1"/>
                </a:solidFill>
                <a:latin typeface="Microsoft Sans Serif" panose="020B0604020202020204" pitchFamily="34" charset="0"/>
              </a:rPr>
              <a:t>CPU</a:t>
            </a:r>
          </a:p>
        </p:txBody>
      </p:sp>
      <p:pic>
        <p:nvPicPr>
          <p:cNvPr id="10" name="Picture 18">
            <a:extLst>
              <a:ext uri="{FF2B5EF4-FFF2-40B4-BE49-F238E27FC236}">
                <a16:creationId xmlns:a16="http://schemas.microsoft.com/office/drawing/2014/main" id="{7AEF3BCD-C936-4CB9-8E70-433470BC5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1268413"/>
            <a:ext cx="7794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3">
            <a:extLst>
              <a:ext uri="{FF2B5EF4-FFF2-40B4-BE49-F238E27FC236}">
                <a16:creationId xmlns:a16="http://schemas.microsoft.com/office/drawing/2014/main" id="{3459810B-BA43-4F76-B80D-6594B933101C}"/>
              </a:ext>
            </a:extLst>
          </p:cNvPr>
          <p:cNvSpPr>
            <a:spLocks noChangeArrowheads="1"/>
          </p:cNvSpPr>
          <p:nvPr/>
        </p:nvSpPr>
        <p:spPr bwMode="auto">
          <a:xfrm>
            <a:off x="214313" y="5589588"/>
            <a:ext cx="1138237" cy="542925"/>
          </a:xfrm>
          <a:prstGeom prst="rect">
            <a:avLst/>
          </a:prstGeom>
          <a:solidFill>
            <a:srgbClr val="80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000" b="1" u="none">
                <a:solidFill>
                  <a:schemeClr val="bg1"/>
                </a:solidFill>
                <a:latin typeface="Microsoft Sans Serif" panose="020B0604020202020204" pitchFamily="34" charset="0"/>
              </a:rPr>
              <a:t>利用</a:t>
            </a:r>
          </a:p>
        </p:txBody>
      </p:sp>
      <p:pic>
        <p:nvPicPr>
          <p:cNvPr id="12" name="Picture 24">
            <a:extLst>
              <a:ext uri="{FF2B5EF4-FFF2-40B4-BE49-F238E27FC236}">
                <a16:creationId xmlns:a16="http://schemas.microsoft.com/office/drawing/2014/main" id="{BD7D63DB-9D4F-4449-AF1D-392402113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675" y="5516563"/>
            <a:ext cx="792163"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utoShape 25">
            <a:extLst>
              <a:ext uri="{FF2B5EF4-FFF2-40B4-BE49-F238E27FC236}">
                <a16:creationId xmlns:a16="http://schemas.microsoft.com/office/drawing/2014/main" id="{3EB61EDD-3604-4528-A702-622A36F7A086}"/>
              </a:ext>
            </a:extLst>
          </p:cNvPr>
          <p:cNvSpPr>
            <a:spLocks noChangeArrowheads="1"/>
          </p:cNvSpPr>
          <p:nvPr/>
        </p:nvSpPr>
        <p:spPr bwMode="auto">
          <a:xfrm>
            <a:off x="374751" y="1968500"/>
            <a:ext cx="647700" cy="649288"/>
          </a:xfrm>
          <a:prstGeom prst="downArrow">
            <a:avLst>
              <a:gd name="adj1" fmla="val 50000"/>
              <a:gd name="adj2" fmla="val 25061"/>
            </a:avLst>
          </a:prstGeom>
          <a:solidFill>
            <a:srgbClr val="00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4" name="AutoShape 26">
            <a:extLst>
              <a:ext uri="{FF2B5EF4-FFF2-40B4-BE49-F238E27FC236}">
                <a16:creationId xmlns:a16="http://schemas.microsoft.com/office/drawing/2014/main" id="{8078AB0A-1AE9-41F5-9151-C9C64B4DAD49}"/>
              </a:ext>
            </a:extLst>
          </p:cNvPr>
          <p:cNvSpPr>
            <a:spLocks noChangeArrowheads="1"/>
          </p:cNvSpPr>
          <p:nvPr/>
        </p:nvSpPr>
        <p:spPr bwMode="auto">
          <a:xfrm>
            <a:off x="374751" y="3439319"/>
            <a:ext cx="647700" cy="649287"/>
          </a:xfrm>
          <a:prstGeom prst="downArrow">
            <a:avLst>
              <a:gd name="adj1" fmla="val 50000"/>
              <a:gd name="adj2" fmla="val 25061"/>
            </a:avLst>
          </a:prstGeom>
          <a:solidFill>
            <a:srgbClr val="00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5" name="AutoShape 27">
            <a:extLst>
              <a:ext uri="{FF2B5EF4-FFF2-40B4-BE49-F238E27FC236}">
                <a16:creationId xmlns:a16="http://schemas.microsoft.com/office/drawing/2014/main" id="{E6C79486-F0B7-4A9F-9AFA-F249696A2D12}"/>
              </a:ext>
            </a:extLst>
          </p:cNvPr>
          <p:cNvSpPr>
            <a:spLocks noChangeArrowheads="1"/>
          </p:cNvSpPr>
          <p:nvPr/>
        </p:nvSpPr>
        <p:spPr bwMode="auto">
          <a:xfrm>
            <a:off x="420964" y="4852403"/>
            <a:ext cx="647700" cy="649288"/>
          </a:xfrm>
          <a:prstGeom prst="downArrow">
            <a:avLst>
              <a:gd name="adj1" fmla="val 50000"/>
              <a:gd name="adj2" fmla="val 25061"/>
            </a:avLst>
          </a:prstGeom>
          <a:solidFill>
            <a:srgbClr val="00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6" name="Rectangle 28">
            <a:extLst>
              <a:ext uri="{FF2B5EF4-FFF2-40B4-BE49-F238E27FC236}">
                <a16:creationId xmlns:a16="http://schemas.microsoft.com/office/drawing/2014/main" id="{6A6B563E-277E-454B-9A49-3C7C0B49D4B1}"/>
              </a:ext>
            </a:extLst>
          </p:cNvPr>
          <p:cNvSpPr>
            <a:spLocks noChangeArrowheads="1"/>
          </p:cNvSpPr>
          <p:nvPr/>
        </p:nvSpPr>
        <p:spPr bwMode="auto">
          <a:xfrm>
            <a:off x="1208088" y="1916113"/>
            <a:ext cx="25209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1800" u="none" dirty="0">
                <a:latin typeface="+mn-ea"/>
                <a:ea typeface="+mn-ea"/>
              </a:rPr>
              <a:t>①</a:t>
            </a:r>
            <a:r>
              <a:rPr lang="ja-JP" altLang="en-US" sz="1800" u="none" dirty="0">
                <a:latin typeface="+mn-ea"/>
                <a:ea typeface="+mn-ea"/>
              </a:rPr>
              <a:t>センサが</a:t>
            </a:r>
          </a:p>
          <a:p>
            <a:pPr eaLnBrk="1" hangingPunct="1">
              <a:spcBef>
                <a:spcPct val="0"/>
              </a:spcBef>
              <a:buFontTx/>
              <a:buNone/>
            </a:pPr>
            <a:r>
              <a:rPr lang="ja-JP" altLang="en-US" sz="1800" u="none" dirty="0">
                <a:latin typeface="+mn-ea"/>
                <a:ea typeface="+mn-ea"/>
              </a:rPr>
              <a:t>　　知覚</a:t>
            </a:r>
            <a:r>
              <a:rPr lang="en-US" altLang="ja-JP" sz="1800" u="none" dirty="0">
                <a:latin typeface="+mn-ea"/>
                <a:ea typeface="+mn-ea"/>
              </a:rPr>
              <a:t>(</a:t>
            </a:r>
            <a:r>
              <a:rPr lang="ja-JP" altLang="en-US" sz="1800" u="none" dirty="0">
                <a:latin typeface="+mn-ea"/>
                <a:ea typeface="+mn-ea"/>
              </a:rPr>
              <a:t>計測</a:t>
            </a:r>
            <a:r>
              <a:rPr lang="en-US" altLang="ja-JP" sz="1800" u="none" dirty="0">
                <a:latin typeface="+mn-ea"/>
                <a:ea typeface="+mn-ea"/>
              </a:rPr>
              <a:t>)</a:t>
            </a:r>
          </a:p>
        </p:txBody>
      </p:sp>
      <p:sp>
        <p:nvSpPr>
          <p:cNvPr id="17" name="Rectangle 29">
            <a:extLst>
              <a:ext uri="{FF2B5EF4-FFF2-40B4-BE49-F238E27FC236}">
                <a16:creationId xmlns:a16="http://schemas.microsoft.com/office/drawing/2014/main" id="{9B9E7AF3-41B8-42EF-8B71-91C5282E7490}"/>
              </a:ext>
            </a:extLst>
          </p:cNvPr>
          <p:cNvSpPr>
            <a:spLocks noChangeArrowheads="1"/>
          </p:cNvSpPr>
          <p:nvPr/>
        </p:nvSpPr>
        <p:spPr bwMode="auto">
          <a:xfrm>
            <a:off x="1183686" y="3067844"/>
            <a:ext cx="280828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1800" u="none" dirty="0">
                <a:latin typeface="+mn-ea"/>
                <a:ea typeface="+mn-ea"/>
              </a:rPr>
              <a:t>②</a:t>
            </a:r>
            <a:r>
              <a:rPr lang="ja-JP" altLang="en-US" sz="1800" u="none" dirty="0">
                <a:latin typeface="+mn-ea"/>
                <a:ea typeface="+mn-ea"/>
              </a:rPr>
              <a:t>ディジタル値</a:t>
            </a:r>
            <a:endParaRPr lang="en-US" altLang="ja-JP" sz="1800" u="none" dirty="0">
              <a:latin typeface="+mn-ea"/>
              <a:ea typeface="+mn-ea"/>
            </a:endParaRPr>
          </a:p>
          <a:p>
            <a:pPr eaLnBrk="1" hangingPunct="1">
              <a:spcBef>
                <a:spcPct val="0"/>
              </a:spcBef>
              <a:buFontTx/>
              <a:buNone/>
            </a:pPr>
            <a:r>
              <a:rPr lang="ja-JP" altLang="en-US" sz="1800" dirty="0">
                <a:latin typeface="+mn-ea"/>
                <a:ea typeface="+mn-ea"/>
              </a:rPr>
              <a:t>　</a:t>
            </a:r>
            <a:r>
              <a:rPr lang="ja-JP" altLang="en-US" sz="1800" u="none" dirty="0">
                <a:latin typeface="+mn-ea"/>
                <a:ea typeface="+mn-ea"/>
              </a:rPr>
              <a:t>に変換</a:t>
            </a:r>
          </a:p>
          <a:p>
            <a:pPr eaLnBrk="1" hangingPunct="1">
              <a:spcBef>
                <a:spcPct val="0"/>
              </a:spcBef>
              <a:buFontTx/>
              <a:buNone/>
            </a:pPr>
            <a:r>
              <a:rPr lang="ja-JP" altLang="en-US" sz="1800" dirty="0">
                <a:latin typeface="+mn-ea"/>
                <a:ea typeface="+mn-ea"/>
              </a:rPr>
              <a:t>③</a:t>
            </a:r>
            <a:r>
              <a:rPr lang="en-US" altLang="ja-JP" sz="1800" u="none" dirty="0">
                <a:latin typeface="+mn-ea"/>
                <a:ea typeface="+mn-ea"/>
              </a:rPr>
              <a:t>CPU</a:t>
            </a:r>
            <a:r>
              <a:rPr lang="ja-JP" altLang="en-US" sz="1800" u="none" dirty="0">
                <a:latin typeface="+mn-ea"/>
                <a:ea typeface="+mn-ea"/>
              </a:rPr>
              <a:t>に値取り込み</a:t>
            </a:r>
            <a:endParaRPr lang="ja-JP" altLang="en-US" sz="2000" u="none" dirty="0">
              <a:latin typeface="+mn-ea"/>
              <a:ea typeface="+mn-ea"/>
            </a:endParaRPr>
          </a:p>
        </p:txBody>
      </p:sp>
      <p:sp>
        <p:nvSpPr>
          <p:cNvPr id="18" name="Rectangle 30">
            <a:extLst>
              <a:ext uri="{FF2B5EF4-FFF2-40B4-BE49-F238E27FC236}">
                <a16:creationId xmlns:a16="http://schemas.microsoft.com/office/drawing/2014/main" id="{B638F791-CD3D-4CA9-A27C-4B9CD2B1151D}"/>
              </a:ext>
            </a:extLst>
          </p:cNvPr>
          <p:cNvSpPr>
            <a:spLocks noChangeArrowheads="1"/>
          </p:cNvSpPr>
          <p:nvPr/>
        </p:nvSpPr>
        <p:spPr bwMode="auto">
          <a:xfrm>
            <a:off x="1208088" y="4868863"/>
            <a:ext cx="25209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sz="2000" dirty="0">
                <a:latin typeface="+mn-ea"/>
                <a:ea typeface="+mn-ea"/>
              </a:rPr>
              <a:t>④数値を</a:t>
            </a:r>
            <a:r>
              <a:rPr lang="ja-JP" altLang="en-US" sz="2000" u="none" dirty="0">
                <a:latin typeface="+mn-ea"/>
                <a:ea typeface="+mn-ea"/>
              </a:rPr>
              <a:t>利用</a:t>
            </a:r>
          </a:p>
        </p:txBody>
      </p:sp>
      <p:sp>
        <p:nvSpPr>
          <p:cNvPr id="19" name="AutoShape 31">
            <a:extLst>
              <a:ext uri="{FF2B5EF4-FFF2-40B4-BE49-F238E27FC236}">
                <a16:creationId xmlns:a16="http://schemas.microsoft.com/office/drawing/2014/main" id="{2FC03A3B-A9CC-4036-B72A-44DBE6CF7A07}"/>
              </a:ext>
            </a:extLst>
          </p:cNvPr>
          <p:cNvSpPr>
            <a:spLocks/>
          </p:cNvSpPr>
          <p:nvPr/>
        </p:nvSpPr>
        <p:spPr bwMode="auto">
          <a:xfrm>
            <a:off x="2828926" y="1341438"/>
            <a:ext cx="431800" cy="3309176"/>
          </a:xfrm>
          <a:prstGeom prst="rightBrace">
            <a:avLst>
              <a:gd name="adj1" fmla="val 44485"/>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0" name="AutoShape 32">
            <a:extLst>
              <a:ext uri="{FF2B5EF4-FFF2-40B4-BE49-F238E27FC236}">
                <a16:creationId xmlns:a16="http://schemas.microsoft.com/office/drawing/2014/main" id="{D1A5399A-1A9E-4B4D-8D24-C050B96AAAD1}"/>
              </a:ext>
            </a:extLst>
          </p:cNvPr>
          <p:cNvSpPr>
            <a:spLocks/>
          </p:cNvSpPr>
          <p:nvPr/>
        </p:nvSpPr>
        <p:spPr bwMode="auto">
          <a:xfrm>
            <a:off x="2828926" y="4796664"/>
            <a:ext cx="431800" cy="1550136"/>
          </a:xfrm>
          <a:prstGeom prst="rightBrace">
            <a:avLst>
              <a:gd name="adj1" fmla="val 25031"/>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21" name="Rectangle 33">
            <a:extLst>
              <a:ext uri="{FF2B5EF4-FFF2-40B4-BE49-F238E27FC236}">
                <a16:creationId xmlns:a16="http://schemas.microsoft.com/office/drawing/2014/main" id="{68A99ADD-D262-49FD-8548-93802E61EE47}"/>
              </a:ext>
            </a:extLst>
          </p:cNvPr>
          <p:cNvSpPr>
            <a:spLocks noChangeArrowheads="1"/>
          </p:cNvSpPr>
          <p:nvPr/>
        </p:nvSpPr>
        <p:spPr bwMode="auto">
          <a:xfrm>
            <a:off x="3558974" y="1106932"/>
            <a:ext cx="3394624" cy="3617468"/>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1800" u="none" dirty="0">
                <a:solidFill>
                  <a:srgbClr val="FFCCFF"/>
                </a:solidFill>
                <a:latin typeface="+mn-ea"/>
                <a:ea typeface="+mn-ea"/>
              </a:rPr>
              <a:t>①</a:t>
            </a:r>
            <a:r>
              <a:rPr lang="ja-JP" altLang="en-US" sz="1800" u="none" dirty="0">
                <a:solidFill>
                  <a:srgbClr val="FFCCFF"/>
                </a:solidFill>
                <a:latin typeface="+mn-ea"/>
                <a:ea typeface="+mn-ea"/>
              </a:rPr>
              <a:t>回路周りの設計・結線</a:t>
            </a:r>
          </a:p>
          <a:p>
            <a:pPr eaLnBrk="1" hangingPunct="1">
              <a:spcBef>
                <a:spcPct val="0"/>
              </a:spcBef>
              <a:buFontTx/>
              <a:buNone/>
            </a:pPr>
            <a:r>
              <a:rPr lang="ja-JP" altLang="en-US" sz="1800" u="none" dirty="0">
                <a:solidFill>
                  <a:srgbClr val="FFCCFF"/>
                </a:solidFill>
                <a:latin typeface="+mn-ea"/>
                <a:ea typeface="+mn-ea"/>
              </a:rPr>
              <a:t>　　センサと</a:t>
            </a:r>
            <a:r>
              <a:rPr lang="en-US" altLang="ja-JP" sz="1800" u="none" dirty="0">
                <a:solidFill>
                  <a:srgbClr val="FFCCFF"/>
                </a:solidFill>
                <a:latin typeface="+mn-ea"/>
                <a:ea typeface="+mn-ea"/>
              </a:rPr>
              <a:t>CPU</a:t>
            </a:r>
            <a:r>
              <a:rPr lang="ja-JP" altLang="en-US" sz="1800" u="none" dirty="0">
                <a:solidFill>
                  <a:srgbClr val="FFCCFF"/>
                </a:solidFill>
                <a:latin typeface="+mn-ea"/>
                <a:ea typeface="+mn-ea"/>
              </a:rPr>
              <a:t>を接続する。</a:t>
            </a:r>
          </a:p>
          <a:p>
            <a:pPr eaLnBrk="1" hangingPunct="1">
              <a:spcBef>
                <a:spcPct val="0"/>
              </a:spcBef>
              <a:buFontTx/>
              <a:buNone/>
            </a:pPr>
            <a:endParaRPr lang="ja-JP" altLang="en-US" sz="2000" u="none" dirty="0">
              <a:solidFill>
                <a:srgbClr val="FFCCFF"/>
              </a:solidFill>
              <a:latin typeface="+mn-ea"/>
              <a:ea typeface="+mn-ea"/>
            </a:endParaRPr>
          </a:p>
          <a:p>
            <a:pPr eaLnBrk="1" hangingPunct="1">
              <a:spcBef>
                <a:spcPct val="0"/>
              </a:spcBef>
              <a:buFontTx/>
              <a:buNone/>
            </a:pPr>
            <a:r>
              <a:rPr lang="ja-JP" altLang="en-US" sz="1800" u="none" dirty="0">
                <a:solidFill>
                  <a:srgbClr val="FFCCFF"/>
                </a:solidFill>
                <a:latin typeface="+mn-ea"/>
                <a:ea typeface="+mn-ea"/>
              </a:rPr>
              <a:t>② センサと</a:t>
            </a:r>
            <a:r>
              <a:rPr lang="en-US" altLang="ja-JP" sz="1800" u="none" dirty="0">
                <a:solidFill>
                  <a:srgbClr val="FFCCFF"/>
                </a:solidFill>
                <a:latin typeface="+mn-ea"/>
                <a:ea typeface="+mn-ea"/>
              </a:rPr>
              <a:t>CPU</a:t>
            </a:r>
            <a:r>
              <a:rPr lang="ja-JP" altLang="en-US" sz="1800" u="none" dirty="0">
                <a:solidFill>
                  <a:srgbClr val="FFCCFF"/>
                </a:solidFill>
                <a:latin typeface="+mn-ea"/>
                <a:ea typeface="+mn-ea"/>
              </a:rPr>
              <a:t>で情報を</a:t>
            </a:r>
            <a:endParaRPr lang="en-US" altLang="ja-JP" sz="1800" u="none" dirty="0">
              <a:solidFill>
                <a:srgbClr val="FFCCFF"/>
              </a:solidFill>
              <a:latin typeface="+mn-ea"/>
              <a:ea typeface="+mn-ea"/>
            </a:endParaRPr>
          </a:p>
          <a:p>
            <a:pPr eaLnBrk="1" hangingPunct="1">
              <a:spcBef>
                <a:spcPct val="0"/>
              </a:spcBef>
              <a:buFontTx/>
              <a:buNone/>
            </a:pPr>
            <a:r>
              <a:rPr lang="ja-JP" altLang="en-US" sz="1800" dirty="0">
                <a:solidFill>
                  <a:srgbClr val="FFCCFF"/>
                </a:solidFill>
                <a:latin typeface="+mn-ea"/>
                <a:ea typeface="+mn-ea"/>
              </a:rPr>
              <a:t>　　</a:t>
            </a:r>
            <a:r>
              <a:rPr lang="en-US" altLang="ja-JP" sz="1800" dirty="0">
                <a:solidFill>
                  <a:srgbClr val="CCFFCC"/>
                </a:solidFill>
                <a:latin typeface="+mn-ea"/>
                <a:ea typeface="+mn-ea"/>
              </a:rPr>
              <a:t>I2C</a:t>
            </a:r>
            <a:r>
              <a:rPr lang="ja-JP" altLang="en-US" sz="1800" dirty="0">
                <a:solidFill>
                  <a:srgbClr val="CCFFCC"/>
                </a:solidFill>
                <a:latin typeface="+mn-ea"/>
                <a:ea typeface="+mn-ea"/>
              </a:rPr>
              <a:t>通信</a:t>
            </a:r>
            <a:r>
              <a:rPr lang="ja-JP" altLang="en-US" sz="1800" dirty="0">
                <a:solidFill>
                  <a:srgbClr val="FFCCFF"/>
                </a:solidFill>
                <a:latin typeface="+mn-ea"/>
                <a:ea typeface="+mn-ea"/>
              </a:rPr>
              <a:t>で交換</a:t>
            </a:r>
            <a:r>
              <a:rPr lang="ja-JP" altLang="en-US" sz="1800" u="none" dirty="0">
                <a:solidFill>
                  <a:srgbClr val="FFCCFF"/>
                </a:solidFill>
                <a:latin typeface="+mn-ea"/>
                <a:ea typeface="+mn-ea"/>
              </a:rPr>
              <a:t>する。</a:t>
            </a:r>
            <a:endParaRPr lang="en-US" altLang="ja-JP" sz="1800" u="none" dirty="0">
              <a:solidFill>
                <a:srgbClr val="FFCCFF"/>
              </a:solidFill>
              <a:latin typeface="+mn-ea"/>
              <a:ea typeface="+mn-ea"/>
            </a:endParaRPr>
          </a:p>
          <a:p>
            <a:pPr eaLnBrk="1" hangingPunct="1">
              <a:spcBef>
                <a:spcPct val="0"/>
              </a:spcBef>
              <a:buFontTx/>
              <a:buNone/>
            </a:pPr>
            <a:r>
              <a:rPr lang="en-US" altLang="ja-JP" sz="1600" dirty="0">
                <a:solidFill>
                  <a:srgbClr val="FFCCFF"/>
                </a:solidFill>
                <a:latin typeface="+mn-ea"/>
                <a:ea typeface="+mn-ea"/>
              </a:rPr>
              <a:t>     CPU</a:t>
            </a:r>
            <a:r>
              <a:rPr lang="ja-JP" altLang="en-US" sz="1600" dirty="0">
                <a:solidFill>
                  <a:srgbClr val="FFCCFF"/>
                </a:solidFill>
                <a:latin typeface="+mn-ea"/>
                <a:ea typeface="+mn-ea"/>
              </a:rPr>
              <a:t>⇒センサへ</a:t>
            </a:r>
            <a:r>
              <a:rPr lang="en-US" altLang="ja-JP" sz="1600" dirty="0">
                <a:solidFill>
                  <a:srgbClr val="FFCCFF"/>
                </a:solidFill>
                <a:latin typeface="+mn-ea"/>
                <a:ea typeface="+mn-ea"/>
              </a:rPr>
              <a:t>A/D</a:t>
            </a:r>
            <a:r>
              <a:rPr lang="ja-JP" altLang="en-US" sz="1600" dirty="0">
                <a:solidFill>
                  <a:srgbClr val="FFCCFF"/>
                </a:solidFill>
                <a:latin typeface="+mn-ea"/>
                <a:ea typeface="+mn-ea"/>
              </a:rPr>
              <a:t>変換を指示</a:t>
            </a:r>
            <a:endParaRPr lang="en-US" altLang="ja-JP" sz="1600" dirty="0">
              <a:solidFill>
                <a:srgbClr val="FFCCFF"/>
              </a:solidFill>
              <a:latin typeface="+mn-ea"/>
              <a:ea typeface="+mn-ea"/>
            </a:endParaRPr>
          </a:p>
          <a:p>
            <a:pPr eaLnBrk="1" hangingPunct="1">
              <a:spcBef>
                <a:spcPct val="0"/>
              </a:spcBef>
              <a:buFontTx/>
              <a:buNone/>
            </a:pPr>
            <a:endParaRPr lang="en-US" altLang="ja-JP" sz="2000" dirty="0">
              <a:solidFill>
                <a:srgbClr val="FFCCFF"/>
              </a:solidFill>
              <a:latin typeface="+mn-ea"/>
              <a:ea typeface="+mn-ea"/>
            </a:endParaRPr>
          </a:p>
          <a:p>
            <a:pPr eaLnBrk="1" hangingPunct="1">
              <a:spcBef>
                <a:spcPct val="0"/>
              </a:spcBef>
              <a:buFontTx/>
              <a:buNone/>
            </a:pPr>
            <a:r>
              <a:rPr lang="ja-JP" altLang="en-US" sz="1800" dirty="0">
                <a:solidFill>
                  <a:srgbClr val="FFCCFF"/>
                </a:solidFill>
                <a:latin typeface="+mn-ea"/>
                <a:ea typeface="+mn-ea"/>
              </a:rPr>
              <a:t>③ センサと</a:t>
            </a:r>
            <a:r>
              <a:rPr lang="en-US" altLang="ja-JP" sz="1800" dirty="0">
                <a:solidFill>
                  <a:srgbClr val="FFCCFF"/>
                </a:solidFill>
                <a:latin typeface="+mn-ea"/>
                <a:ea typeface="+mn-ea"/>
              </a:rPr>
              <a:t>CPU</a:t>
            </a:r>
            <a:r>
              <a:rPr lang="ja-JP" altLang="en-US" sz="1800" dirty="0">
                <a:solidFill>
                  <a:srgbClr val="FFCCFF"/>
                </a:solidFill>
                <a:latin typeface="+mn-ea"/>
                <a:ea typeface="+mn-ea"/>
              </a:rPr>
              <a:t>で情報を</a:t>
            </a:r>
            <a:endParaRPr lang="en-US" altLang="ja-JP" sz="1800" dirty="0">
              <a:solidFill>
                <a:srgbClr val="FFCCFF"/>
              </a:solidFill>
              <a:latin typeface="+mn-ea"/>
              <a:ea typeface="+mn-ea"/>
            </a:endParaRPr>
          </a:p>
          <a:p>
            <a:pPr eaLnBrk="1" hangingPunct="1">
              <a:spcBef>
                <a:spcPct val="0"/>
              </a:spcBef>
              <a:buFontTx/>
              <a:buNone/>
            </a:pPr>
            <a:r>
              <a:rPr lang="ja-JP" altLang="en-US" sz="1800" dirty="0">
                <a:solidFill>
                  <a:srgbClr val="FFCCFF"/>
                </a:solidFill>
                <a:latin typeface="+mn-ea"/>
                <a:ea typeface="+mn-ea"/>
              </a:rPr>
              <a:t>　　</a:t>
            </a:r>
            <a:r>
              <a:rPr lang="en-US" altLang="ja-JP" sz="1800" dirty="0">
                <a:solidFill>
                  <a:srgbClr val="CCFFCC"/>
                </a:solidFill>
                <a:latin typeface="+mn-ea"/>
                <a:ea typeface="+mn-ea"/>
              </a:rPr>
              <a:t>I2C</a:t>
            </a:r>
            <a:r>
              <a:rPr lang="ja-JP" altLang="en-US" sz="1800" dirty="0">
                <a:solidFill>
                  <a:srgbClr val="CCFFCC"/>
                </a:solidFill>
                <a:latin typeface="+mn-ea"/>
                <a:ea typeface="+mn-ea"/>
              </a:rPr>
              <a:t>通信</a:t>
            </a:r>
            <a:r>
              <a:rPr lang="ja-JP" altLang="en-US" sz="1800" dirty="0">
                <a:solidFill>
                  <a:srgbClr val="FFCCFF"/>
                </a:solidFill>
                <a:latin typeface="+mn-ea"/>
                <a:ea typeface="+mn-ea"/>
              </a:rPr>
              <a:t>で交換する。</a:t>
            </a:r>
            <a:endParaRPr lang="en-US" altLang="ja-JP" sz="1800" dirty="0">
              <a:solidFill>
                <a:srgbClr val="FFCCFF"/>
              </a:solidFill>
              <a:latin typeface="+mn-ea"/>
              <a:ea typeface="+mn-ea"/>
            </a:endParaRPr>
          </a:p>
          <a:p>
            <a:pPr eaLnBrk="1" hangingPunct="1">
              <a:spcBef>
                <a:spcPct val="0"/>
              </a:spcBef>
              <a:buFontTx/>
              <a:buNone/>
            </a:pPr>
            <a:r>
              <a:rPr lang="ja-JP" altLang="en-US" sz="1600" u="none" dirty="0">
                <a:solidFill>
                  <a:srgbClr val="FFCCFF"/>
                </a:solidFill>
                <a:latin typeface="+mn-ea"/>
                <a:ea typeface="+mn-ea"/>
              </a:rPr>
              <a:t>　</a:t>
            </a:r>
            <a:r>
              <a:rPr lang="ja-JP" altLang="en-US" sz="1600" dirty="0">
                <a:solidFill>
                  <a:srgbClr val="FFCCFF"/>
                </a:solidFill>
                <a:latin typeface="+mn-ea"/>
                <a:ea typeface="+mn-ea"/>
              </a:rPr>
              <a:t> センサ⇒</a:t>
            </a:r>
            <a:r>
              <a:rPr lang="en-US" altLang="ja-JP" sz="1600" dirty="0">
                <a:solidFill>
                  <a:srgbClr val="FFCCFF"/>
                </a:solidFill>
                <a:latin typeface="+mn-ea"/>
                <a:ea typeface="+mn-ea"/>
              </a:rPr>
              <a:t>CPU</a:t>
            </a:r>
            <a:r>
              <a:rPr lang="ja-JP" altLang="en-US" sz="1600" dirty="0">
                <a:solidFill>
                  <a:srgbClr val="FFCCFF"/>
                </a:solidFill>
                <a:latin typeface="+mn-ea"/>
                <a:ea typeface="+mn-ea"/>
              </a:rPr>
              <a:t>へ</a:t>
            </a:r>
            <a:r>
              <a:rPr lang="en-US" altLang="ja-JP" sz="1600" dirty="0">
                <a:solidFill>
                  <a:srgbClr val="FFCCFF"/>
                </a:solidFill>
                <a:latin typeface="+mn-ea"/>
                <a:ea typeface="+mn-ea"/>
              </a:rPr>
              <a:t>AD</a:t>
            </a:r>
            <a:r>
              <a:rPr lang="ja-JP" altLang="en-US" sz="1600" dirty="0">
                <a:solidFill>
                  <a:srgbClr val="FFCCFF"/>
                </a:solidFill>
                <a:latin typeface="+mn-ea"/>
                <a:ea typeface="+mn-ea"/>
              </a:rPr>
              <a:t>変換した</a:t>
            </a:r>
            <a:endParaRPr lang="en-US" altLang="ja-JP" sz="1600" dirty="0">
              <a:solidFill>
                <a:srgbClr val="FFCCFF"/>
              </a:solidFill>
              <a:latin typeface="+mn-ea"/>
              <a:ea typeface="+mn-ea"/>
            </a:endParaRPr>
          </a:p>
          <a:p>
            <a:pPr eaLnBrk="1" hangingPunct="1">
              <a:spcBef>
                <a:spcPct val="0"/>
              </a:spcBef>
              <a:buFontTx/>
              <a:buNone/>
            </a:pPr>
            <a:r>
              <a:rPr lang="ja-JP" altLang="en-US" sz="1600" dirty="0">
                <a:solidFill>
                  <a:srgbClr val="FFCCFF"/>
                </a:solidFill>
                <a:latin typeface="+mn-ea"/>
                <a:ea typeface="+mn-ea"/>
              </a:rPr>
              <a:t>　　後のディジタル値を受け渡す。</a:t>
            </a:r>
            <a:r>
              <a:rPr lang="ja-JP" altLang="en-US" sz="1600" u="none" dirty="0">
                <a:solidFill>
                  <a:srgbClr val="FFCCFF"/>
                </a:solidFill>
              </a:rPr>
              <a:t>　</a:t>
            </a:r>
          </a:p>
        </p:txBody>
      </p:sp>
      <p:sp>
        <p:nvSpPr>
          <p:cNvPr id="22" name="Rectangle 34">
            <a:extLst>
              <a:ext uri="{FF2B5EF4-FFF2-40B4-BE49-F238E27FC236}">
                <a16:creationId xmlns:a16="http://schemas.microsoft.com/office/drawing/2014/main" id="{A642294B-EDEF-40EE-B8DE-3903AA3A445E}"/>
              </a:ext>
            </a:extLst>
          </p:cNvPr>
          <p:cNvSpPr>
            <a:spLocks noChangeArrowheads="1"/>
          </p:cNvSpPr>
          <p:nvPr/>
        </p:nvSpPr>
        <p:spPr bwMode="auto">
          <a:xfrm>
            <a:off x="3590158" y="4868863"/>
            <a:ext cx="3363439" cy="1582737"/>
          </a:xfrm>
          <a:prstGeom prst="rect">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spcBef>
                <a:spcPct val="0"/>
              </a:spcBef>
              <a:buNone/>
            </a:pPr>
            <a:r>
              <a:rPr lang="ja-JP" altLang="en-US" sz="1800" dirty="0">
                <a:solidFill>
                  <a:srgbClr val="FFCCFF"/>
                </a:solidFill>
                <a:latin typeface="+mn-ea"/>
                <a:ea typeface="+mn-ea"/>
              </a:rPr>
              <a:t>④　数値をどう利用するかは</a:t>
            </a:r>
            <a:endParaRPr lang="en-US" altLang="ja-JP" sz="1800" dirty="0">
              <a:solidFill>
                <a:srgbClr val="FFCCFF"/>
              </a:solidFill>
              <a:latin typeface="+mn-ea"/>
              <a:ea typeface="+mn-ea"/>
            </a:endParaRPr>
          </a:p>
          <a:p>
            <a:pPr>
              <a:spcBef>
                <a:spcPct val="0"/>
              </a:spcBef>
              <a:buNone/>
            </a:pPr>
            <a:r>
              <a:rPr lang="ja-JP" altLang="en-US" sz="1800" dirty="0">
                <a:solidFill>
                  <a:srgbClr val="FFCCFF"/>
                </a:solidFill>
                <a:latin typeface="+mn-ea"/>
                <a:ea typeface="+mn-ea"/>
              </a:rPr>
              <a:t>　　自由。</a:t>
            </a:r>
          </a:p>
          <a:p>
            <a:pPr eaLnBrk="1" hangingPunct="1">
              <a:spcBef>
                <a:spcPct val="0"/>
              </a:spcBef>
              <a:buFontTx/>
              <a:buNone/>
            </a:pPr>
            <a:r>
              <a:rPr lang="ja-JP" altLang="en-US" sz="1400" u="none" dirty="0">
                <a:solidFill>
                  <a:srgbClr val="CCFFCC"/>
                </a:solidFill>
                <a:latin typeface="+mn-ea"/>
                <a:ea typeface="+mn-ea"/>
              </a:rPr>
              <a:t> </a:t>
            </a:r>
            <a:endParaRPr lang="en-US" altLang="ja-JP" sz="1400" u="none" dirty="0">
              <a:solidFill>
                <a:srgbClr val="CCFFCC"/>
              </a:solidFill>
              <a:latin typeface="+mn-ea"/>
              <a:ea typeface="+mn-ea"/>
            </a:endParaRPr>
          </a:p>
          <a:p>
            <a:pPr eaLnBrk="1" hangingPunct="1">
              <a:spcBef>
                <a:spcPct val="0"/>
              </a:spcBef>
              <a:buNone/>
            </a:pPr>
            <a:r>
              <a:rPr lang="ja-JP" altLang="en-US" sz="1400" dirty="0">
                <a:solidFill>
                  <a:srgbClr val="FFCCFF"/>
                </a:solidFill>
                <a:latin typeface="+mn-ea"/>
                <a:ea typeface="+mn-ea"/>
              </a:rPr>
              <a:t>　　　演習では計測した数値を</a:t>
            </a:r>
            <a:endParaRPr lang="en-US" altLang="ja-JP" sz="1400" dirty="0">
              <a:solidFill>
                <a:srgbClr val="FFCCFF"/>
              </a:solidFill>
              <a:latin typeface="+mn-ea"/>
              <a:ea typeface="+mn-ea"/>
            </a:endParaRPr>
          </a:p>
          <a:p>
            <a:pPr eaLnBrk="1" hangingPunct="1">
              <a:spcBef>
                <a:spcPct val="0"/>
              </a:spcBef>
              <a:buNone/>
            </a:pPr>
            <a:r>
              <a:rPr lang="ja-JP" altLang="en-US" sz="1400" dirty="0">
                <a:solidFill>
                  <a:srgbClr val="FFCCFF"/>
                </a:solidFill>
                <a:latin typeface="+mn-ea"/>
                <a:ea typeface="+mn-ea"/>
              </a:rPr>
              <a:t>　　　ターミナルに周期的に表示</a:t>
            </a:r>
          </a:p>
        </p:txBody>
      </p:sp>
      <p:sp>
        <p:nvSpPr>
          <p:cNvPr id="23" name="Rectangle 36">
            <a:extLst>
              <a:ext uri="{FF2B5EF4-FFF2-40B4-BE49-F238E27FC236}">
                <a16:creationId xmlns:a16="http://schemas.microsoft.com/office/drawing/2014/main" id="{9AD6C450-083E-4298-84DF-513237B26A24}"/>
              </a:ext>
            </a:extLst>
          </p:cNvPr>
          <p:cNvSpPr>
            <a:spLocks noChangeArrowheads="1"/>
          </p:cNvSpPr>
          <p:nvPr/>
        </p:nvSpPr>
        <p:spPr bwMode="auto">
          <a:xfrm>
            <a:off x="7079897" y="1125538"/>
            <a:ext cx="29368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1800" u="none" dirty="0">
                <a:latin typeface="+mn-ea"/>
                <a:ea typeface="+mn-ea"/>
              </a:rPr>
              <a:t>① </a:t>
            </a:r>
            <a:r>
              <a:rPr lang="ja-JP" altLang="en-US" sz="1800" u="none" dirty="0">
                <a:latin typeface="+mn-ea"/>
                <a:ea typeface="+mn-ea"/>
              </a:rPr>
              <a:t>どの端子に入力にでき</a:t>
            </a:r>
          </a:p>
          <a:p>
            <a:pPr eaLnBrk="1" hangingPunct="1">
              <a:spcBef>
                <a:spcPct val="0"/>
              </a:spcBef>
              <a:buFontTx/>
              <a:buNone/>
            </a:pPr>
            <a:r>
              <a:rPr lang="ja-JP" altLang="en-US" sz="1800" u="none" dirty="0">
                <a:latin typeface="+mn-ea"/>
                <a:ea typeface="+mn-ea"/>
              </a:rPr>
              <a:t>　 どの端子か</a:t>
            </a:r>
            <a:r>
              <a:rPr lang="ja-JP" altLang="en-US" sz="1800" dirty="0">
                <a:latin typeface="+mn-ea"/>
                <a:ea typeface="+mn-ea"/>
              </a:rPr>
              <a:t>ら</a:t>
            </a:r>
            <a:r>
              <a:rPr lang="ja-JP" altLang="en-US" sz="1800" u="none" dirty="0">
                <a:latin typeface="+mn-ea"/>
                <a:ea typeface="+mn-ea"/>
              </a:rPr>
              <a:t>出力され</a:t>
            </a:r>
            <a:endParaRPr lang="en-US" altLang="ja-JP" sz="1800" u="none" dirty="0">
              <a:latin typeface="+mn-ea"/>
              <a:ea typeface="+mn-ea"/>
            </a:endParaRPr>
          </a:p>
          <a:p>
            <a:pPr eaLnBrk="1" hangingPunct="1">
              <a:spcBef>
                <a:spcPct val="0"/>
              </a:spcBef>
              <a:buFontTx/>
              <a:buNone/>
            </a:pPr>
            <a:r>
              <a:rPr lang="ja-JP" altLang="en-US" sz="1800" dirty="0">
                <a:latin typeface="+mn-ea"/>
                <a:ea typeface="+mn-ea"/>
              </a:rPr>
              <a:t>　 </a:t>
            </a:r>
            <a:r>
              <a:rPr lang="ja-JP" altLang="en-US" sz="1800" u="none" dirty="0" err="1">
                <a:latin typeface="+mn-ea"/>
                <a:ea typeface="+mn-ea"/>
              </a:rPr>
              <a:t>るかは</a:t>
            </a:r>
            <a:r>
              <a:rPr lang="ja-JP" altLang="en-US" sz="1800" dirty="0">
                <a:latin typeface="+mn-ea"/>
                <a:ea typeface="+mn-ea"/>
              </a:rPr>
              <a:t>仕様で決まって</a:t>
            </a:r>
            <a:endParaRPr lang="en-US" altLang="ja-JP" sz="1800" dirty="0">
              <a:latin typeface="+mn-ea"/>
              <a:ea typeface="+mn-ea"/>
            </a:endParaRPr>
          </a:p>
          <a:p>
            <a:pPr eaLnBrk="1" hangingPunct="1">
              <a:spcBef>
                <a:spcPct val="0"/>
              </a:spcBef>
              <a:buFontTx/>
              <a:buNone/>
            </a:pPr>
            <a:r>
              <a:rPr lang="en-US" altLang="ja-JP" sz="1800" dirty="0">
                <a:latin typeface="+mn-ea"/>
                <a:ea typeface="+mn-ea"/>
              </a:rPr>
              <a:t>    </a:t>
            </a:r>
            <a:r>
              <a:rPr lang="ja-JP" altLang="en-US" sz="1800" dirty="0">
                <a:latin typeface="+mn-ea"/>
                <a:ea typeface="+mn-ea"/>
              </a:rPr>
              <a:t>いる</a:t>
            </a:r>
          </a:p>
        </p:txBody>
      </p:sp>
      <p:sp>
        <p:nvSpPr>
          <p:cNvPr id="24" name="Rectangle 38">
            <a:extLst>
              <a:ext uri="{FF2B5EF4-FFF2-40B4-BE49-F238E27FC236}">
                <a16:creationId xmlns:a16="http://schemas.microsoft.com/office/drawing/2014/main" id="{0D730E72-9BAC-45F5-9E03-F48D183EC56B}"/>
              </a:ext>
            </a:extLst>
          </p:cNvPr>
          <p:cNvSpPr>
            <a:spLocks noChangeArrowheads="1"/>
          </p:cNvSpPr>
          <p:nvPr/>
        </p:nvSpPr>
        <p:spPr bwMode="auto">
          <a:xfrm>
            <a:off x="7099152" y="2420888"/>
            <a:ext cx="2736850" cy="97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1800" u="none" dirty="0">
                <a:latin typeface="+mn-ea"/>
                <a:ea typeface="+mn-ea"/>
              </a:rPr>
              <a:t>② A/D</a:t>
            </a:r>
            <a:r>
              <a:rPr lang="ja-JP" altLang="en-US" sz="1800" u="none" dirty="0">
                <a:latin typeface="+mn-ea"/>
                <a:ea typeface="+mn-ea"/>
              </a:rPr>
              <a:t>変換機能を有効化</a:t>
            </a:r>
            <a:endParaRPr lang="en-US" altLang="ja-JP" sz="1800" u="none" dirty="0">
              <a:latin typeface="+mn-ea"/>
              <a:ea typeface="+mn-ea"/>
            </a:endParaRPr>
          </a:p>
          <a:p>
            <a:pPr eaLnBrk="1" hangingPunct="1">
              <a:spcBef>
                <a:spcPct val="0"/>
              </a:spcBef>
              <a:buFontTx/>
              <a:buNone/>
            </a:pPr>
            <a:r>
              <a:rPr lang="ja-JP" altLang="en-US" sz="1800" dirty="0">
                <a:latin typeface="+mn-ea"/>
                <a:ea typeface="+mn-ea"/>
              </a:rPr>
              <a:t>　</a:t>
            </a:r>
            <a:r>
              <a:rPr lang="ja-JP" altLang="en-US" sz="1800" u="none" dirty="0">
                <a:latin typeface="+mn-ea"/>
                <a:ea typeface="+mn-ea"/>
              </a:rPr>
              <a:t>する方法はセンサごと</a:t>
            </a:r>
            <a:endParaRPr lang="en-US" altLang="ja-JP" sz="1800" u="none" dirty="0">
              <a:latin typeface="+mn-ea"/>
              <a:ea typeface="+mn-ea"/>
            </a:endParaRPr>
          </a:p>
          <a:p>
            <a:pPr eaLnBrk="1" hangingPunct="1">
              <a:spcBef>
                <a:spcPct val="0"/>
              </a:spcBef>
              <a:buFontTx/>
              <a:buNone/>
            </a:pPr>
            <a:r>
              <a:rPr lang="ja-JP" altLang="en-US" sz="1800" u="none" dirty="0">
                <a:latin typeface="+mn-ea"/>
                <a:ea typeface="+mn-ea"/>
              </a:rPr>
              <a:t>   に仕様で決まっている。</a:t>
            </a:r>
            <a:r>
              <a:rPr lang="ja-JP" altLang="en-US" sz="1800" dirty="0"/>
              <a:t>　　</a:t>
            </a:r>
            <a:endParaRPr lang="ja-JP" altLang="en-US" sz="1800" u="none" dirty="0"/>
          </a:p>
        </p:txBody>
      </p:sp>
      <p:sp>
        <p:nvSpPr>
          <p:cNvPr id="25" name="Rectangle 39">
            <a:extLst>
              <a:ext uri="{FF2B5EF4-FFF2-40B4-BE49-F238E27FC236}">
                <a16:creationId xmlns:a16="http://schemas.microsoft.com/office/drawing/2014/main" id="{EDE2BEDA-FD52-4CED-B56D-0D78F171F0E7}"/>
              </a:ext>
            </a:extLst>
          </p:cNvPr>
          <p:cNvSpPr>
            <a:spLocks noChangeArrowheads="1"/>
          </p:cNvSpPr>
          <p:nvPr/>
        </p:nvSpPr>
        <p:spPr bwMode="auto">
          <a:xfrm>
            <a:off x="7169150" y="5096776"/>
            <a:ext cx="273685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sz="2000" dirty="0">
                <a:latin typeface="+mn-ea"/>
                <a:ea typeface="+mn-ea"/>
              </a:rPr>
              <a:t>④ </a:t>
            </a:r>
            <a:r>
              <a:rPr lang="ja-JP" altLang="en-US" sz="2000" u="none" dirty="0">
                <a:latin typeface="+mn-ea"/>
                <a:ea typeface="+mn-ea"/>
              </a:rPr>
              <a:t>何に利用するかが</a:t>
            </a:r>
            <a:endParaRPr lang="en-US" altLang="ja-JP" sz="2000" u="none" dirty="0">
              <a:latin typeface="+mn-ea"/>
              <a:ea typeface="+mn-ea"/>
            </a:endParaRPr>
          </a:p>
          <a:p>
            <a:pPr eaLnBrk="1" hangingPunct="1">
              <a:spcBef>
                <a:spcPct val="0"/>
              </a:spcBef>
              <a:buFontTx/>
              <a:buNone/>
            </a:pPr>
            <a:r>
              <a:rPr lang="ja-JP" altLang="en-US" sz="2000" dirty="0">
                <a:latin typeface="+mn-ea"/>
                <a:ea typeface="+mn-ea"/>
              </a:rPr>
              <a:t>　 </a:t>
            </a:r>
            <a:r>
              <a:rPr lang="ja-JP" altLang="en-US" sz="2000" u="none" dirty="0">
                <a:latin typeface="+mn-ea"/>
                <a:ea typeface="+mn-ea"/>
              </a:rPr>
              <a:t>重要</a:t>
            </a:r>
          </a:p>
          <a:p>
            <a:pPr eaLnBrk="1" hangingPunct="1">
              <a:spcBef>
                <a:spcPct val="0"/>
              </a:spcBef>
              <a:buFontTx/>
              <a:buNone/>
            </a:pPr>
            <a:endParaRPr lang="ja-JP" altLang="en-US" sz="2000" u="none" dirty="0"/>
          </a:p>
          <a:p>
            <a:pPr eaLnBrk="1" hangingPunct="1">
              <a:spcBef>
                <a:spcPct val="0"/>
              </a:spcBef>
              <a:buFontTx/>
              <a:buNone/>
            </a:pPr>
            <a:r>
              <a:rPr lang="ja-JP" altLang="en-US" sz="800" u="none" dirty="0"/>
              <a:t>　　　　　　　　　　　　　　とりあえず演習ではそう考えてください</a:t>
            </a:r>
            <a:r>
              <a:rPr lang="en-US" altLang="ja-JP" sz="800" u="none" dirty="0">
                <a:latin typeface="Microsoft Sans Serif" panose="020B0604020202020204" pitchFamily="34" charset="0"/>
              </a:rPr>
              <a:t>…</a:t>
            </a:r>
            <a:endParaRPr lang="en-US" altLang="ja-JP" sz="800" u="none" dirty="0"/>
          </a:p>
        </p:txBody>
      </p:sp>
      <p:sp>
        <p:nvSpPr>
          <p:cNvPr id="26" name="Rectangle 38">
            <a:extLst>
              <a:ext uri="{FF2B5EF4-FFF2-40B4-BE49-F238E27FC236}">
                <a16:creationId xmlns:a16="http://schemas.microsoft.com/office/drawing/2014/main" id="{459CA053-76A3-400A-8088-7BA729E8451F}"/>
              </a:ext>
            </a:extLst>
          </p:cNvPr>
          <p:cNvSpPr>
            <a:spLocks noChangeArrowheads="1"/>
          </p:cNvSpPr>
          <p:nvPr/>
        </p:nvSpPr>
        <p:spPr bwMode="auto">
          <a:xfrm>
            <a:off x="7141330" y="3619072"/>
            <a:ext cx="2736850" cy="97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sz="1800" u="none" dirty="0">
                <a:latin typeface="+mn-ea"/>
                <a:ea typeface="+mn-ea"/>
              </a:rPr>
              <a:t>③</a:t>
            </a:r>
            <a:r>
              <a:rPr lang="en-US" altLang="ja-JP" sz="1800" u="none" dirty="0">
                <a:latin typeface="+mn-ea"/>
                <a:ea typeface="+mn-ea"/>
              </a:rPr>
              <a:t> </a:t>
            </a:r>
            <a:r>
              <a:rPr lang="ja-JP" altLang="en-US" sz="1800" u="none" dirty="0">
                <a:latin typeface="+mn-ea"/>
                <a:ea typeface="+mn-ea"/>
              </a:rPr>
              <a:t>測定した数値を受け取</a:t>
            </a:r>
            <a:endParaRPr lang="en-US" altLang="ja-JP" sz="1800" u="none" dirty="0">
              <a:latin typeface="+mn-ea"/>
              <a:ea typeface="+mn-ea"/>
            </a:endParaRPr>
          </a:p>
          <a:p>
            <a:pPr eaLnBrk="1" hangingPunct="1">
              <a:spcBef>
                <a:spcPct val="0"/>
              </a:spcBef>
              <a:buFontTx/>
              <a:buNone/>
            </a:pPr>
            <a:r>
              <a:rPr lang="ja-JP" altLang="en-US" sz="1800" dirty="0">
                <a:latin typeface="+mn-ea"/>
                <a:ea typeface="+mn-ea"/>
              </a:rPr>
              <a:t>　 </a:t>
            </a:r>
            <a:r>
              <a:rPr lang="ja-JP" altLang="en-US" sz="1800" dirty="0" err="1">
                <a:latin typeface="+mn-ea"/>
                <a:ea typeface="+mn-ea"/>
              </a:rPr>
              <a:t>る</a:t>
            </a:r>
            <a:r>
              <a:rPr lang="ja-JP" altLang="en-US" sz="1800" dirty="0">
                <a:latin typeface="+mn-ea"/>
                <a:ea typeface="+mn-ea"/>
              </a:rPr>
              <a:t>方法もセンサ仕様で</a:t>
            </a:r>
            <a:endParaRPr lang="en-US" altLang="ja-JP" sz="1800" dirty="0">
              <a:latin typeface="+mn-ea"/>
              <a:ea typeface="+mn-ea"/>
            </a:endParaRPr>
          </a:p>
          <a:p>
            <a:pPr eaLnBrk="1" hangingPunct="1">
              <a:spcBef>
                <a:spcPct val="0"/>
              </a:spcBef>
              <a:buFontTx/>
              <a:buNone/>
            </a:pPr>
            <a:r>
              <a:rPr lang="ja-JP" altLang="en-US" sz="1800" dirty="0">
                <a:latin typeface="+mn-ea"/>
                <a:ea typeface="+mn-ea"/>
              </a:rPr>
              <a:t>　 決まっている</a:t>
            </a:r>
            <a:r>
              <a:rPr lang="ja-JP" altLang="en-US" sz="1600" dirty="0">
                <a:latin typeface="+mn-ea"/>
                <a:ea typeface="+mn-ea"/>
              </a:rPr>
              <a:t>。　</a:t>
            </a:r>
            <a:r>
              <a:rPr lang="ja-JP" altLang="en-US" sz="1800" dirty="0"/>
              <a:t>　</a:t>
            </a:r>
            <a:endParaRPr lang="ja-JP" altLang="en-US" sz="1800" u="none" dirty="0"/>
          </a:p>
        </p:txBody>
      </p:sp>
    </p:spTree>
    <p:extLst>
      <p:ext uri="{BB962C8B-B14F-4D97-AF65-F5344CB8AC3E}">
        <p14:creationId xmlns:p14="http://schemas.microsoft.com/office/powerpoint/2010/main" val="368974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a:t>
            </a:fld>
            <a:endParaRPr lang="ja-JP" altLang="en-US" dirty="0"/>
          </a:p>
        </p:txBody>
      </p:sp>
      <p:sp>
        <p:nvSpPr>
          <p:cNvPr id="57" name="タイトル 1">
            <a:extLst>
              <a:ext uri="{FF2B5EF4-FFF2-40B4-BE49-F238E27FC236}">
                <a16:creationId xmlns:a16="http://schemas.microsoft.com/office/drawing/2014/main" id="{064DE4A0-EE18-4F11-B05D-156A4E101405}"/>
              </a:ext>
            </a:extLst>
          </p:cNvPr>
          <p:cNvSpPr>
            <a:spLocks noGrp="1"/>
          </p:cNvSpPr>
          <p:nvPr>
            <p:ph type="title"/>
          </p:nvPr>
        </p:nvSpPr>
        <p:spPr>
          <a:xfrm>
            <a:off x="421199" y="188640"/>
            <a:ext cx="7810405" cy="461963"/>
          </a:xfrm>
        </p:spPr>
        <p:txBody>
          <a:bodyPr>
            <a:normAutofit fontScale="90000"/>
          </a:bodyPr>
          <a:lstStyle/>
          <a:p>
            <a:r>
              <a:rPr kumimoji="1" lang="ja-JP" altLang="en-US" sz="2800" dirty="0"/>
              <a:t>自己紹介　　　　　柏倉 </a:t>
            </a:r>
            <a:r>
              <a:rPr lang="ja-JP" altLang="en-US" sz="2800" dirty="0"/>
              <a:t>直史</a:t>
            </a:r>
            <a:r>
              <a:rPr lang="en-US" altLang="ja-JP" sz="2800" dirty="0"/>
              <a:t>(</a:t>
            </a:r>
            <a:r>
              <a:rPr lang="en-US" altLang="ja-JP" sz="2800" dirty="0" err="1"/>
              <a:t>Naoshi</a:t>
            </a:r>
            <a:r>
              <a:rPr lang="en-US" altLang="ja-JP" sz="2800" dirty="0"/>
              <a:t> </a:t>
            </a:r>
            <a:r>
              <a:rPr lang="en-US" altLang="ja-JP" sz="2800" dirty="0" err="1"/>
              <a:t>Kashiwagura</a:t>
            </a:r>
            <a:r>
              <a:rPr lang="en-US" altLang="ja-JP" sz="2800" dirty="0"/>
              <a:t>)</a:t>
            </a:r>
            <a:endParaRPr kumimoji="1" lang="ja-JP" altLang="en-US" sz="2800" dirty="0"/>
          </a:p>
        </p:txBody>
      </p:sp>
      <p:sp>
        <p:nvSpPr>
          <p:cNvPr id="58" name="テキスト ボックス 7">
            <a:extLst>
              <a:ext uri="{FF2B5EF4-FFF2-40B4-BE49-F238E27FC236}">
                <a16:creationId xmlns:a16="http://schemas.microsoft.com/office/drawing/2014/main" id="{8DC616C6-2E7F-4AEC-8D17-A68601C5F325}"/>
              </a:ext>
            </a:extLst>
          </p:cNvPr>
          <p:cNvSpPr txBox="1">
            <a:spLocks noChangeArrowheads="1"/>
          </p:cNvSpPr>
          <p:nvPr/>
        </p:nvSpPr>
        <p:spPr bwMode="auto">
          <a:xfrm>
            <a:off x="253878" y="624889"/>
            <a:ext cx="955372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kumimoji="1" sz="2600">
                <a:solidFill>
                  <a:schemeClr val="tx1"/>
                </a:solidFill>
                <a:latin typeface="Perpetua" panose="02020502060401020303" pitchFamily="18" charset="0"/>
                <a:ea typeface="HG創英ﾌﾟﾚｾﾞﾝｽEB" panose="02020809000000000000" pitchFamily="17" charset="-128"/>
              </a:defRPr>
            </a:lvl1pPr>
            <a:lvl2pPr marL="742950" indent="-285750">
              <a:spcBef>
                <a:spcPts val="375"/>
              </a:spcBef>
              <a:buClr>
                <a:schemeClr val="accent2"/>
              </a:buClr>
              <a:buSzPct val="85000"/>
              <a:buFont typeface="Wingdings 2" panose="05020102010507070707" pitchFamily="18" charset="2"/>
              <a:buChar char=""/>
              <a:defRPr kumimoji="1" sz="2400">
                <a:solidFill>
                  <a:schemeClr val="tx1"/>
                </a:solidFill>
                <a:latin typeface="Perpetua" panose="02020502060401020303" pitchFamily="18" charset="0"/>
                <a:ea typeface="HG創英ﾌﾟﾚｾﾞﾝｽEB" panose="02020809000000000000" pitchFamily="17" charset="-128"/>
              </a:defRPr>
            </a:lvl2pPr>
            <a:lvl3pPr marL="1143000" indent="-228600">
              <a:spcBef>
                <a:spcPts val="375"/>
              </a:spcBef>
              <a:buClr>
                <a:srgbClr val="E6B1AB"/>
              </a:buClr>
              <a:buSzPct val="85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3pPr>
            <a:lvl4pPr marL="1600200" indent="-228600">
              <a:spcBef>
                <a:spcPts val="375"/>
              </a:spcBef>
              <a:buClr>
                <a:srgbClr val="A28E6A"/>
              </a:buClr>
              <a:buSzPct val="80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4pPr>
            <a:lvl5pPr marL="2057400" indent="-228600">
              <a:spcBef>
                <a:spcPts val="375"/>
              </a:spcBef>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5pPr>
            <a:lvl6pPr marL="25146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6pPr>
            <a:lvl7pPr marL="29718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7pPr>
            <a:lvl8pPr marL="34290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8pPr>
            <a:lvl9pPr marL="38862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9pPr>
          </a:lstStyle>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★搬送制御</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・用紙を送るローラは最大約</a:t>
            </a:r>
            <a:r>
              <a:rPr lang="en-US" altLang="ja-JP" sz="2800" dirty="0">
                <a:latin typeface="ＭＳ ゴシック" panose="020B0609070205080204" pitchFamily="49" charset="-128"/>
                <a:ea typeface="ＭＳ ゴシック" panose="020B0609070205080204" pitchFamily="49" charset="-128"/>
              </a:rPr>
              <a:t>1400mm/s</a:t>
            </a:r>
            <a:r>
              <a:rPr lang="ja-JP" altLang="en-US" sz="2800" dirty="0">
                <a:latin typeface="ＭＳ ゴシック" panose="020B0609070205080204" pitchFamily="49" charset="-128"/>
                <a:ea typeface="ＭＳ ゴシック" panose="020B0609070205080204" pitchFamily="49" charset="-128"/>
              </a:rPr>
              <a:t>で回転します。</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a:t>
            </a:r>
            <a:r>
              <a:rPr lang="en-US" altLang="ja-JP" sz="2800" dirty="0">
                <a:latin typeface="ＭＳ ゴシック" panose="020B0609070205080204" pitchFamily="49" charset="-128"/>
                <a:ea typeface="ＭＳ ゴシック" panose="020B0609070205080204" pitchFamily="49" charset="-128"/>
              </a:rPr>
              <a:t>1ms</a:t>
            </a:r>
            <a:r>
              <a:rPr lang="ja-JP" altLang="en-US" sz="2800" dirty="0">
                <a:latin typeface="ＭＳ ゴシック" panose="020B0609070205080204" pitchFamily="49" charset="-128"/>
                <a:ea typeface="ＭＳ ゴシック" panose="020B0609070205080204" pitchFamily="49" charset="-128"/>
              </a:rPr>
              <a:t>動かすタイミングが遅れると</a:t>
            </a:r>
            <a:r>
              <a:rPr lang="en-US" altLang="ja-JP" sz="2800" dirty="0">
                <a:latin typeface="ＭＳ ゴシック" panose="020B0609070205080204" pitchFamily="49" charset="-128"/>
                <a:ea typeface="ＭＳ ゴシック" panose="020B0609070205080204" pitchFamily="49" charset="-128"/>
              </a:rPr>
              <a:t>1.4mm</a:t>
            </a:r>
            <a:r>
              <a:rPr lang="ja-JP" altLang="en-US" sz="2800" dirty="0">
                <a:latin typeface="ＭＳ ゴシック" panose="020B0609070205080204" pitchFamily="49" charset="-128"/>
                <a:ea typeface="ＭＳ ゴシック" panose="020B0609070205080204" pitchFamily="49" charset="-128"/>
              </a:rPr>
              <a:t>のズレが発生</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用紙に載せる絵と紙が</a:t>
            </a:r>
            <a:r>
              <a:rPr lang="en-US" altLang="ja-JP" sz="2800" dirty="0">
                <a:latin typeface="ＭＳ ゴシック" panose="020B0609070205080204" pitchFamily="49" charset="-128"/>
                <a:ea typeface="ＭＳ ゴシック" panose="020B0609070205080204" pitchFamily="49" charset="-128"/>
              </a:rPr>
              <a:t>1.4mm</a:t>
            </a:r>
            <a:r>
              <a:rPr lang="ja-JP" altLang="en-US" sz="2800" dirty="0">
                <a:latin typeface="ＭＳ ゴシック" panose="020B0609070205080204" pitchFamily="49" charset="-128"/>
                <a:ea typeface="ＭＳ ゴシック" panose="020B0609070205080204" pitchFamily="49" charset="-128"/>
              </a:rPr>
              <a:t>もずれると</a:t>
            </a:r>
            <a:r>
              <a:rPr lang="ja-JP" altLang="en-US" sz="2800" dirty="0" err="1">
                <a:latin typeface="ＭＳ ゴシック" panose="020B0609070205080204" pitchFamily="49" charset="-128"/>
                <a:ea typeface="ＭＳ ゴシック" panose="020B0609070205080204" pitchFamily="49" charset="-128"/>
              </a:rPr>
              <a:t>、、、</a:t>
            </a:r>
            <a:r>
              <a:rPr lang="en-US" altLang="ja-JP" sz="2800" dirty="0">
                <a:latin typeface="ＭＳ ゴシック" panose="020B0609070205080204" pitchFamily="49" charset="-128"/>
                <a:ea typeface="ＭＳ ゴシック" panose="020B0609070205080204" pitchFamily="49" charset="-128"/>
              </a:rPr>
              <a:t>NG(</a:t>
            </a:r>
            <a:r>
              <a:rPr lang="ja-JP" altLang="en-US" sz="2800" dirty="0">
                <a:latin typeface="ＭＳ ゴシック" panose="020B0609070205080204" pitchFamily="49" charset="-128"/>
                <a:ea typeface="ＭＳ ゴシック" panose="020B0609070205080204" pitchFamily="49" charset="-128"/>
              </a:rPr>
              <a:t>*</a:t>
            </a:r>
            <a:r>
              <a:rPr lang="en-US" altLang="ja-JP" sz="2800" dirty="0">
                <a:latin typeface="ＭＳ ゴシック" panose="020B0609070205080204" pitchFamily="49" charset="-128"/>
                <a:ea typeface="ＭＳ ゴシック" panose="020B0609070205080204" pitchFamily="49" charset="-128"/>
              </a:rPr>
              <a:t>_*)</a:t>
            </a:r>
          </a:p>
          <a:p>
            <a:pPr eaLnBrk="1" hangingPunct="1">
              <a:spcBef>
                <a:spcPct val="0"/>
              </a:spcBef>
              <a:buClrTx/>
              <a:buSzTx/>
              <a:buFont typeface="Wingdings 2" panose="05020102010507070707" pitchFamily="18" charset="2"/>
              <a:buNone/>
            </a:pP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a:t>
            </a:r>
            <a:r>
              <a:rPr lang="ja-JP" altLang="en-US" sz="2800" b="1" dirty="0">
                <a:solidFill>
                  <a:srgbClr val="FF0000"/>
                </a:solidFill>
                <a:latin typeface="ＭＳ ゴシック" panose="020B0609070205080204" pitchFamily="49" charset="-128"/>
                <a:ea typeface="ＭＳ ゴシック" panose="020B0609070205080204" pitchFamily="49" charset="-128"/>
              </a:rPr>
              <a:t>⇒搬送は品質確保に苦労</a:t>
            </a:r>
            <a:endParaRPr lang="en-US" altLang="ja-JP" sz="2800" b="1" dirty="0">
              <a:solidFill>
                <a:srgbClr val="FF0000"/>
              </a:solidFill>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endParaRPr lang="en-US" altLang="ja-JP" sz="2800" b="1" dirty="0">
              <a:solidFill>
                <a:srgbClr val="FF0000"/>
              </a:solidFill>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b="1" dirty="0">
                <a:solidFill>
                  <a:srgbClr val="FF0000"/>
                </a:solidFill>
                <a:latin typeface="ＭＳ ゴシック" panose="020B0609070205080204" pitchFamily="49" charset="-128"/>
                <a:ea typeface="ＭＳ ゴシック" panose="020B0609070205080204" pitchFamily="49" charset="-128"/>
              </a:rPr>
              <a:t>　・シミュレーターを使って、</a:t>
            </a:r>
            <a:endParaRPr lang="en-US" altLang="ja-JP" sz="2800" b="1" dirty="0">
              <a:solidFill>
                <a:srgbClr val="FF0000"/>
              </a:solidFill>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b="1" dirty="0">
                <a:solidFill>
                  <a:srgbClr val="FF0000"/>
                </a:solidFill>
                <a:latin typeface="ＭＳ ゴシック" panose="020B0609070205080204" pitchFamily="49" charset="-128"/>
                <a:ea typeface="ＭＳ ゴシック" panose="020B0609070205080204" pitchFamily="49" charset="-128"/>
              </a:rPr>
              <a:t>　　タイミングチャートとにらめっこしています。</a:t>
            </a:r>
            <a:endParaRPr lang="en-US" altLang="ja-JP" sz="2800" b="1" dirty="0">
              <a:solidFill>
                <a:srgbClr val="FF0000"/>
              </a:solidFill>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endParaRPr lang="en-US" altLang="ja-JP" sz="28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86324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29</a:t>
            </a:fld>
            <a:endParaRPr lang="ja-JP" altLang="en-US" dirty="0"/>
          </a:p>
        </p:txBody>
      </p:sp>
      <p:sp>
        <p:nvSpPr>
          <p:cNvPr id="6" name="タイトル 1">
            <a:extLst>
              <a:ext uri="{FF2B5EF4-FFF2-40B4-BE49-F238E27FC236}">
                <a16:creationId xmlns:a16="http://schemas.microsoft.com/office/drawing/2014/main" id="{29D3701E-CD92-4684-B39B-BD1D119BF216}"/>
              </a:ext>
            </a:extLst>
          </p:cNvPr>
          <p:cNvSpPr>
            <a:spLocks noGrp="1"/>
          </p:cNvSpPr>
          <p:nvPr>
            <p:ph type="title"/>
          </p:nvPr>
        </p:nvSpPr>
        <p:spPr>
          <a:xfrm>
            <a:off x="427163" y="188640"/>
            <a:ext cx="7374532" cy="461963"/>
          </a:xfrm>
        </p:spPr>
        <p:txBody>
          <a:bodyPr>
            <a:normAutofit/>
          </a:bodyPr>
          <a:lstStyle/>
          <a:p>
            <a:r>
              <a:rPr kumimoji="1" lang="en-US" altLang="ja-JP" sz="2400" u="sng" dirty="0"/>
              <a:t>PP</a:t>
            </a:r>
            <a:r>
              <a:rPr kumimoji="1" lang="ja-JP" altLang="en-US" sz="2400" u="sng" dirty="0"/>
              <a:t>製品の制御での使用例</a:t>
            </a:r>
          </a:p>
        </p:txBody>
      </p:sp>
      <p:sp>
        <p:nvSpPr>
          <p:cNvPr id="27" name="テキスト ボックス 75">
            <a:extLst>
              <a:ext uri="{FF2B5EF4-FFF2-40B4-BE49-F238E27FC236}">
                <a16:creationId xmlns:a16="http://schemas.microsoft.com/office/drawing/2014/main" id="{15F2B021-A0EE-4FD7-A7CA-3D772ECD72ED}"/>
              </a:ext>
            </a:extLst>
          </p:cNvPr>
          <p:cNvSpPr txBox="1">
            <a:spLocks noChangeArrowheads="1"/>
          </p:cNvSpPr>
          <p:nvPr/>
        </p:nvSpPr>
        <p:spPr bwMode="auto">
          <a:xfrm>
            <a:off x="974165" y="664599"/>
            <a:ext cx="6807354" cy="745183"/>
          </a:xfrm>
          <a:prstGeom prst="rect">
            <a:avLst/>
          </a:prstGeom>
          <a:solidFill>
            <a:schemeClr val="bg1"/>
          </a:solidFill>
          <a:ln w="9525">
            <a:noFill/>
            <a:miter lim="800000"/>
            <a:headEnd/>
            <a:tailEnd/>
          </a:ln>
        </p:spPr>
        <p:txBody>
          <a:bodyPr wrap="square">
            <a:noAutofit/>
          </a:bodyPr>
          <a:lstStyle/>
          <a:p>
            <a:r>
              <a:rPr lang="en-US" altLang="ja-JP" sz="2400" dirty="0">
                <a:latin typeface="HGP創英角ｺﾞｼｯｸUB" pitchFamily="50" charset="-128"/>
                <a:ea typeface="HGP創英角ｺﾞｼｯｸUB" pitchFamily="50" charset="-128"/>
              </a:rPr>
              <a:t>IDC</a:t>
            </a:r>
            <a:r>
              <a:rPr lang="ja-JP" altLang="en-US" sz="2400" dirty="0">
                <a:latin typeface="HGP創英角ｺﾞｼｯｸUB" pitchFamily="50" charset="-128"/>
                <a:ea typeface="HGP創英角ｺﾞｼｯｸUB" pitchFamily="50" charset="-128"/>
              </a:rPr>
              <a:t>センサ（</a:t>
            </a:r>
            <a:r>
              <a:rPr lang="en-US" altLang="ja-JP" sz="2400" dirty="0">
                <a:latin typeface="HGP創英角ｺﾞｼｯｸUB" pitchFamily="50" charset="-128"/>
                <a:ea typeface="HGP創英角ｺﾞｼｯｸUB" pitchFamily="50" charset="-128"/>
              </a:rPr>
              <a:t>Image Density Control Sensor</a:t>
            </a:r>
            <a:r>
              <a:rPr lang="ja-JP" altLang="en-US" sz="2400" dirty="0">
                <a:latin typeface="HGP創英角ｺﾞｼｯｸUB" pitchFamily="50" charset="-128"/>
                <a:ea typeface="HGP創英角ｺﾞｼｯｸUB" pitchFamily="50" charset="-128"/>
              </a:rPr>
              <a:t>）</a:t>
            </a:r>
          </a:p>
        </p:txBody>
      </p:sp>
      <p:sp>
        <p:nvSpPr>
          <p:cNvPr id="28" name="テキスト ボックス 75">
            <a:extLst>
              <a:ext uri="{FF2B5EF4-FFF2-40B4-BE49-F238E27FC236}">
                <a16:creationId xmlns:a16="http://schemas.microsoft.com/office/drawing/2014/main" id="{F73060FA-2E1B-4236-8DBA-0C1F595F85B6}"/>
              </a:ext>
            </a:extLst>
          </p:cNvPr>
          <p:cNvSpPr txBox="1">
            <a:spLocks noChangeArrowheads="1"/>
          </p:cNvSpPr>
          <p:nvPr/>
        </p:nvSpPr>
        <p:spPr bwMode="auto">
          <a:xfrm>
            <a:off x="4562475" y="2092763"/>
            <a:ext cx="1585242" cy="400110"/>
          </a:xfrm>
          <a:prstGeom prst="rect">
            <a:avLst/>
          </a:prstGeom>
          <a:noFill/>
          <a:ln w="9525">
            <a:noFill/>
            <a:miter lim="800000"/>
            <a:headEnd/>
            <a:tailEnd/>
          </a:ln>
        </p:spPr>
        <p:txBody>
          <a:bodyPr wrap="square">
            <a:spAutoFit/>
          </a:bodyPr>
          <a:lstStyle/>
          <a:p>
            <a:r>
              <a:rPr lang="ja-JP" altLang="en-US" sz="2000" dirty="0">
                <a:latin typeface="HGP創英角ｺﾞｼｯｸUB" pitchFamily="50" charset="-128"/>
                <a:ea typeface="HGP創英角ｺﾞｼｯｸUB" pitchFamily="50" charset="-128"/>
              </a:rPr>
              <a:t>◇特徴</a:t>
            </a:r>
            <a:endParaRPr lang="en-US" altLang="ja-JP" sz="2000" dirty="0">
              <a:latin typeface="HGP創英角ｺﾞｼｯｸUB" pitchFamily="50" charset="-128"/>
              <a:ea typeface="HGP創英角ｺﾞｼｯｸUB" pitchFamily="50" charset="-128"/>
            </a:endParaRPr>
          </a:p>
        </p:txBody>
      </p:sp>
      <p:pic>
        <p:nvPicPr>
          <p:cNvPr id="29" name="Picture 1">
            <a:extLst>
              <a:ext uri="{FF2B5EF4-FFF2-40B4-BE49-F238E27FC236}">
                <a16:creationId xmlns:a16="http://schemas.microsoft.com/office/drawing/2014/main" id="{C3793333-E6B6-49CE-82D6-104359E550A4}"/>
              </a:ext>
            </a:extLst>
          </p:cNvPr>
          <p:cNvPicPr>
            <a:picLocks noChangeAspect="1" noChangeArrowheads="1"/>
          </p:cNvPicPr>
          <p:nvPr/>
        </p:nvPicPr>
        <p:blipFill>
          <a:blip r:embed="rId2"/>
          <a:srcRect/>
          <a:stretch>
            <a:fillRect/>
          </a:stretch>
        </p:blipFill>
        <p:spPr bwMode="auto">
          <a:xfrm>
            <a:off x="1104900" y="2669162"/>
            <a:ext cx="3588717" cy="3928190"/>
          </a:xfrm>
          <a:prstGeom prst="rect">
            <a:avLst/>
          </a:prstGeom>
          <a:noFill/>
          <a:ln w="9525">
            <a:noFill/>
            <a:miter lim="800000"/>
            <a:headEnd/>
            <a:tailEnd/>
          </a:ln>
          <a:effectLst/>
        </p:spPr>
      </p:pic>
      <p:sp>
        <p:nvSpPr>
          <p:cNvPr id="30" name="テキスト ボックス 29">
            <a:extLst>
              <a:ext uri="{FF2B5EF4-FFF2-40B4-BE49-F238E27FC236}">
                <a16:creationId xmlns:a16="http://schemas.microsoft.com/office/drawing/2014/main" id="{8FF1089F-D54E-4F4B-87B0-68DA6D97C126}"/>
              </a:ext>
            </a:extLst>
          </p:cNvPr>
          <p:cNvSpPr txBox="1"/>
          <p:nvPr/>
        </p:nvSpPr>
        <p:spPr>
          <a:xfrm>
            <a:off x="495300" y="4485947"/>
            <a:ext cx="1152880" cy="261610"/>
          </a:xfrm>
          <a:prstGeom prst="rect">
            <a:avLst/>
          </a:prstGeom>
          <a:noFill/>
        </p:spPr>
        <p:txBody>
          <a:bodyPr wrap="none" rtlCol="0">
            <a:spAutoFit/>
          </a:bodyPr>
          <a:lstStyle/>
          <a:p>
            <a:r>
              <a:rPr lang="ja-JP" altLang="en-US" sz="1100" dirty="0"/>
              <a:t>ベルト</a:t>
            </a:r>
            <a:r>
              <a:rPr lang="en-US" altLang="ja-JP" sz="1100" dirty="0"/>
              <a:t>/</a:t>
            </a:r>
            <a:r>
              <a:rPr lang="ja-JP" altLang="en-US" sz="1100" dirty="0"/>
              <a:t>感光体面</a:t>
            </a:r>
            <a:endParaRPr kumimoji="1" lang="ja-JP" altLang="en-US" sz="1100" dirty="0"/>
          </a:p>
        </p:txBody>
      </p:sp>
      <p:sp>
        <p:nvSpPr>
          <p:cNvPr id="31" name="テキスト ボックス 30">
            <a:extLst>
              <a:ext uri="{FF2B5EF4-FFF2-40B4-BE49-F238E27FC236}">
                <a16:creationId xmlns:a16="http://schemas.microsoft.com/office/drawing/2014/main" id="{DA30E3D1-EC31-4CC1-8501-B2D34A207A23}"/>
              </a:ext>
            </a:extLst>
          </p:cNvPr>
          <p:cNvSpPr txBox="1"/>
          <p:nvPr/>
        </p:nvSpPr>
        <p:spPr>
          <a:xfrm>
            <a:off x="946344" y="5747546"/>
            <a:ext cx="686406" cy="261610"/>
          </a:xfrm>
          <a:prstGeom prst="rect">
            <a:avLst/>
          </a:prstGeom>
          <a:noFill/>
        </p:spPr>
        <p:txBody>
          <a:bodyPr wrap="none" rtlCol="0">
            <a:spAutoFit/>
          </a:bodyPr>
          <a:lstStyle/>
          <a:p>
            <a:r>
              <a:rPr lang="ja-JP" altLang="en-US" sz="1100" dirty="0"/>
              <a:t>トナー面</a:t>
            </a:r>
            <a:endParaRPr kumimoji="1" lang="ja-JP" altLang="en-US" sz="1100" dirty="0"/>
          </a:p>
        </p:txBody>
      </p:sp>
      <p:sp>
        <p:nvSpPr>
          <p:cNvPr id="32" name="テキスト ボックス 31">
            <a:extLst>
              <a:ext uri="{FF2B5EF4-FFF2-40B4-BE49-F238E27FC236}">
                <a16:creationId xmlns:a16="http://schemas.microsoft.com/office/drawing/2014/main" id="{DEE042D8-45E1-43E6-9F98-934B24B5C6A9}"/>
              </a:ext>
            </a:extLst>
          </p:cNvPr>
          <p:cNvSpPr txBox="1"/>
          <p:nvPr/>
        </p:nvSpPr>
        <p:spPr>
          <a:xfrm>
            <a:off x="1972487" y="2168963"/>
            <a:ext cx="1210588" cy="400110"/>
          </a:xfrm>
          <a:prstGeom prst="rect">
            <a:avLst/>
          </a:prstGeom>
          <a:noFill/>
          <a:ln>
            <a:solidFill>
              <a:srgbClr val="00B050"/>
            </a:solidFill>
          </a:ln>
        </p:spPr>
        <p:txBody>
          <a:bodyPr wrap="none" rtlCol="0">
            <a:spAutoFit/>
          </a:bodyPr>
          <a:lstStyle/>
          <a:p>
            <a:r>
              <a:rPr kumimoji="1" lang="ja-JP" altLang="en-US" sz="2000" dirty="0"/>
              <a:t>正反射型</a:t>
            </a:r>
          </a:p>
        </p:txBody>
      </p:sp>
      <p:sp>
        <p:nvSpPr>
          <p:cNvPr id="33" name="テキスト ボックス 75">
            <a:extLst>
              <a:ext uri="{FF2B5EF4-FFF2-40B4-BE49-F238E27FC236}">
                <a16:creationId xmlns:a16="http://schemas.microsoft.com/office/drawing/2014/main" id="{E1D6F65F-F302-4B0C-B5C3-149AE3782898}"/>
              </a:ext>
            </a:extLst>
          </p:cNvPr>
          <p:cNvSpPr txBox="1">
            <a:spLocks noChangeArrowheads="1"/>
          </p:cNvSpPr>
          <p:nvPr/>
        </p:nvSpPr>
        <p:spPr bwMode="auto">
          <a:xfrm>
            <a:off x="4870295" y="2426198"/>
            <a:ext cx="4540405" cy="1077218"/>
          </a:xfrm>
          <a:prstGeom prst="rect">
            <a:avLst/>
          </a:prstGeom>
          <a:noFill/>
          <a:ln w="9525">
            <a:noFill/>
            <a:miter lim="800000"/>
            <a:headEnd/>
            <a:tailEnd/>
          </a:ln>
        </p:spPr>
        <p:txBody>
          <a:bodyPr wrap="square">
            <a:spAutoFit/>
          </a:bodyPr>
          <a:lstStyle/>
          <a:p>
            <a:r>
              <a:rPr lang="ja-JP" altLang="en-US" sz="1600" dirty="0">
                <a:latin typeface="HGP創英角ｺﾞｼｯｸUB" pitchFamily="50" charset="-128"/>
                <a:ea typeface="HGP創英角ｺﾞｼｯｸUB" pitchFamily="50" charset="-128"/>
              </a:rPr>
              <a:t>・ベルト面</a:t>
            </a:r>
            <a:r>
              <a:rPr lang="en-US" altLang="ja-JP" sz="1600" dirty="0">
                <a:latin typeface="HGP創英角ｺﾞｼｯｸUB" pitchFamily="50" charset="-128"/>
                <a:ea typeface="HGP創英角ｺﾞｼｯｸUB" pitchFamily="50" charset="-128"/>
              </a:rPr>
              <a:t>/</a:t>
            </a:r>
            <a:r>
              <a:rPr lang="ja-JP" altLang="en-US" sz="1600" dirty="0">
                <a:latin typeface="HGP創英角ｺﾞｼｯｸUB" pitchFamily="50" charset="-128"/>
                <a:ea typeface="HGP創英角ｺﾞｼｯｸUB" pitchFamily="50" charset="-128"/>
              </a:rPr>
              <a:t>感光体面からの正反射光を検出</a:t>
            </a:r>
            <a:endParaRPr lang="en-US" altLang="ja-JP" sz="1600" dirty="0">
              <a:latin typeface="HGP創英角ｺﾞｼｯｸUB" pitchFamily="50" charset="-128"/>
              <a:ea typeface="HGP創英角ｺﾞｼｯｸUB" pitchFamily="50" charset="-128"/>
            </a:endParaRPr>
          </a:p>
          <a:p>
            <a:r>
              <a:rPr lang="ja-JP" altLang="en-US" sz="1600" dirty="0">
                <a:latin typeface="HGP創英角ｺﾞｼｯｸUB" pitchFamily="50" charset="-128"/>
                <a:ea typeface="HGP創英角ｺﾞｼｯｸUB" pitchFamily="50" charset="-128"/>
              </a:rPr>
              <a:t>・高付着量領域の検知感度が低い</a:t>
            </a:r>
            <a:endParaRPr lang="en-US" altLang="ja-JP" sz="1600" dirty="0">
              <a:latin typeface="HGP創英角ｺﾞｼｯｸUB" pitchFamily="50" charset="-128"/>
              <a:ea typeface="HGP創英角ｺﾞｼｯｸUB" pitchFamily="50" charset="-128"/>
            </a:endParaRPr>
          </a:p>
          <a:p>
            <a:r>
              <a:rPr lang="ja-JP" altLang="en-US" sz="1600" dirty="0">
                <a:latin typeface="HGP創英角ｺﾞｼｯｸUB" pitchFamily="50" charset="-128"/>
                <a:ea typeface="HGP創英角ｺﾞｼｯｸUB" pitchFamily="50" charset="-128"/>
              </a:rPr>
              <a:t>・センサ面のトナー汚れの影響を受けにくい</a:t>
            </a:r>
            <a:endParaRPr lang="en-US" altLang="ja-JP" sz="1600" dirty="0">
              <a:latin typeface="HGP創英角ｺﾞｼｯｸUB" pitchFamily="50" charset="-128"/>
              <a:ea typeface="HGP創英角ｺﾞｼｯｸUB" pitchFamily="50" charset="-128"/>
            </a:endParaRPr>
          </a:p>
          <a:p>
            <a:r>
              <a:rPr lang="ja-JP" altLang="en-US" sz="1600" dirty="0">
                <a:latin typeface="HGP創英角ｺﾞｼｯｸUB" pitchFamily="50" charset="-128"/>
                <a:ea typeface="HGP創英角ｺﾞｼｯｸUB" pitchFamily="50" charset="-128"/>
              </a:rPr>
              <a:t>・スポット径が小さく、検出パターンを小さくできる</a:t>
            </a:r>
            <a:endParaRPr lang="en-US" altLang="ja-JP" sz="1600" dirty="0">
              <a:latin typeface="HGP創英角ｺﾞｼｯｸUB" pitchFamily="50" charset="-128"/>
              <a:ea typeface="HGP創英角ｺﾞｼｯｸUB" pitchFamily="50" charset="-128"/>
            </a:endParaRPr>
          </a:p>
        </p:txBody>
      </p:sp>
      <p:pic>
        <p:nvPicPr>
          <p:cNvPr id="34" name="Picture 2">
            <a:extLst>
              <a:ext uri="{FF2B5EF4-FFF2-40B4-BE49-F238E27FC236}">
                <a16:creationId xmlns:a16="http://schemas.microsoft.com/office/drawing/2014/main" id="{C098799A-7F64-43CB-9DC9-4B11E98A5366}"/>
              </a:ext>
            </a:extLst>
          </p:cNvPr>
          <p:cNvPicPr>
            <a:picLocks noChangeAspect="1" noChangeArrowheads="1"/>
          </p:cNvPicPr>
          <p:nvPr/>
        </p:nvPicPr>
        <p:blipFill>
          <a:blip r:embed="rId3"/>
          <a:srcRect/>
          <a:stretch>
            <a:fillRect/>
          </a:stretch>
        </p:blipFill>
        <p:spPr bwMode="auto">
          <a:xfrm>
            <a:off x="5092780" y="3620969"/>
            <a:ext cx="2833773" cy="2548494"/>
          </a:xfrm>
          <a:prstGeom prst="rect">
            <a:avLst/>
          </a:prstGeom>
          <a:noFill/>
          <a:ln w="9525">
            <a:noFill/>
            <a:miter lim="800000"/>
            <a:headEnd/>
            <a:tailEnd/>
          </a:ln>
          <a:effectLst/>
        </p:spPr>
      </p:pic>
      <p:sp>
        <p:nvSpPr>
          <p:cNvPr id="35" name="テキスト ボックス 34">
            <a:extLst>
              <a:ext uri="{FF2B5EF4-FFF2-40B4-BE49-F238E27FC236}">
                <a16:creationId xmlns:a16="http://schemas.microsoft.com/office/drawing/2014/main" id="{232EC704-08FD-481A-9793-6F88154F8BB8}"/>
              </a:ext>
            </a:extLst>
          </p:cNvPr>
          <p:cNvSpPr txBox="1"/>
          <p:nvPr/>
        </p:nvSpPr>
        <p:spPr>
          <a:xfrm>
            <a:off x="5092780" y="6183342"/>
            <a:ext cx="3664786" cy="276999"/>
          </a:xfrm>
          <a:prstGeom prst="rect">
            <a:avLst/>
          </a:prstGeom>
          <a:noFill/>
        </p:spPr>
        <p:txBody>
          <a:bodyPr wrap="none" rtlCol="0">
            <a:spAutoFit/>
          </a:bodyPr>
          <a:lstStyle/>
          <a:p>
            <a:r>
              <a:rPr kumimoji="1" lang="ja-JP" altLang="en-US" sz="1200" dirty="0"/>
              <a:t>ベルト隠蔽率</a:t>
            </a:r>
            <a:r>
              <a:rPr lang="ja-JP" altLang="en-US" sz="1200" dirty="0"/>
              <a:t>の低下</a:t>
            </a:r>
            <a:r>
              <a:rPr kumimoji="1" lang="ja-JP" altLang="en-US" sz="1200" dirty="0"/>
              <a:t>に伴い、センサ出力は低下する</a:t>
            </a:r>
          </a:p>
        </p:txBody>
      </p:sp>
      <p:sp>
        <p:nvSpPr>
          <p:cNvPr id="36" name="Rectangle 38">
            <a:extLst>
              <a:ext uri="{FF2B5EF4-FFF2-40B4-BE49-F238E27FC236}">
                <a16:creationId xmlns:a16="http://schemas.microsoft.com/office/drawing/2014/main" id="{A33877F6-9FF3-4D42-A55F-15AE0F953194}"/>
              </a:ext>
            </a:extLst>
          </p:cNvPr>
          <p:cNvSpPr>
            <a:spLocks noChangeArrowheads="1"/>
          </p:cNvSpPr>
          <p:nvPr/>
        </p:nvSpPr>
        <p:spPr bwMode="auto">
          <a:xfrm>
            <a:off x="974165" y="1348177"/>
            <a:ext cx="6227627" cy="97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sz="1600" dirty="0">
                <a:solidFill>
                  <a:srgbClr val="FF0000"/>
                </a:solidFill>
                <a:latin typeface="+mn-ea"/>
                <a:ea typeface="+mn-ea"/>
              </a:rPr>
              <a:t>⇒センサの出力電圧</a:t>
            </a:r>
            <a:r>
              <a:rPr lang="en-US" altLang="ja-JP" sz="1600" dirty="0">
                <a:solidFill>
                  <a:srgbClr val="FF0000"/>
                </a:solidFill>
                <a:latin typeface="+mn-ea"/>
                <a:ea typeface="+mn-ea"/>
              </a:rPr>
              <a:t>(</a:t>
            </a:r>
            <a:r>
              <a:rPr lang="ja-JP" altLang="en-US" sz="1600" dirty="0">
                <a:solidFill>
                  <a:srgbClr val="FF0000"/>
                </a:solidFill>
                <a:latin typeface="+mn-ea"/>
                <a:ea typeface="+mn-ea"/>
              </a:rPr>
              <a:t>アナログ値</a:t>
            </a:r>
            <a:r>
              <a:rPr lang="en-US" altLang="ja-JP" sz="1600" dirty="0">
                <a:solidFill>
                  <a:srgbClr val="FF0000"/>
                </a:solidFill>
                <a:latin typeface="+mn-ea"/>
                <a:ea typeface="+mn-ea"/>
              </a:rPr>
              <a:t>)</a:t>
            </a:r>
            <a:r>
              <a:rPr lang="ja-JP" altLang="en-US" sz="1600" dirty="0">
                <a:solidFill>
                  <a:srgbClr val="FF0000"/>
                </a:solidFill>
                <a:latin typeface="+mn-ea"/>
                <a:ea typeface="+mn-ea"/>
              </a:rPr>
              <a:t>⇒ディジタル値に変換して、</a:t>
            </a:r>
            <a:endParaRPr lang="en-US" altLang="ja-JP" sz="1600" dirty="0">
              <a:solidFill>
                <a:srgbClr val="FF0000"/>
              </a:solidFill>
              <a:latin typeface="+mn-ea"/>
              <a:ea typeface="+mn-ea"/>
            </a:endParaRPr>
          </a:p>
          <a:p>
            <a:pPr eaLnBrk="1" hangingPunct="1">
              <a:spcBef>
                <a:spcPct val="0"/>
              </a:spcBef>
              <a:buFontTx/>
              <a:buNone/>
            </a:pPr>
            <a:r>
              <a:rPr lang="ja-JP" altLang="en-US" sz="1600" dirty="0">
                <a:solidFill>
                  <a:srgbClr val="FF0000"/>
                </a:solidFill>
                <a:latin typeface="+mn-ea"/>
                <a:ea typeface="+mn-ea"/>
              </a:rPr>
              <a:t>　感光体上のトナー付着量の測定に使用している　</a:t>
            </a:r>
            <a:r>
              <a:rPr lang="ja-JP" altLang="en-US" sz="1800" dirty="0">
                <a:solidFill>
                  <a:srgbClr val="FF0000"/>
                </a:solidFill>
              </a:rPr>
              <a:t>　</a:t>
            </a:r>
            <a:endParaRPr lang="ja-JP" altLang="en-US" sz="1800" u="none" dirty="0">
              <a:solidFill>
                <a:srgbClr val="FF0000"/>
              </a:solidFill>
            </a:endParaRPr>
          </a:p>
        </p:txBody>
      </p:sp>
    </p:spTree>
    <p:extLst>
      <p:ext uri="{BB962C8B-B14F-4D97-AF65-F5344CB8AC3E}">
        <p14:creationId xmlns:p14="http://schemas.microsoft.com/office/powerpoint/2010/main" val="12259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30</a:t>
            </a:fld>
            <a:endParaRPr lang="ja-JP" altLang="en-US" dirty="0"/>
          </a:p>
        </p:txBody>
      </p:sp>
      <p:sp>
        <p:nvSpPr>
          <p:cNvPr id="6" name="タイトル 1">
            <a:extLst>
              <a:ext uri="{FF2B5EF4-FFF2-40B4-BE49-F238E27FC236}">
                <a16:creationId xmlns:a16="http://schemas.microsoft.com/office/drawing/2014/main" id="{29D3701E-CD92-4684-B39B-BD1D119BF216}"/>
              </a:ext>
            </a:extLst>
          </p:cNvPr>
          <p:cNvSpPr>
            <a:spLocks noGrp="1"/>
          </p:cNvSpPr>
          <p:nvPr>
            <p:ph type="title"/>
          </p:nvPr>
        </p:nvSpPr>
        <p:spPr>
          <a:xfrm>
            <a:off x="427163" y="188640"/>
            <a:ext cx="7374532" cy="461963"/>
          </a:xfrm>
        </p:spPr>
        <p:txBody>
          <a:bodyPr>
            <a:normAutofit/>
          </a:bodyPr>
          <a:lstStyle/>
          <a:p>
            <a:r>
              <a:rPr kumimoji="1" lang="en-US" altLang="ja-JP" sz="2400" u="sng" dirty="0"/>
              <a:t>PP</a:t>
            </a:r>
            <a:r>
              <a:rPr kumimoji="1" lang="ja-JP" altLang="en-US" sz="2400" u="sng" dirty="0"/>
              <a:t>製品の制御での使用例</a:t>
            </a:r>
          </a:p>
        </p:txBody>
      </p:sp>
      <p:sp>
        <p:nvSpPr>
          <p:cNvPr id="27" name="テキスト ボックス 75">
            <a:extLst>
              <a:ext uri="{FF2B5EF4-FFF2-40B4-BE49-F238E27FC236}">
                <a16:creationId xmlns:a16="http://schemas.microsoft.com/office/drawing/2014/main" id="{15F2B021-A0EE-4FD7-A7CA-3D772ECD72ED}"/>
              </a:ext>
            </a:extLst>
          </p:cNvPr>
          <p:cNvSpPr txBox="1">
            <a:spLocks noChangeArrowheads="1"/>
          </p:cNvSpPr>
          <p:nvPr/>
        </p:nvSpPr>
        <p:spPr bwMode="auto">
          <a:xfrm>
            <a:off x="974165" y="664599"/>
            <a:ext cx="6807354" cy="745183"/>
          </a:xfrm>
          <a:prstGeom prst="rect">
            <a:avLst/>
          </a:prstGeom>
          <a:solidFill>
            <a:schemeClr val="bg1"/>
          </a:solidFill>
          <a:ln w="9525">
            <a:noFill/>
            <a:miter lim="800000"/>
            <a:headEnd/>
            <a:tailEnd/>
          </a:ln>
        </p:spPr>
        <p:txBody>
          <a:bodyPr wrap="square">
            <a:noAutofit/>
          </a:bodyPr>
          <a:lstStyle/>
          <a:p>
            <a:r>
              <a:rPr lang="en-US" altLang="ja-JP" sz="2400" dirty="0">
                <a:latin typeface="HGP創英角ｺﾞｼｯｸUB" pitchFamily="50" charset="-128"/>
                <a:ea typeface="HGP創英角ｺﾞｼｯｸUB" pitchFamily="50" charset="-128"/>
              </a:rPr>
              <a:t>IDC</a:t>
            </a:r>
            <a:r>
              <a:rPr lang="ja-JP" altLang="en-US" sz="2400" dirty="0">
                <a:latin typeface="HGP創英角ｺﾞｼｯｸUB" pitchFamily="50" charset="-128"/>
                <a:ea typeface="HGP創英角ｺﾞｼｯｸUB" pitchFamily="50" charset="-128"/>
              </a:rPr>
              <a:t>センサ（</a:t>
            </a:r>
            <a:r>
              <a:rPr lang="en-US" altLang="ja-JP" sz="2400" dirty="0">
                <a:latin typeface="HGP創英角ｺﾞｼｯｸUB" pitchFamily="50" charset="-128"/>
                <a:ea typeface="HGP創英角ｺﾞｼｯｸUB" pitchFamily="50" charset="-128"/>
              </a:rPr>
              <a:t>Image Density Control Sensor</a:t>
            </a:r>
            <a:r>
              <a:rPr lang="ja-JP" altLang="en-US" sz="2400" dirty="0">
                <a:latin typeface="HGP創英角ｺﾞｼｯｸUB" pitchFamily="50" charset="-128"/>
                <a:ea typeface="HGP創英角ｺﾞｼｯｸUB" pitchFamily="50" charset="-128"/>
              </a:rPr>
              <a:t>）</a:t>
            </a:r>
          </a:p>
        </p:txBody>
      </p:sp>
      <p:sp>
        <p:nvSpPr>
          <p:cNvPr id="14" name="楕円 13">
            <a:extLst>
              <a:ext uri="{FF2B5EF4-FFF2-40B4-BE49-F238E27FC236}">
                <a16:creationId xmlns:a16="http://schemas.microsoft.com/office/drawing/2014/main" id="{B3465088-0DF9-4203-B65C-CC4DDB60A3F2}"/>
              </a:ext>
            </a:extLst>
          </p:cNvPr>
          <p:cNvSpPr/>
          <p:nvPr/>
        </p:nvSpPr>
        <p:spPr>
          <a:xfrm>
            <a:off x="4821238" y="4768932"/>
            <a:ext cx="215900" cy="2159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15" name="正方形/長方形 14">
            <a:extLst>
              <a:ext uri="{FF2B5EF4-FFF2-40B4-BE49-F238E27FC236}">
                <a16:creationId xmlns:a16="http://schemas.microsoft.com/office/drawing/2014/main" id="{D7C1486B-4F7F-43FA-B234-E2979E87B24E}"/>
              </a:ext>
            </a:extLst>
          </p:cNvPr>
          <p:cNvSpPr/>
          <p:nvPr/>
        </p:nvSpPr>
        <p:spPr>
          <a:xfrm rot="5400000">
            <a:off x="4525962" y="4230770"/>
            <a:ext cx="792163" cy="46831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16" name="正方形/長方形 15">
            <a:extLst>
              <a:ext uri="{FF2B5EF4-FFF2-40B4-BE49-F238E27FC236}">
                <a16:creationId xmlns:a16="http://schemas.microsoft.com/office/drawing/2014/main" id="{3B0597FE-3F8A-4B10-9C51-85400225F54B}"/>
              </a:ext>
            </a:extLst>
          </p:cNvPr>
          <p:cNvSpPr/>
          <p:nvPr/>
        </p:nvSpPr>
        <p:spPr>
          <a:xfrm>
            <a:off x="1104900" y="3894219"/>
            <a:ext cx="3095625"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r>
              <a:rPr lang="en-US" altLang="ja-JP" dirty="0">
                <a:solidFill>
                  <a:schemeClr val="tx1"/>
                </a:solidFill>
              </a:rPr>
              <a:t>IDC</a:t>
            </a:r>
            <a:r>
              <a:rPr lang="ja-JP" altLang="en-US" dirty="0">
                <a:solidFill>
                  <a:schemeClr val="tx1"/>
                </a:solidFill>
              </a:rPr>
              <a:t>センサ</a:t>
            </a:r>
            <a:r>
              <a:rPr lang="en-US" altLang="ja-JP" dirty="0">
                <a:solidFill>
                  <a:schemeClr val="tx1"/>
                </a:solidFill>
              </a:rPr>
              <a:t>(</a:t>
            </a:r>
            <a:r>
              <a:rPr lang="ja-JP" altLang="en-US" dirty="0">
                <a:solidFill>
                  <a:schemeClr val="tx1"/>
                </a:solidFill>
              </a:rPr>
              <a:t>濃度測定センサ</a:t>
            </a:r>
            <a:r>
              <a:rPr lang="en-US" altLang="ja-JP" dirty="0">
                <a:solidFill>
                  <a:schemeClr val="tx1"/>
                </a:solidFill>
              </a:rPr>
              <a:t>)</a:t>
            </a:r>
            <a:endParaRPr lang="ja-JP" altLang="en-US" dirty="0">
              <a:solidFill>
                <a:schemeClr val="tx1"/>
              </a:solidFill>
            </a:endParaRPr>
          </a:p>
        </p:txBody>
      </p:sp>
      <p:pic>
        <p:nvPicPr>
          <p:cNvPr id="17" name="Picture 2" descr="画像">
            <a:extLst>
              <a:ext uri="{FF2B5EF4-FFF2-40B4-BE49-F238E27FC236}">
                <a16:creationId xmlns:a16="http://schemas.microsoft.com/office/drawing/2014/main" id="{D9B125C7-D7DA-4C36-8562-2DFC13AB9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474" r="23416"/>
          <a:stretch>
            <a:fillRect/>
          </a:stretch>
        </p:blipFill>
        <p:spPr bwMode="auto">
          <a:xfrm>
            <a:off x="996950" y="1763794"/>
            <a:ext cx="165576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正方形/長方形 17">
            <a:extLst>
              <a:ext uri="{FF2B5EF4-FFF2-40B4-BE49-F238E27FC236}">
                <a16:creationId xmlns:a16="http://schemas.microsoft.com/office/drawing/2014/main" id="{51D7577A-A339-454E-A854-E1EB7A1E63FA}"/>
              </a:ext>
            </a:extLst>
          </p:cNvPr>
          <p:cNvSpPr/>
          <p:nvPr/>
        </p:nvSpPr>
        <p:spPr>
          <a:xfrm>
            <a:off x="5248275" y="5065794"/>
            <a:ext cx="644525" cy="873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19" name="正方形/長方形 18">
            <a:extLst>
              <a:ext uri="{FF2B5EF4-FFF2-40B4-BE49-F238E27FC236}">
                <a16:creationId xmlns:a16="http://schemas.microsoft.com/office/drawing/2014/main" id="{24F0075C-1001-4C5C-8AC0-E089568155BA}"/>
              </a:ext>
            </a:extLst>
          </p:cNvPr>
          <p:cNvSpPr/>
          <p:nvPr/>
        </p:nvSpPr>
        <p:spPr>
          <a:xfrm>
            <a:off x="6134100" y="5065794"/>
            <a:ext cx="668338" cy="87313"/>
          </a:xfrm>
          <a:prstGeom prst="rect">
            <a:avLst/>
          </a:prstGeom>
          <a:solidFill>
            <a:srgbClr val="ED5DAF"/>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20" name="テキスト ボックス 6">
            <a:extLst>
              <a:ext uri="{FF2B5EF4-FFF2-40B4-BE49-F238E27FC236}">
                <a16:creationId xmlns:a16="http://schemas.microsoft.com/office/drawing/2014/main" id="{8685D4EE-97A0-4517-948B-C1FBFBD9DF06}"/>
              </a:ext>
            </a:extLst>
          </p:cNvPr>
          <p:cNvSpPr txBox="1">
            <a:spLocks noChangeArrowheads="1"/>
          </p:cNvSpPr>
          <p:nvPr/>
        </p:nvSpPr>
        <p:spPr bwMode="auto">
          <a:xfrm>
            <a:off x="1427163" y="1352632"/>
            <a:ext cx="795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ja-JP" altLang="en-US"/>
              <a:t>パッチ</a:t>
            </a:r>
          </a:p>
        </p:txBody>
      </p:sp>
      <p:sp>
        <p:nvSpPr>
          <p:cNvPr id="21" name="四角形: 角を丸くする 20">
            <a:extLst>
              <a:ext uri="{FF2B5EF4-FFF2-40B4-BE49-F238E27FC236}">
                <a16:creationId xmlns:a16="http://schemas.microsoft.com/office/drawing/2014/main" id="{95355C40-7832-4AE3-8023-8990695DAF34}"/>
              </a:ext>
            </a:extLst>
          </p:cNvPr>
          <p:cNvSpPr/>
          <p:nvPr/>
        </p:nvSpPr>
        <p:spPr>
          <a:xfrm>
            <a:off x="831850" y="5154694"/>
            <a:ext cx="7902575" cy="500063"/>
          </a:xfrm>
          <a:prstGeom prst="roundRect">
            <a:avLst>
              <a:gd name="adj" fmla="val 5000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22" name="環状矢印 20">
            <a:extLst>
              <a:ext uri="{FF2B5EF4-FFF2-40B4-BE49-F238E27FC236}">
                <a16:creationId xmlns:a16="http://schemas.microsoft.com/office/drawing/2014/main" id="{BF0E68F3-F292-4552-A157-8B83AFC71917}"/>
              </a:ext>
            </a:extLst>
          </p:cNvPr>
          <p:cNvSpPr/>
          <p:nvPr/>
        </p:nvSpPr>
        <p:spPr bwMode="auto">
          <a:xfrm rot="17901730" flipV="1">
            <a:off x="8097838" y="4913394"/>
            <a:ext cx="979488" cy="979487"/>
          </a:xfrm>
          <a:prstGeom prst="circularArrow">
            <a:avLst>
              <a:gd name="adj1" fmla="val 12500"/>
              <a:gd name="adj2" fmla="val 1142319"/>
              <a:gd name="adj3" fmla="val 20457681"/>
              <a:gd name="adj4" fmla="val 15858256"/>
              <a:gd name="adj5" fmla="val 143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ja-JP" altLang="en-US">
              <a:solidFill>
                <a:schemeClr val="tx1"/>
              </a:solidFill>
              <a:latin typeface="ＭＳ ゴシック" pitchFamily="49" charset="-128"/>
              <a:ea typeface="ＭＳ ゴシック" pitchFamily="49" charset="-128"/>
            </a:endParaRPr>
          </a:p>
        </p:txBody>
      </p:sp>
      <p:sp>
        <p:nvSpPr>
          <p:cNvPr id="23" name="環状矢印 20">
            <a:extLst>
              <a:ext uri="{FF2B5EF4-FFF2-40B4-BE49-F238E27FC236}">
                <a16:creationId xmlns:a16="http://schemas.microsoft.com/office/drawing/2014/main" id="{8B7FF95D-5B65-4AC5-B748-6BAF28227A71}"/>
              </a:ext>
            </a:extLst>
          </p:cNvPr>
          <p:cNvSpPr/>
          <p:nvPr/>
        </p:nvSpPr>
        <p:spPr bwMode="auto">
          <a:xfrm rot="7049258" flipV="1">
            <a:off x="530225" y="4872119"/>
            <a:ext cx="979488" cy="979488"/>
          </a:xfrm>
          <a:prstGeom prst="circularArrow">
            <a:avLst>
              <a:gd name="adj1" fmla="val 12500"/>
              <a:gd name="adj2" fmla="val 1142319"/>
              <a:gd name="adj3" fmla="val 20457681"/>
              <a:gd name="adj4" fmla="val 15858256"/>
              <a:gd name="adj5" fmla="val 143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ja-JP" altLang="en-US">
              <a:solidFill>
                <a:schemeClr val="tx1"/>
              </a:solidFill>
              <a:latin typeface="ＭＳ ゴシック" pitchFamily="49" charset="-128"/>
              <a:ea typeface="ＭＳ ゴシック" pitchFamily="49" charset="-128"/>
            </a:endParaRPr>
          </a:p>
        </p:txBody>
      </p:sp>
      <p:pic>
        <p:nvPicPr>
          <p:cNvPr id="24" name="図 23">
            <a:extLst>
              <a:ext uri="{FF2B5EF4-FFF2-40B4-BE49-F238E27FC236}">
                <a16:creationId xmlns:a16="http://schemas.microsoft.com/office/drawing/2014/main" id="{550154D9-C0A6-4831-95E4-E1442E87D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38" t="16560" r="4317" b="13013"/>
          <a:stretch>
            <a:fillRect/>
          </a:stretch>
        </p:blipFill>
        <p:spPr bwMode="auto">
          <a:xfrm>
            <a:off x="2854325" y="1733632"/>
            <a:ext cx="45593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table">
            <a:extLst>
              <a:ext uri="{FF2B5EF4-FFF2-40B4-BE49-F238E27FC236}">
                <a16:creationId xmlns:a16="http://schemas.microsoft.com/office/drawing/2014/main" id="{90ABF551-CA64-4839-A582-82CDE69BC934}"/>
              </a:ext>
            </a:extLst>
          </p:cNvPr>
          <p:cNvPicPr>
            <a:picLocks noChangeAspect="1"/>
          </p:cNvPicPr>
          <p:nvPr/>
        </p:nvPicPr>
        <p:blipFill>
          <a:blip r:embed="rId4"/>
          <a:stretch>
            <a:fillRect/>
          </a:stretch>
        </p:blipFill>
        <p:spPr>
          <a:xfrm>
            <a:off x="7621588" y="1733632"/>
            <a:ext cx="608012" cy="2838450"/>
          </a:xfrm>
          <a:prstGeom prst="rect">
            <a:avLst/>
          </a:prstGeom>
        </p:spPr>
      </p:pic>
      <p:sp>
        <p:nvSpPr>
          <p:cNvPr id="26" name="テキスト ボックス 99">
            <a:extLst>
              <a:ext uri="{FF2B5EF4-FFF2-40B4-BE49-F238E27FC236}">
                <a16:creationId xmlns:a16="http://schemas.microsoft.com/office/drawing/2014/main" id="{54B78914-C3F4-4A19-9C0E-D448FB4BAB70}"/>
              </a:ext>
            </a:extLst>
          </p:cNvPr>
          <p:cNvSpPr txBox="1">
            <a:spLocks noChangeArrowheads="1"/>
          </p:cNvSpPr>
          <p:nvPr/>
        </p:nvSpPr>
        <p:spPr bwMode="auto">
          <a:xfrm>
            <a:off x="3952875" y="1409782"/>
            <a:ext cx="200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ja-JP" altLang="en-US"/>
              <a:t>アナログ電圧値</a:t>
            </a:r>
            <a:r>
              <a:rPr lang="en-US" altLang="ja-JP"/>
              <a:t>[V]</a:t>
            </a:r>
            <a:endParaRPr lang="ja-JP" altLang="en-US"/>
          </a:p>
        </p:txBody>
      </p:sp>
      <p:sp>
        <p:nvSpPr>
          <p:cNvPr id="37" name="テキスト ボックス 100">
            <a:extLst>
              <a:ext uri="{FF2B5EF4-FFF2-40B4-BE49-F238E27FC236}">
                <a16:creationId xmlns:a16="http://schemas.microsoft.com/office/drawing/2014/main" id="{2CF2777B-6076-48C4-943D-51A1A23877DA}"/>
              </a:ext>
            </a:extLst>
          </p:cNvPr>
          <p:cNvSpPr txBox="1">
            <a:spLocks noChangeArrowheads="1"/>
          </p:cNvSpPr>
          <p:nvPr/>
        </p:nvSpPr>
        <p:spPr bwMode="auto">
          <a:xfrm>
            <a:off x="7169150" y="950994"/>
            <a:ext cx="2276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ja-JP" altLang="en-US"/>
              <a:t>デジタル電圧値</a:t>
            </a:r>
            <a:r>
              <a:rPr lang="en-US" altLang="ja-JP"/>
              <a:t>[step]</a:t>
            </a:r>
            <a:endParaRPr lang="ja-JP" altLang="en-US"/>
          </a:p>
        </p:txBody>
      </p:sp>
      <p:pic>
        <p:nvPicPr>
          <p:cNvPr id="38" name="table">
            <a:extLst>
              <a:ext uri="{FF2B5EF4-FFF2-40B4-BE49-F238E27FC236}">
                <a16:creationId xmlns:a16="http://schemas.microsoft.com/office/drawing/2014/main" id="{BBFD3EE5-00B5-49D4-885D-C9C8857781C0}"/>
              </a:ext>
            </a:extLst>
          </p:cNvPr>
          <p:cNvPicPr>
            <a:picLocks noChangeAspect="1"/>
          </p:cNvPicPr>
          <p:nvPr/>
        </p:nvPicPr>
        <p:blipFill>
          <a:blip r:embed="rId5"/>
          <a:stretch>
            <a:fillRect/>
          </a:stretch>
        </p:blipFill>
        <p:spPr>
          <a:xfrm>
            <a:off x="8488363" y="1711407"/>
            <a:ext cx="685800" cy="2838450"/>
          </a:xfrm>
          <a:prstGeom prst="rect">
            <a:avLst/>
          </a:prstGeom>
        </p:spPr>
      </p:pic>
      <p:sp>
        <p:nvSpPr>
          <p:cNvPr id="39" name="テキスト ボックス 19">
            <a:extLst>
              <a:ext uri="{FF2B5EF4-FFF2-40B4-BE49-F238E27FC236}">
                <a16:creationId xmlns:a16="http://schemas.microsoft.com/office/drawing/2014/main" id="{CBC4DEB3-E073-4049-AA4F-B5995771DADB}"/>
              </a:ext>
            </a:extLst>
          </p:cNvPr>
          <p:cNvSpPr txBox="1">
            <a:spLocks noChangeArrowheads="1"/>
          </p:cNvSpPr>
          <p:nvPr/>
        </p:nvSpPr>
        <p:spPr bwMode="auto">
          <a:xfrm>
            <a:off x="5121275" y="4549857"/>
            <a:ext cx="796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ja-JP" altLang="en-US"/>
              <a:t>シアン</a:t>
            </a:r>
          </a:p>
        </p:txBody>
      </p:sp>
      <p:sp>
        <p:nvSpPr>
          <p:cNvPr id="40" name="テキスト ボックス 103">
            <a:extLst>
              <a:ext uri="{FF2B5EF4-FFF2-40B4-BE49-F238E27FC236}">
                <a16:creationId xmlns:a16="http://schemas.microsoft.com/office/drawing/2014/main" id="{393EB3F9-218D-49C5-91ED-0F8260E3F85B}"/>
              </a:ext>
            </a:extLst>
          </p:cNvPr>
          <p:cNvSpPr txBox="1">
            <a:spLocks noChangeArrowheads="1"/>
          </p:cNvSpPr>
          <p:nvPr/>
        </p:nvSpPr>
        <p:spPr bwMode="auto">
          <a:xfrm>
            <a:off x="5892800" y="4559382"/>
            <a:ext cx="1030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ja-JP" altLang="en-US"/>
              <a:t>マゼンダ</a:t>
            </a:r>
          </a:p>
        </p:txBody>
      </p:sp>
      <p:sp>
        <p:nvSpPr>
          <p:cNvPr id="41" name="テキスト ボックス 104">
            <a:extLst>
              <a:ext uri="{FF2B5EF4-FFF2-40B4-BE49-F238E27FC236}">
                <a16:creationId xmlns:a16="http://schemas.microsoft.com/office/drawing/2014/main" id="{BA5393BC-8211-477B-B220-B4019D381414}"/>
              </a:ext>
            </a:extLst>
          </p:cNvPr>
          <p:cNvSpPr txBox="1">
            <a:spLocks noChangeArrowheads="1"/>
          </p:cNvSpPr>
          <p:nvPr/>
        </p:nvSpPr>
        <p:spPr bwMode="auto">
          <a:xfrm>
            <a:off x="8686800" y="1368507"/>
            <a:ext cx="377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en-US" altLang="ja-JP"/>
              <a:t>M</a:t>
            </a:r>
            <a:endParaRPr lang="ja-JP" altLang="en-US"/>
          </a:p>
        </p:txBody>
      </p:sp>
      <p:sp>
        <p:nvSpPr>
          <p:cNvPr id="42" name="テキスト ボックス 105">
            <a:extLst>
              <a:ext uri="{FF2B5EF4-FFF2-40B4-BE49-F238E27FC236}">
                <a16:creationId xmlns:a16="http://schemas.microsoft.com/office/drawing/2014/main" id="{7716285A-F5AE-4DA3-8A54-33AC36AF3086}"/>
              </a:ext>
            </a:extLst>
          </p:cNvPr>
          <p:cNvSpPr txBox="1">
            <a:spLocks noChangeArrowheads="1"/>
          </p:cNvSpPr>
          <p:nvPr/>
        </p:nvSpPr>
        <p:spPr bwMode="auto">
          <a:xfrm>
            <a:off x="7835900" y="1382794"/>
            <a:ext cx="352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r>
              <a:rPr lang="en-US" altLang="ja-JP"/>
              <a:t>C</a:t>
            </a:r>
            <a:endParaRPr lang="ja-JP" altLang="en-US"/>
          </a:p>
        </p:txBody>
      </p:sp>
      <p:sp>
        <p:nvSpPr>
          <p:cNvPr id="43" name="楕円 42">
            <a:extLst>
              <a:ext uri="{FF2B5EF4-FFF2-40B4-BE49-F238E27FC236}">
                <a16:creationId xmlns:a16="http://schemas.microsoft.com/office/drawing/2014/main" id="{779E965E-90B5-41ED-8B21-B60A23A4CE5A}"/>
              </a:ext>
            </a:extLst>
          </p:cNvPr>
          <p:cNvSpPr/>
          <p:nvPr/>
        </p:nvSpPr>
        <p:spPr>
          <a:xfrm>
            <a:off x="4395788" y="3095707"/>
            <a:ext cx="431800" cy="17145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44" name="楕円 43">
            <a:extLst>
              <a:ext uri="{FF2B5EF4-FFF2-40B4-BE49-F238E27FC236}">
                <a16:creationId xmlns:a16="http://schemas.microsoft.com/office/drawing/2014/main" id="{1CDF226F-B573-44C7-A7BE-929C83B23A2C}"/>
              </a:ext>
            </a:extLst>
          </p:cNvPr>
          <p:cNvSpPr/>
          <p:nvPr/>
        </p:nvSpPr>
        <p:spPr>
          <a:xfrm>
            <a:off x="6134100" y="3071894"/>
            <a:ext cx="431800" cy="173038"/>
          </a:xfrm>
          <a:prstGeom prst="ellipse">
            <a:avLst/>
          </a:prstGeom>
          <a:noFill/>
          <a:ln w="38100">
            <a:solidFill>
              <a:srgbClr val="ED5D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p>
        </p:txBody>
      </p:sp>
      <p:sp>
        <p:nvSpPr>
          <p:cNvPr id="45" name="正方形/長方形 44">
            <a:extLst>
              <a:ext uri="{FF2B5EF4-FFF2-40B4-BE49-F238E27FC236}">
                <a16:creationId xmlns:a16="http://schemas.microsoft.com/office/drawing/2014/main" id="{E6C221A1-5543-4C8C-A437-CE45F505B79E}"/>
              </a:ext>
            </a:extLst>
          </p:cNvPr>
          <p:cNvSpPr/>
          <p:nvPr/>
        </p:nvSpPr>
        <p:spPr>
          <a:xfrm>
            <a:off x="2708275" y="5735719"/>
            <a:ext cx="4678363" cy="3794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r>
              <a:rPr lang="ja-JP" altLang="en-US" dirty="0">
                <a:solidFill>
                  <a:schemeClr val="tx1"/>
                </a:solidFill>
              </a:rPr>
              <a:t>測定結果をアナログ値⇒デジタルに変換！</a:t>
            </a:r>
          </a:p>
        </p:txBody>
      </p:sp>
      <p:sp>
        <p:nvSpPr>
          <p:cNvPr id="46" name="矢印: 折線 45">
            <a:extLst>
              <a:ext uri="{FF2B5EF4-FFF2-40B4-BE49-F238E27FC236}">
                <a16:creationId xmlns:a16="http://schemas.microsoft.com/office/drawing/2014/main" id="{F3B557A3-11B8-4251-B54C-7CE900CF4928}"/>
              </a:ext>
            </a:extLst>
          </p:cNvPr>
          <p:cNvSpPr/>
          <p:nvPr/>
        </p:nvSpPr>
        <p:spPr>
          <a:xfrm rot="2080980">
            <a:off x="6680200" y="1349457"/>
            <a:ext cx="669925" cy="5524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ja-JP" altLang="en-US">
              <a:solidFill>
                <a:schemeClr val="tx1"/>
              </a:solidFill>
            </a:endParaRPr>
          </a:p>
        </p:txBody>
      </p:sp>
    </p:spTree>
    <p:extLst>
      <p:ext uri="{BB962C8B-B14F-4D97-AF65-F5344CB8AC3E}">
        <p14:creationId xmlns:p14="http://schemas.microsoft.com/office/powerpoint/2010/main" val="869966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31</a:t>
            </a:fld>
            <a:endParaRPr lang="ja-JP" altLang="en-US" dirty="0"/>
          </a:p>
        </p:txBody>
      </p:sp>
      <p:sp>
        <p:nvSpPr>
          <p:cNvPr id="4" name="タイトル 1">
            <a:extLst>
              <a:ext uri="{FF2B5EF4-FFF2-40B4-BE49-F238E27FC236}">
                <a16:creationId xmlns:a16="http://schemas.microsoft.com/office/drawing/2014/main" id="{C801EDD3-F7DD-4BDF-AC69-F48D42B07875}"/>
              </a:ext>
            </a:extLst>
          </p:cNvPr>
          <p:cNvSpPr>
            <a:spLocks noGrp="1"/>
          </p:cNvSpPr>
          <p:nvPr>
            <p:ph type="title"/>
          </p:nvPr>
        </p:nvSpPr>
        <p:spPr>
          <a:xfrm>
            <a:off x="427163" y="188640"/>
            <a:ext cx="7374532" cy="461963"/>
          </a:xfrm>
        </p:spPr>
        <p:txBody>
          <a:bodyPr>
            <a:normAutofit/>
          </a:bodyPr>
          <a:lstStyle/>
          <a:p>
            <a:r>
              <a:rPr lang="en-US" altLang="ja-JP" sz="2400" u="sng" dirty="0">
                <a:latin typeface="+mj-ea"/>
              </a:rPr>
              <a:t>D/A</a:t>
            </a:r>
            <a:r>
              <a:rPr lang="ja-JP" altLang="en-US" sz="2400" u="sng" dirty="0">
                <a:latin typeface="+mj-ea"/>
              </a:rPr>
              <a:t>変換　の方法</a:t>
            </a:r>
            <a:endParaRPr kumimoji="1" lang="ja-JP" altLang="en-US" sz="2400" u="sng" dirty="0">
              <a:latin typeface="+mj-ea"/>
            </a:endParaRPr>
          </a:p>
        </p:txBody>
      </p:sp>
      <p:pic>
        <p:nvPicPr>
          <p:cNvPr id="57" name="Picture 31">
            <a:extLst>
              <a:ext uri="{FF2B5EF4-FFF2-40B4-BE49-F238E27FC236}">
                <a16:creationId xmlns:a16="http://schemas.microsoft.com/office/drawing/2014/main" id="{FF5EE7ED-6200-4976-BE2F-01D2EE66F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50" y="2997200"/>
            <a:ext cx="2016125"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Rectangle 3">
            <a:extLst>
              <a:ext uri="{FF2B5EF4-FFF2-40B4-BE49-F238E27FC236}">
                <a16:creationId xmlns:a16="http://schemas.microsoft.com/office/drawing/2014/main" id="{8F9008B3-CD79-4FCF-B28B-DC5774F534A0}"/>
              </a:ext>
            </a:extLst>
          </p:cNvPr>
          <p:cNvSpPr txBox="1">
            <a:spLocks noChangeArrowheads="1"/>
          </p:cNvSpPr>
          <p:nvPr/>
        </p:nvSpPr>
        <p:spPr>
          <a:xfrm>
            <a:off x="631825" y="1125538"/>
            <a:ext cx="5464175" cy="1084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sz="2400"/>
              <a:t>マイコンの</a:t>
            </a:r>
            <a:r>
              <a:rPr lang="en-US" altLang="ja-JP" sz="3200"/>
              <a:t>『D/A</a:t>
            </a:r>
            <a:r>
              <a:rPr lang="ja-JP" altLang="en-US" sz="3200"/>
              <a:t>変換</a:t>
            </a:r>
            <a:r>
              <a:rPr lang="en-US" altLang="ja-JP" sz="3200"/>
              <a:t>』</a:t>
            </a:r>
            <a:r>
              <a:rPr lang="ja-JP" altLang="en-US" sz="2400"/>
              <a:t>とは？</a:t>
            </a:r>
          </a:p>
        </p:txBody>
      </p:sp>
      <p:sp>
        <p:nvSpPr>
          <p:cNvPr id="59" name="AutoShape 13">
            <a:extLst>
              <a:ext uri="{FF2B5EF4-FFF2-40B4-BE49-F238E27FC236}">
                <a16:creationId xmlns:a16="http://schemas.microsoft.com/office/drawing/2014/main" id="{66B01478-9BF2-415B-9F03-229CA9A16840}"/>
              </a:ext>
            </a:extLst>
          </p:cNvPr>
          <p:cNvSpPr>
            <a:spLocks noChangeArrowheads="1"/>
          </p:cNvSpPr>
          <p:nvPr/>
        </p:nvSpPr>
        <p:spPr bwMode="auto">
          <a:xfrm>
            <a:off x="762000" y="2590800"/>
            <a:ext cx="2057400" cy="990600"/>
          </a:xfrm>
          <a:prstGeom prst="wedgeRoundRectCallout">
            <a:avLst>
              <a:gd name="adj1" fmla="val 43287"/>
              <a:gd name="adj2" fmla="val 75801"/>
              <a:gd name="adj3" fmla="val 1666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離散量</a:t>
            </a:r>
            <a:r>
              <a:rPr lang="en-US" altLang="ja-JP" sz="2400" u="none">
                <a:latin typeface="Times New Roman" panose="02020603050405020304" pitchFamily="18" charset="0"/>
              </a:rPr>
              <a:t>(0</a:t>
            </a:r>
            <a:r>
              <a:rPr lang="ja-JP" altLang="en-US" sz="2400" u="none">
                <a:latin typeface="Times New Roman" panose="02020603050405020304" pitchFamily="18" charset="0"/>
              </a:rPr>
              <a:t>と</a:t>
            </a:r>
            <a:r>
              <a:rPr lang="en-US" altLang="ja-JP" sz="2400" u="none">
                <a:latin typeface="Times New Roman" panose="02020603050405020304" pitchFamily="18" charset="0"/>
              </a:rPr>
              <a:t>1)</a:t>
            </a:r>
          </a:p>
          <a:p>
            <a:pPr algn="ctr" eaLnBrk="1" hangingPunct="1">
              <a:spcBef>
                <a:spcPct val="0"/>
              </a:spcBef>
              <a:buClrTx/>
              <a:buFontTx/>
              <a:buNone/>
            </a:pPr>
            <a:r>
              <a:rPr lang="ja-JP" altLang="en-US" sz="2400" u="none">
                <a:latin typeface="Times New Roman" panose="02020603050405020304" pitchFamily="18" charset="0"/>
              </a:rPr>
              <a:t>しか扱えない</a:t>
            </a:r>
          </a:p>
        </p:txBody>
      </p:sp>
      <p:sp>
        <p:nvSpPr>
          <p:cNvPr id="60" name="Rectangle 18">
            <a:extLst>
              <a:ext uri="{FF2B5EF4-FFF2-40B4-BE49-F238E27FC236}">
                <a16:creationId xmlns:a16="http://schemas.microsoft.com/office/drawing/2014/main" id="{7BB1C95C-E99B-4F6D-95A7-2717EB114709}"/>
              </a:ext>
            </a:extLst>
          </p:cNvPr>
          <p:cNvSpPr>
            <a:spLocks noChangeArrowheads="1"/>
          </p:cNvSpPr>
          <p:nvPr/>
        </p:nvSpPr>
        <p:spPr bwMode="auto">
          <a:xfrm>
            <a:off x="4592638" y="4868863"/>
            <a:ext cx="2971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電圧に</a:t>
            </a:r>
          </a:p>
          <a:p>
            <a:pPr algn="ctr" eaLnBrk="1" hangingPunct="1">
              <a:spcBef>
                <a:spcPct val="0"/>
              </a:spcBef>
              <a:buClrTx/>
              <a:buFontTx/>
              <a:buNone/>
            </a:pPr>
            <a:r>
              <a:rPr lang="ja-JP" altLang="en-US" sz="2400" u="none">
                <a:latin typeface="Times New Roman" panose="02020603050405020304" pitchFamily="18" charset="0"/>
              </a:rPr>
              <a:t>変換して出力</a:t>
            </a:r>
          </a:p>
        </p:txBody>
      </p:sp>
      <p:sp>
        <p:nvSpPr>
          <p:cNvPr id="61" name="Rectangle 19">
            <a:extLst>
              <a:ext uri="{FF2B5EF4-FFF2-40B4-BE49-F238E27FC236}">
                <a16:creationId xmlns:a16="http://schemas.microsoft.com/office/drawing/2014/main" id="{420AD2D1-6653-4845-ADF3-D3ECEB62BE29}"/>
              </a:ext>
            </a:extLst>
          </p:cNvPr>
          <p:cNvSpPr>
            <a:spLocks noChangeArrowheads="1"/>
          </p:cNvSpPr>
          <p:nvPr/>
        </p:nvSpPr>
        <p:spPr bwMode="auto">
          <a:xfrm>
            <a:off x="685800" y="1905000"/>
            <a:ext cx="3962400" cy="43434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2" name="AutoShape 20">
            <a:extLst>
              <a:ext uri="{FF2B5EF4-FFF2-40B4-BE49-F238E27FC236}">
                <a16:creationId xmlns:a16="http://schemas.microsoft.com/office/drawing/2014/main" id="{D2D30325-6757-4CC7-8E4F-39C5F3F39FF3}"/>
              </a:ext>
            </a:extLst>
          </p:cNvPr>
          <p:cNvSpPr>
            <a:spLocks noChangeArrowheads="1"/>
          </p:cNvSpPr>
          <p:nvPr/>
        </p:nvSpPr>
        <p:spPr bwMode="auto">
          <a:xfrm>
            <a:off x="3729038" y="4149725"/>
            <a:ext cx="3581400" cy="609600"/>
          </a:xfrm>
          <a:prstGeom prst="rightArrow">
            <a:avLst>
              <a:gd name="adj1" fmla="val 46870"/>
              <a:gd name="adj2" fmla="val 102677"/>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63" name="AutoShape 21">
            <a:extLst>
              <a:ext uri="{FF2B5EF4-FFF2-40B4-BE49-F238E27FC236}">
                <a16:creationId xmlns:a16="http://schemas.microsoft.com/office/drawing/2014/main" id="{37847C01-3990-48E4-9CB1-E709D3D470C2}"/>
              </a:ext>
            </a:extLst>
          </p:cNvPr>
          <p:cNvSpPr>
            <a:spLocks noChangeArrowheads="1"/>
          </p:cNvSpPr>
          <p:nvPr/>
        </p:nvSpPr>
        <p:spPr bwMode="auto">
          <a:xfrm>
            <a:off x="5529263" y="2565400"/>
            <a:ext cx="1752600" cy="1295400"/>
          </a:xfrm>
          <a:prstGeom prst="wedgeRoundRectCallout">
            <a:avLst>
              <a:gd name="adj1" fmla="val 87227"/>
              <a:gd name="adj2" fmla="val 41787"/>
              <a:gd name="adj3" fmla="val 16667"/>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連続量を</a:t>
            </a:r>
          </a:p>
          <a:p>
            <a:pPr algn="ctr" eaLnBrk="1" hangingPunct="1">
              <a:spcBef>
                <a:spcPct val="0"/>
              </a:spcBef>
              <a:buClrTx/>
              <a:buFontTx/>
              <a:buNone/>
            </a:pPr>
            <a:r>
              <a:rPr lang="ja-JP" altLang="en-US" sz="2400" u="none">
                <a:latin typeface="Times New Roman" panose="02020603050405020304" pitchFamily="18" charset="0"/>
              </a:rPr>
              <a:t>入力</a:t>
            </a:r>
          </a:p>
          <a:p>
            <a:pPr algn="ctr" eaLnBrk="1" hangingPunct="1">
              <a:spcBef>
                <a:spcPct val="0"/>
              </a:spcBef>
              <a:buClrTx/>
              <a:buFontTx/>
              <a:buNone/>
            </a:pPr>
            <a:r>
              <a:rPr lang="en-US" altLang="ja-JP" sz="2400" u="none">
                <a:latin typeface="Times New Roman" panose="02020603050405020304" pitchFamily="18" charset="0"/>
              </a:rPr>
              <a:t>(</a:t>
            </a:r>
            <a:r>
              <a:rPr lang="ja-JP" altLang="en-US" sz="2400" u="none">
                <a:latin typeface="Times New Roman" panose="02020603050405020304" pitchFamily="18" charset="0"/>
              </a:rPr>
              <a:t>電圧など</a:t>
            </a:r>
            <a:r>
              <a:rPr lang="en-US" altLang="ja-JP" sz="2400" u="none">
                <a:latin typeface="Times New Roman" panose="02020603050405020304" pitchFamily="18" charset="0"/>
              </a:rPr>
              <a:t>)</a:t>
            </a:r>
          </a:p>
        </p:txBody>
      </p:sp>
      <p:sp>
        <p:nvSpPr>
          <p:cNvPr id="64" name="Rectangle 28">
            <a:extLst>
              <a:ext uri="{FF2B5EF4-FFF2-40B4-BE49-F238E27FC236}">
                <a16:creationId xmlns:a16="http://schemas.microsoft.com/office/drawing/2014/main" id="{CAAF95FD-A40A-496F-9151-EEA0592FD992}"/>
              </a:ext>
            </a:extLst>
          </p:cNvPr>
          <p:cNvSpPr>
            <a:spLocks noChangeArrowheads="1"/>
          </p:cNvSpPr>
          <p:nvPr/>
        </p:nvSpPr>
        <p:spPr bwMode="auto">
          <a:xfrm>
            <a:off x="8266113" y="5084763"/>
            <a:ext cx="1143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モータ</a:t>
            </a:r>
          </a:p>
          <a:p>
            <a:pPr algn="ctr" eaLnBrk="1" hangingPunct="1">
              <a:spcBef>
                <a:spcPct val="0"/>
              </a:spcBef>
              <a:buClrTx/>
              <a:buFontTx/>
              <a:buNone/>
            </a:pPr>
            <a:r>
              <a:rPr lang="ja-JP" altLang="en-US" sz="2400" u="none">
                <a:latin typeface="Times New Roman" panose="02020603050405020304" pitchFamily="18" charset="0"/>
              </a:rPr>
              <a:t>など</a:t>
            </a:r>
          </a:p>
        </p:txBody>
      </p:sp>
      <p:sp>
        <p:nvSpPr>
          <p:cNvPr id="65" name="Rectangle 29">
            <a:extLst>
              <a:ext uri="{FF2B5EF4-FFF2-40B4-BE49-F238E27FC236}">
                <a16:creationId xmlns:a16="http://schemas.microsoft.com/office/drawing/2014/main" id="{D50A0DAD-A2D2-42E4-8B3A-BF4EAC6F6C66}"/>
              </a:ext>
            </a:extLst>
          </p:cNvPr>
          <p:cNvSpPr>
            <a:spLocks noChangeArrowheads="1"/>
          </p:cNvSpPr>
          <p:nvPr/>
        </p:nvSpPr>
        <p:spPr bwMode="auto">
          <a:xfrm>
            <a:off x="1371600" y="1828800"/>
            <a:ext cx="2819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ディジタル</a:t>
            </a:r>
            <a:r>
              <a:rPr lang="en-US" altLang="ja-JP" sz="2400" u="none">
                <a:latin typeface="Times New Roman" panose="02020603050405020304" pitchFamily="18" charset="0"/>
              </a:rPr>
              <a:t>(D)</a:t>
            </a:r>
            <a:r>
              <a:rPr lang="ja-JP" altLang="en-US" sz="2400" u="none">
                <a:latin typeface="Times New Roman" panose="02020603050405020304" pitchFamily="18" charset="0"/>
              </a:rPr>
              <a:t>の世界</a:t>
            </a:r>
          </a:p>
        </p:txBody>
      </p:sp>
      <p:sp>
        <p:nvSpPr>
          <p:cNvPr id="66" name="Rectangle 30">
            <a:extLst>
              <a:ext uri="{FF2B5EF4-FFF2-40B4-BE49-F238E27FC236}">
                <a16:creationId xmlns:a16="http://schemas.microsoft.com/office/drawing/2014/main" id="{3E3600D6-ABB0-42CA-B3DC-5F2C4D7DEB41}"/>
              </a:ext>
            </a:extLst>
          </p:cNvPr>
          <p:cNvSpPr>
            <a:spLocks noChangeArrowheads="1"/>
          </p:cNvSpPr>
          <p:nvPr/>
        </p:nvSpPr>
        <p:spPr bwMode="auto">
          <a:xfrm>
            <a:off x="6019800" y="1828800"/>
            <a:ext cx="2819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アナログ</a:t>
            </a:r>
            <a:r>
              <a:rPr lang="en-US" altLang="ja-JP" sz="2400" u="none">
                <a:latin typeface="Times New Roman" panose="02020603050405020304" pitchFamily="18" charset="0"/>
              </a:rPr>
              <a:t>(A)</a:t>
            </a:r>
            <a:r>
              <a:rPr lang="ja-JP" altLang="en-US" sz="2400" u="none">
                <a:latin typeface="Times New Roman" panose="02020603050405020304" pitchFamily="18" charset="0"/>
              </a:rPr>
              <a:t>の世界</a:t>
            </a:r>
          </a:p>
        </p:txBody>
      </p:sp>
      <p:pic>
        <p:nvPicPr>
          <p:cNvPr id="67" name="Picture 32">
            <a:extLst>
              <a:ext uri="{FF2B5EF4-FFF2-40B4-BE49-F238E27FC236}">
                <a16:creationId xmlns:a16="http://schemas.microsoft.com/office/drawing/2014/main" id="{FF143C4E-BC42-45FE-AEC3-55258759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005263"/>
            <a:ext cx="160337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3">
            <a:extLst>
              <a:ext uri="{FF2B5EF4-FFF2-40B4-BE49-F238E27FC236}">
                <a16:creationId xmlns:a16="http://schemas.microsoft.com/office/drawing/2014/main" id="{37B0246E-C4DF-476B-8B34-74B35A54B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3932238"/>
            <a:ext cx="720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105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32</a:t>
            </a:fld>
            <a:endParaRPr lang="ja-JP" altLang="en-US" dirty="0"/>
          </a:p>
        </p:txBody>
      </p:sp>
      <p:sp>
        <p:nvSpPr>
          <p:cNvPr id="4" name="タイトル 1">
            <a:extLst>
              <a:ext uri="{FF2B5EF4-FFF2-40B4-BE49-F238E27FC236}">
                <a16:creationId xmlns:a16="http://schemas.microsoft.com/office/drawing/2014/main" id="{C801EDD3-F7DD-4BDF-AC69-F48D42B07875}"/>
              </a:ext>
            </a:extLst>
          </p:cNvPr>
          <p:cNvSpPr>
            <a:spLocks noGrp="1"/>
          </p:cNvSpPr>
          <p:nvPr>
            <p:ph type="title"/>
          </p:nvPr>
        </p:nvSpPr>
        <p:spPr>
          <a:xfrm>
            <a:off x="427163" y="188640"/>
            <a:ext cx="7374532" cy="461963"/>
          </a:xfrm>
        </p:spPr>
        <p:txBody>
          <a:bodyPr>
            <a:normAutofit/>
          </a:bodyPr>
          <a:lstStyle/>
          <a:p>
            <a:r>
              <a:rPr lang="en-US" altLang="ja-JP" sz="2400" u="sng" dirty="0">
                <a:latin typeface="+mj-ea"/>
              </a:rPr>
              <a:t>D/A</a:t>
            </a:r>
            <a:r>
              <a:rPr lang="ja-JP" altLang="en-US" sz="2400" u="sng" dirty="0">
                <a:latin typeface="+mj-ea"/>
              </a:rPr>
              <a:t>変換　の方法</a:t>
            </a:r>
            <a:endParaRPr kumimoji="1" lang="ja-JP" altLang="en-US" sz="2400" u="sng" dirty="0">
              <a:latin typeface="+mj-ea"/>
            </a:endParaRPr>
          </a:p>
        </p:txBody>
      </p:sp>
      <p:sp>
        <p:nvSpPr>
          <p:cNvPr id="73" name="Rectangle 4">
            <a:extLst>
              <a:ext uri="{FF2B5EF4-FFF2-40B4-BE49-F238E27FC236}">
                <a16:creationId xmlns:a16="http://schemas.microsoft.com/office/drawing/2014/main" id="{C6FAE34B-1655-4F7B-822A-AC7EF7C00992}"/>
              </a:ext>
            </a:extLst>
          </p:cNvPr>
          <p:cNvSpPr txBox="1">
            <a:spLocks noChangeArrowheads="1"/>
          </p:cNvSpPr>
          <p:nvPr/>
        </p:nvSpPr>
        <p:spPr>
          <a:xfrm>
            <a:off x="5943600" y="5486400"/>
            <a:ext cx="2590800" cy="4572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33400" indent="-533400" fontAlgn="auto">
              <a:spcBef>
                <a:spcPct val="0"/>
              </a:spcBef>
              <a:spcAft>
                <a:spcPts val="0"/>
              </a:spcAft>
              <a:buFontTx/>
              <a:buNone/>
            </a:pPr>
            <a:r>
              <a:rPr lang="ja-JP" altLang="en-US"/>
              <a:t>出力信号</a:t>
            </a:r>
            <a:r>
              <a:rPr lang="en-US" altLang="ja-JP"/>
              <a:t>(</a:t>
            </a:r>
            <a:r>
              <a:rPr lang="ja-JP" altLang="en-US"/>
              <a:t>電圧</a:t>
            </a:r>
            <a:r>
              <a:rPr lang="en-US" altLang="ja-JP"/>
              <a:t>)</a:t>
            </a:r>
            <a:endParaRPr lang="en-US" altLang="ja-JP" sz="2400"/>
          </a:p>
        </p:txBody>
      </p:sp>
      <p:grpSp>
        <p:nvGrpSpPr>
          <p:cNvPr id="74" name="Group 5">
            <a:extLst>
              <a:ext uri="{FF2B5EF4-FFF2-40B4-BE49-F238E27FC236}">
                <a16:creationId xmlns:a16="http://schemas.microsoft.com/office/drawing/2014/main" id="{80605C28-22C4-4CBB-A4C8-253B158AB0CE}"/>
              </a:ext>
            </a:extLst>
          </p:cNvPr>
          <p:cNvGrpSpPr>
            <a:grpSpLocks/>
          </p:cNvGrpSpPr>
          <p:nvPr/>
        </p:nvGrpSpPr>
        <p:grpSpPr bwMode="auto">
          <a:xfrm>
            <a:off x="0" y="1866900"/>
            <a:ext cx="5181600" cy="3810000"/>
            <a:chOff x="0" y="864"/>
            <a:chExt cx="3264" cy="2400"/>
          </a:xfrm>
        </p:grpSpPr>
        <p:grpSp>
          <p:nvGrpSpPr>
            <p:cNvPr id="77" name="Group 6">
              <a:extLst>
                <a:ext uri="{FF2B5EF4-FFF2-40B4-BE49-F238E27FC236}">
                  <a16:creationId xmlns:a16="http://schemas.microsoft.com/office/drawing/2014/main" id="{6E52401A-FDAB-42BB-B12E-1C3D8CF4DC55}"/>
                </a:ext>
              </a:extLst>
            </p:cNvPr>
            <p:cNvGrpSpPr>
              <a:grpSpLocks/>
            </p:cNvGrpSpPr>
            <p:nvPr/>
          </p:nvGrpSpPr>
          <p:grpSpPr bwMode="auto">
            <a:xfrm>
              <a:off x="432" y="960"/>
              <a:ext cx="2404" cy="2041"/>
              <a:chOff x="580" y="935"/>
              <a:chExt cx="2404" cy="2041"/>
            </a:xfrm>
          </p:grpSpPr>
          <p:sp>
            <p:nvSpPr>
              <p:cNvPr id="80" name="Line 7">
                <a:extLst>
                  <a:ext uri="{FF2B5EF4-FFF2-40B4-BE49-F238E27FC236}">
                    <a16:creationId xmlns:a16="http://schemas.microsoft.com/office/drawing/2014/main" id="{2C884BD5-B7E2-4B84-9B23-C0CADB397100}"/>
                  </a:ext>
                </a:extLst>
              </p:cNvPr>
              <p:cNvSpPr>
                <a:spLocks noChangeShapeType="1"/>
              </p:cNvSpPr>
              <p:nvPr/>
            </p:nvSpPr>
            <p:spPr bwMode="auto">
              <a:xfrm flipV="1">
                <a:off x="671" y="935"/>
                <a:ext cx="0" cy="2041"/>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1" name="Line 8">
                <a:extLst>
                  <a:ext uri="{FF2B5EF4-FFF2-40B4-BE49-F238E27FC236}">
                    <a16:creationId xmlns:a16="http://schemas.microsoft.com/office/drawing/2014/main" id="{74905724-04E1-4A1E-887F-26FB2338FB97}"/>
                  </a:ext>
                </a:extLst>
              </p:cNvPr>
              <p:cNvSpPr>
                <a:spLocks noChangeShapeType="1"/>
              </p:cNvSpPr>
              <p:nvPr/>
            </p:nvSpPr>
            <p:spPr bwMode="auto">
              <a:xfrm>
                <a:off x="580" y="2886"/>
                <a:ext cx="2404" cy="0"/>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78" name="Rectangle 9">
              <a:extLst>
                <a:ext uri="{FF2B5EF4-FFF2-40B4-BE49-F238E27FC236}">
                  <a16:creationId xmlns:a16="http://schemas.microsoft.com/office/drawing/2014/main" id="{0DC0E885-04F3-4D52-AFF8-89CD1606A8E8}"/>
                </a:ext>
              </a:extLst>
            </p:cNvPr>
            <p:cNvSpPr>
              <a:spLocks noChangeArrowheads="1"/>
            </p:cNvSpPr>
            <p:nvPr/>
          </p:nvSpPr>
          <p:spPr bwMode="auto">
            <a:xfrm>
              <a:off x="0" y="864"/>
              <a:ext cx="57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b="1">
                  <a:latin typeface="Times New Roman" panose="02020603050405020304" pitchFamily="18" charset="0"/>
                </a:rPr>
                <a:t>数値</a:t>
              </a:r>
              <a:endParaRPr lang="ja-JP" altLang="en-US" sz="2400" u="none">
                <a:latin typeface="Times New Roman" panose="02020603050405020304" pitchFamily="18" charset="0"/>
              </a:endParaRPr>
            </a:p>
            <a:p>
              <a:pPr algn="ctr" eaLnBrk="1" hangingPunct="1">
                <a:spcBef>
                  <a:spcPct val="0"/>
                </a:spcBef>
                <a:buClrTx/>
                <a:buFontTx/>
                <a:buNone/>
              </a:pPr>
              <a:endParaRPr lang="en-US" altLang="ja-JP" sz="2400" u="none">
                <a:latin typeface="Times New Roman" panose="02020603050405020304" pitchFamily="18" charset="0"/>
              </a:endParaRPr>
            </a:p>
          </p:txBody>
        </p:sp>
        <p:sp>
          <p:nvSpPr>
            <p:cNvPr id="79" name="Rectangle 10">
              <a:extLst>
                <a:ext uri="{FF2B5EF4-FFF2-40B4-BE49-F238E27FC236}">
                  <a16:creationId xmlns:a16="http://schemas.microsoft.com/office/drawing/2014/main" id="{93981DCB-E20B-4569-9ACA-69EFB03BD66E}"/>
                </a:ext>
              </a:extLst>
            </p:cNvPr>
            <p:cNvSpPr>
              <a:spLocks noChangeArrowheads="1"/>
            </p:cNvSpPr>
            <p:nvPr/>
          </p:nvSpPr>
          <p:spPr bwMode="auto">
            <a:xfrm>
              <a:off x="2448" y="2928"/>
              <a:ext cx="81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時間</a:t>
              </a:r>
              <a:r>
                <a:rPr lang="en-US" altLang="ja-JP" sz="2400" u="none">
                  <a:latin typeface="Times New Roman" panose="02020603050405020304" pitchFamily="18" charset="0"/>
                </a:rPr>
                <a:t>[s]</a:t>
              </a:r>
            </a:p>
          </p:txBody>
        </p:sp>
      </p:grpSp>
      <p:grpSp>
        <p:nvGrpSpPr>
          <p:cNvPr id="82" name="Group 12">
            <a:extLst>
              <a:ext uri="{FF2B5EF4-FFF2-40B4-BE49-F238E27FC236}">
                <a16:creationId xmlns:a16="http://schemas.microsoft.com/office/drawing/2014/main" id="{CCEB5CB7-0581-4B1B-8DAD-8987120C00DC}"/>
              </a:ext>
            </a:extLst>
          </p:cNvPr>
          <p:cNvGrpSpPr>
            <a:grpSpLocks/>
          </p:cNvGrpSpPr>
          <p:nvPr/>
        </p:nvGrpSpPr>
        <p:grpSpPr bwMode="auto">
          <a:xfrm>
            <a:off x="4495800" y="1866900"/>
            <a:ext cx="5181600" cy="3810000"/>
            <a:chOff x="0" y="864"/>
            <a:chExt cx="3264" cy="2400"/>
          </a:xfrm>
        </p:grpSpPr>
        <p:grpSp>
          <p:nvGrpSpPr>
            <p:cNvPr id="83" name="Group 13">
              <a:extLst>
                <a:ext uri="{FF2B5EF4-FFF2-40B4-BE49-F238E27FC236}">
                  <a16:creationId xmlns:a16="http://schemas.microsoft.com/office/drawing/2014/main" id="{FBD3CB56-1427-4442-8228-37732F437E91}"/>
                </a:ext>
              </a:extLst>
            </p:cNvPr>
            <p:cNvGrpSpPr>
              <a:grpSpLocks/>
            </p:cNvGrpSpPr>
            <p:nvPr/>
          </p:nvGrpSpPr>
          <p:grpSpPr bwMode="auto">
            <a:xfrm>
              <a:off x="432" y="960"/>
              <a:ext cx="2404" cy="2041"/>
              <a:chOff x="580" y="935"/>
              <a:chExt cx="2404" cy="2041"/>
            </a:xfrm>
          </p:grpSpPr>
          <p:sp>
            <p:nvSpPr>
              <p:cNvPr id="86" name="Line 14">
                <a:extLst>
                  <a:ext uri="{FF2B5EF4-FFF2-40B4-BE49-F238E27FC236}">
                    <a16:creationId xmlns:a16="http://schemas.microsoft.com/office/drawing/2014/main" id="{DBEA816E-6672-4475-B384-52CC93CF00B0}"/>
                  </a:ext>
                </a:extLst>
              </p:cNvPr>
              <p:cNvSpPr>
                <a:spLocks noChangeShapeType="1"/>
              </p:cNvSpPr>
              <p:nvPr/>
            </p:nvSpPr>
            <p:spPr bwMode="auto">
              <a:xfrm flipV="1">
                <a:off x="671" y="935"/>
                <a:ext cx="0" cy="2041"/>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7" name="Line 15">
                <a:extLst>
                  <a:ext uri="{FF2B5EF4-FFF2-40B4-BE49-F238E27FC236}">
                    <a16:creationId xmlns:a16="http://schemas.microsoft.com/office/drawing/2014/main" id="{CB7E8ECF-8C94-45E2-800E-81128D4E36AC}"/>
                  </a:ext>
                </a:extLst>
              </p:cNvPr>
              <p:cNvSpPr>
                <a:spLocks noChangeShapeType="1"/>
              </p:cNvSpPr>
              <p:nvPr/>
            </p:nvSpPr>
            <p:spPr bwMode="auto">
              <a:xfrm>
                <a:off x="580" y="2886"/>
                <a:ext cx="2404" cy="0"/>
              </a:xfrm>
              <a:prstGeom prst="line">
                <a:avLst/>
              </a:prstGeom>
              <a:noFill/>
              <a:ln w="3175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sp>
          <p:nvSpPr>
            <p:cNvPr id="84" name="Rectangle 16">
              <a:extLst>
                <a:ext uri="{FF2B5EF4-FFF2-40B4-BE49-F238E27FC236}">
                  <a16:creationId xmlns:a16="http://schemas.microsoft.com/office/drawing/2014/main" id="{5060D694-7027-4C3C-BC64-AA8E29E73116}"/>
                </a:ext>
              </a:extLst>
            </p:cNvPr>
            <p:cNvSpPr>
              <a:spLocks noChangeArrowheads="1"/>
            </p:cNvSpPr>
            <p:nvPr/>
          </p:nvSpPr>
          <p:spPr bwMode="auto">
            <a:xfrm>
              <a:off x="0" y="864"/>
              <a:ext cx="57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a:latin typeface="Times New Roman" panose="02020603050405020304" pitchFamily="18" charset="0"/>
                </a:rPr>
                <a:t>電圧</a:t>
              </a:r>
            </a:p>
            <a:p>
              <a:pPr algn="ctr" eaLnBrk="1" hangingPunct="1">
                <a:spcBef>
                  <a:spcPct val="0"/>
                </a:spcBef>
                <a:buClrTx/>
                <a:buFontTx/>
                <a:buNone/>
              </a:pPr>
              <a:r>
                <a:rPr lang="en-US" altLang="ja-JP" sz="2400">
                  <a:latin typeface="Times New Roman" panose="02020603050405020304" pitchFamily="18" charset="0"/>
                </a:rPr>
                <a:t>[V]</a:t>
              </a:r>
            </a:p>
          </p:txBody>
        </p:sp>
        <p:sp>
          <p:nvSpPr>
            <p:cNvPr id="85" name="Rectangle 17">
              <a:extLst>
                <a:ext uri="{FF2B5EF4-FFF2-40B4-BE49-F238E27FC236}">
                  <a16:creationId xmlns:a16="http://schemas.microsoft.com/office/drawing/2014/main" id="{6E0830DC-6CBF-4E8F-AA1F-6D2A30D1D867}"/>
                </a:ext>
              </a:extLst>
            </p:cNvPr>
            <p:cNvSpPr>
              <a:spLocks noChangeArrowheads="1"/>
            </p:cNvSpPr>
            <p:nvPr/>
          </p:nvSpPr>
          <p:spPr bwMode="auto">
            <a:xfrm>
              <a:off x="2448" y="2928"/>
              <a:ext cx="81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860A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時間</a:t>
              </a:r>
              <a:r>
                <a:rPr lang="en-US" altLang="ja-JP" sz="2400" u="none">
                  <a:latin typeface="Times New Roman" panose="02020603050405020304" pitchFamily="18" charset="0"/>
                </a:rPr>
                <a:t>[s]</a:t>
              </a:r>
            </a:p>
          </p:txBody>
        </p:sp>
      </p:grpSp>
      <p:grpSp>
        <p:nvGrpSpPr>
          <p:cNvPr id="88" name="Group 18">
            <a:extLst>
              <a:ext uri="{FF2B5EF4-FFF2-40B4-BE49-F238E27FC236}">
                <a16:creationId xmlns:a16="http://schemas.microsoft.com/office/drawing/2014/main" id="{31F1E386-6843-477D-9A4D-C0A8E2DA1FAC}"/>
              </a:ext>
            </a:extLst>
          </p:cNvPr>
          <p:cNvGrpSpPr>
            <a:grpSpLocks/>
          </p:cNvGrpSpPr>
          <p:nvPr/>
        </p:nvGrpSpPr>
        <p:grpSpPr bwMode="auto">
          <a:xfrm>
            <a:off x="762000" y="1981200"/>
            <a:ext cx="3505200" cy="1981200"/>
            <a:chOff x="3312" y="1224"/>
            <a:chExt cx="2208" cy="1248"/>
          </a:xfrm>
        </p:grpSpPr>
        <p:sp>
          <p:nvSpPr>
            <p:cNvPr id="89" name="Rectangle 19">
              <a:extLst>
                <a:ext uri="{FF2B5EF4-FFF2-40B4-BE49-F238E27FC236}">
                  <a16:creationId xmlns:a16="http://schemas.microsoft.com/office/drawing/2014/main" id="{ACBEC4DB-891F-43B7-B249-8899A5D84843}"/>
                </a:ext>
              </a:extLst>
            </p:cNvPr>
            <p:cNvSpPr>
              <a:spLocks noChangeArrowheads="1"/>
            </p:cNvSpPr>
            <p:nvPr/>
          </p:nvSpPr>
          <p:spPr bwMode="auto">
            <a:xfrm>
              <a:off x="3312" y="237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0" name="Rectangle 20">
              <a:extLst>
                <a:ext uri="{FF2B5EF4-FFF2-40B4-BE49-F238E27FC236}">
                  <a16:creationId xmlns:a16="http://schemas.microsoft.com/office/drawing/2014/main" id="{FEEBF2F8-4F60-4CFB-9F77-88E564875122}"/>
                </a:ext>
              </a:extLst>
            </p:cNvPr>
            <p:cNvSpPr>
              <a:spLocks noChangeArrowheads="1"/>
            </p:cNvSpPr>
            <p:nvPr/>
          </p:nvSpPr>
          <p:spPr bwMode="auto">
            <a:xfrm>
              <a:off x="3504" y="189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1" name="Rectangle 21">
              <a:extLst>
                <a:ext uri="{FF2B5EF4-FFF2-40B4-BE49-F238E27FC236}">
                  <a16:creationId xmlns:a16="http://schemas.microsoft.com/office/drawing/2014/main" id="{68947BB6-F743-4758-86F8-76A99852026C}"/>
                </a:ext>
              </a:extLst>
            </p:cNvPr>
            <p:cNvSpPr>
              <a:spLocks noChangeArrowheads="1"/>
            </p:cNvSpPr>
            <p:nvPr/>
          </p:nvSpPr>
          <p:spPr bwMode="auto">
            <a:xfrm>
              <a:off x="3696" y="1512"/>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2" name="Rectangle 22">
              <a:extLst>
                <a:ext uri="{FF2B5EF4-FFF2-40B4-BE49-F238E27FC236}">
                  <a16:creationId xmlns:a16="http://schemas.microsoft.com/office/drawing/2014/main" id="{45B2B2F5-8A55-49C7-B7B4-73DADED8B784}"/>
                </a:ext>
              </a:extLst>
            </p:cNvPr>
            <p:cNvSpPr>
              <a:spLocks noChangeArrowheads="1"/>
            </p:cNvSpPr>
            <p:nvPr/>
          </p:nvSpPr>
          <p:spPr bwMode="auto">
            <a:xfrm>
              <a:off x="3888"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3" name="Rectangle 23">
              <a:extLst>
                <a:ext uri="{FF2B5EF4-FFF2-40B4-BE49-F238E27FC236}">
                  <a16:creationId xmlns:a16="http://schemas.microsoft.com/office/drawing/2014/main" id="{3C938144-CB8B-4164-8664-3F89EBFACD3F}"/>
                </a:ext>
              </a:extLst>
            </p:cNvPr>
            <p:cNvSpPr>
              <a:spLocks noChangeArrowheads="1"/>
            </p:cNvSpPr>
            <p:nvPr/>
          </p:nvSpPr>
          <p:spPr bwMode="auto">
            <a:xfrm>
              <a:off x="4080" y="1512"/>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4" name="Rectangle 24">
              <a:extLst>
                <a:ext uri="{FF2B5EF4-FFF2-40B4-BE49-F238E27FC236}">
                  <a16:creationId xmlns:a16="http://schemas.microsoft.com/office/drawing/2014/main" id="{C6F423CD-BC9F-4951-B850-D032CC1D4ED5}"/>
                </a:ext>
              </a:extLst>
            </p:cNvPr>
            <p:cNvSpPr>
              <a:spLocks noChangeArrowheads="1"/>
            </p:cNvSpPr>
            <p:nvPr/>
          </p:nvSpPr>
          <p:spPr bwMode="auto">
            <a:xfrm>
              <a:off x="4272" y="180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5" name="Rectangle 25">
              <a:extLst>
                <a:ext uri="{FF2B5EF4-FFF2-40B4-BE49-F238E27FC236}">
                  <a16:creationId xmlns:a16="http://schemas.microsoft.com/office/drawing/2014/main" id="{CB133819-7726-4B2F-8E13-C5ABF26F8D05}"/>
                </a:ext>
              </a:extLst>
            </p:cNvPr>
            <p:cNvSpPr>
              <a:spLocks noChangeArrowheads="1"/>
            </p:cNvSpPr>
            <p:nvPr/>
          </p:nvSpPr>
          <p:spPr bwMode="auto">
            <a:xfrm>
              <a:off x="4464" y="189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6" name="Rectangle 26">
              <a:extLst>
                <a:ext uri="{FF2B5EF4-FFF2-40B4-BE49-F238E27FC236}">
                  <a16:creationId xmlns:a16="http://schemas.microsoft.com/office/drawing/2014/main" id="{8D9AD59F-407B-4E14-A0E4-77F8285087DB}"/>
                </a:ext>
              </a:extLst>
            </p:cNvPr>
            <p:cNvSpPr>
              <a:spLocks noChangeArrowheads="1"/>
            </p:cNvSpPr>
            <p:nvPr/>
          </p:nvSpPr>
          <p:spPr bwMode="auto">
            <a:xfrm>
              <a:off x="4656" y="1704"/>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7" name="Rectangle 27">
              <a:extLst>
                <a:ext uri="{FF2B5EF4-FFF2-40B4-BE49-F238E27FC236}">
                  <a16:creationId xmlns:a16="http://schemas.microsoft.com/office/drawing/2014/main" id="{7E2EF3F3-8BCB-4071-94CB-80471B3744BC}"/>
                </a:ext>
              </a:extLst>
            </p:cNvPr>
            <p:cNvSpPr>
              <a:spLocks noChangeArrowheads="1"/>
            </p:cNvSpPr>
            <p:nvPr/>
          </p:nvSpPr>
          <p:spPr bwMode="auto">
            <a:xfrm>
              <a:off x="4848" y="1416"/>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8" name="Rectangle 28">
              <a:extLst>
                <a:ext uri="{FF2B5EF4-FFF2-40B4-BE49-F238E27FC236}">
                  <a16:creationId xmlns:a16="http://schemas.microsoft.com/office/drawing/2014/main" id="{65232F40-CDCA-4405-BBAC-20B1ECD9D355}"/>
                </a:ext>
              </a:extLst>
            </p:cNvPr>
            <p:cNvSpPr>
              <a:spLocks noChangeArrowheads="1"/>
            </p:cNvSpPr>
            <p:nvPr/>
          </p:nvSpPr>
          <p:spPr bwMode="auto">
            <a:xfrm>
              <a:off x="5040"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99" name="Rectangle 29">
              <a:extLst>
                <a:ext uri="{FF2B5EF4-FFF2-40B4-BE49-F238E27FC236}">
                  <a16:creationId xmlns:a16="http://schemas.microsoft.com/office/drawing/2014/main" id="{54C788AA-3F27-48C0-BF1B-59EC7B4B3338}"/>
                </a:ext>
              </a:extLst>
            </p:cNvPr>
            <p:cNvSpPr>
              <a:spLocks noChangeArrowheads="1"/>
            </p:cNvSpPr>
            <p:nvPr/>
          </p:nvSpPr>
          <p:spPr bwMode="auto">
            <a:xfrm>
              <a:off x="5232" y="1320"/>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00" name="Rectangle 30">
              <a:extLst>
                <a:ext uri="{FF2B5EF4-FFF2-40B4-BE49-F238E27FC236}">
                  <a16:creationId xmlns:a16="http://schemas.microsoft.com/office/drawing/2014/main" id="{941B71EE-24E0-4EC8-87CB-3E62E786134C}"/>
                </a:ext>
              </a:extLst>
            </p:cNvPr>
            <p:cNvSpPr>
              <a:spLocks noChangeArrowheads="1"/>
            </p:cNvSpPr>
            <p:nvPr/>
          </p:nvSpPr>
          <p:spPr bwMode="auto">
            <a:xfrm>
              <a:off x="5424" y="1224"/>
              <a:ext cx="96" cy="96"/>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grpSp>
      <p:sp>
        <p:nvSpPr>
          <p:cNvPr id="101" name="Rectangle 31">
            <a:extLst>
              <a:ext uri="{FF2B5EF4-FFF2-40B4-BE49-F238E27FC236}">
                <a16:creationId xmlns:a16="http://schemas.microsoft.com/office/drawing/2014/main" id="{D9A35049-8FA0-4975-9709-16BF5F400491}"/>
              </a:ext>
            </a:extLst>
          </p:cNvPr>
          <p:cNvSpPr>
            <a:spLocks noChangeArrowheads="1"/>
          </p:cNvSpPr>
          <p:nvPr/>
        </p:nvSpPr>
        <p:spPr bwMode="auto">
          <a:xfrm>
            <a:off x="1524000" y="5486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ja-JP" altLang="en-US" u="none"/>
              <a:t>入力信号</a:t>
            </a:r>
            <a:r>
              <a:rPr lang="en-US" altLang="ja-JP" u="none"/>
              <a:t>(</a:t>
            </a:r>
            <a:r>
              <a:rPr lang="ja-JP" altLang="en-US" u="none"/>
              <a:t>数値</a:t>
            </a:r>
            <a:r>
              <a:rPr lang="en-US" altLang="ja-JP" u="none"/>
              <a:t>)</a:t>
            </a:r>
            <a:endParaRPr lang="en-US" altLang="ja-JP" sz="2400" u="none"/>
          </a:p>
        </p:txBody>
      </p:sp>
      <p:sp>
        <p:nvSpPr>
          <p:cNvPr id="102" name="Rectangle 32">
            <a:extLst>
              <a:ext uri="{FF2B5EF4-FFF2-40B4-BE49-F238E27FC236}">
                <a16:creationId xmlns:a16="http://schemas.microsoft.com/office/drawing/2014/main" id="{3220D761-63A8-4544-93AF-DBDB76C9D938}"/>
              </a:ext>
            </a:extLst>
          </p:cNvPr>
          <p:cNvSpPr>
            <a:spLocks noChangeArrowheads="1"/>
          </p:cNvSpPr>
          <p:nvPr/>
        </p:nvSpPr>
        <p:spPr bwMode="auto">
          <a:xfrm>
            <a:off x="631825" y="1125538"/>
            <a:ext cx="8642350"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533400" indent="-533400">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914400" indent="-45720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295400" indent="-3810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714500" indent="-3429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133600" indent="-3048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908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30480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5052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962400" indent="-3048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FontTx/>
              <a:buNone/>
            </a:pPr>
            <a:r>
              <a:rPr lang="en-US" altLang="ja-JP" sz="3200" u="none"/>
              <a:t>『D/A</a:t>
            </a:r>
            <a:r>
              <a:rPr lang="ja-JP" altLang="en-US" sz="3200" u="none"/>
              <a:t>変換</a:t>
            </a:r>
            <a:r>
              <a:rPr lang="en-US" altLang="ja-JP" sz="3200" u="none"/>
              <a:t>』</a:t>
            </a:r>
            <a:r>
              <a:rPr lang="ja-JP" altLang="en-US" sz="2400" u="none"/>
              <a:t>でどういう事をやっているか？</a:t>
            </a:r>
          </a:p>
        </p:txBody>
      </p:sp>
      <p:sp>
        <p:nvSpPr>
          <p:cNvPr id="103" name="Rectangle 34">
            <a:extLst>
              <a:ext uri="{FF2B5EF4-FFF2-40B4-BE49-F238E27FC236}">
                <a16:creationId xmlns:a16="http://schemas.microsoft.com/office/drawing/2014/main" id="{F8BEA004-69EA-4656-943B-5CA9FC5EE552}"/>
              </a:ext>
            </a:extLst>
          </p:cNvPr>
          <p:cNvSpPr>
            <a:spLocks noChangeArrowheads="1"/>
          </p:cNvSpPr>
          <p:nvPr/>
        </p:nvSpPr>
        <p:spPr bwMode="auto">
          <a:xfrm>
            <a:off x="3200400" y="3962400"/>
            <a:ext cx="152400" cy="152400"/>
          </a:xfrm>
          <a:prstGeom prst="rect">
            <a:avLst/>
          </a:prstGeom>
          <a:solidFill>
            <a:srgbClr val="0000FF"/>
          </a:solidFill>
          <a:ln w="12700">
            <a:solidFill>
              <a:srgbClr val="0860A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eaLnBrk="1" hangingPunct="1">
              <a:spcBef>
                <a:spcPct val="0"/>
              </a:spcBef>
              <a:buClrTx/>
              <a:buFontTx/>
              <a:buNone/>
            </a:pPr>
            <a:endParaRPr lang="ja-JP" altLang="en-US">
              <a:latin typeface="Microsoft Sans Serif" panose="020B0604020202020204" pitchFamily="34" charset="0"/>
            </a:endParaRPr>
          </a:p>
        </p:txBody>
      </p:sp>
      <p:sp>
        <p:nvSpPr>
          <p:cNvPr id="104" name="AutoShape 48">
            <a:extLst>
              <a:ext uri="{FF2B5EF4-FFF2-40B4-BE49-F238E27FC236}">
                <a16:creationId xmlns:a16="http://schemas.microsoft.com/office/drawing/2014/main" id="{FE495D36-B12B-4EB1-AD4C-6D33966AA46D}"/>
              </a:ext>
            </a:extLst>
          </p:cNvPr>
          <p:cNvSpPr>
            <a:spLocks noChangeArrowheads="1"/>
          </p:cNvSpPr>
          <p:nvPr/>
        </p:nvSpPr>
        <p:spPr bwMode="auto">
          <a:xfrm>
            <a:off x="2286000" y="3733800"/>
            <a:ext cx="2667000" cy="1371600"/>
          </a:xfrm>
          <a:prstGeom prst="wedgeEllipseCallout">
            <a:avLst>
              <a:gd name="adj1" fmla="val -28750"/>
              <a:gd name="adj2" fmla="val -87616"/>
            </a:avLst>
          </a:prstGeom>
          <a:noFill/>
          <a:ln w="38100">
            <a:solidFill>
              <a:srgbClr val="0000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ja-JP" altLang="en-US" sz="2400" u="none">
                <a:latin typeface="Times New Roman" panose="02020603050405020304" pitchFamily="18" charset="0"/>
              </a:rPr>
              <a:t>は</a:t>
            </a:r>
          </a:p>
          <a:p>
            <a:pPr algn="ctr" eaLnBrk="1" hangingPunct="1">
              <a:spcBef>
                <a:spcPct val="0"/>
              </a:spcBef>
              <a:buClrTx/>
              <a:buFontTx/>
              <a:buNone/>
            </a:pPr>
            <a:r>
              <a:rPr lang="ja-JP" altLang="en-US" sz="2400" u="none">
                <a:latin typeface="Times New Roman" panose="02020603050405020304" pitchFamily="18" charset="0"/>
              </a:rPr>
              <a:t>マイコン上の</a:t>
            </a:r>
          </a:p>
          <a:p>
            <a:pPr algn="ctr" eaLnBrk="1" hangingPunct="1">
              <a:spcBef>
                <a:spcPct val="0"/>
              </a:spcBef>
              <a:buClrTx/>
              <a:buFontTx/>
              <a:buNone/>
            </a:pPr>
            <a:r>
              <a:rPr lang="en-US" altLang="ja-JP" sz="2400" u="none">
                <a:latin typeface="Times New Roman" panose="02020603050405020304" pitchFamily="18" charset="0"/>
              </a:rPr>
              <a:t>『</a:t>
            </a:r>
            <a:r>
              <a:rPr lang="ja-JP" altLang="en-US" sz="2400" u="none">
                <a:latin typeface="Times New Roman" panose="02020603050405020304" pitchFamily="18" charset="0"/>
              </a:rPr>
              <a:t>数値</a:t>
            </a:r>
            <a:r>
              <a:rPr lang="en-US" altLang="ja-JP" sz="2400" u="none">
                <a:latin typeface="Times New Roman" panose="02020603050405020304" pitchFamily="18" charset="0"/>
              </a:rPr>
              <a:t>』</a:t>
            </a:r>
            <a:endParaRPr lang="en-US" altLang="ja-JP" b="1" u="none">
              <a:latin typeface="Times New Roman" panose="02020603050405020304" pitchFamily="18" charset="0"/>
            </a:endParaRPr>
          </a:p>
        </p:txBody>
      </p:sp>
      <p:sp>
        <p:nvSpPr>
          <p:cNvPr id="105" name="Line 49">
            <a:extLst>
              <a:ext uri="{FF2B5EF4-FFF2-40B4-BE49-F238E27FC236}">
                <a16:creationId xmlns:a16="http://schemas.microsoft.com/office/drawing/2014/main" id="{7DAE5F81-9BF5-47B1-B00F-1E0A5A1E9191}"/>
              </a:ext>
            </a:extLst>
          </p:cNvPr>
          <p:cNvSpPr>
            <a:spLocks noChangeShapeType="1"/>
          </p:cNvSpPr>
          <p:nvPr/>
        </p:nvSpPr>
        <p:spPr bwMode="auto">
          <a:xfrm>
            <a:off x="5334000" y="38100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6" name="Line 55">
            <a:extLst>
              <a:ext uri="{FF2B5EF4-FFF2-40B4-BE49-F238E27FC236}">
                <a16:creationId xmlns:a16="http://schemas.microsoft.com/office/drawing/2014/main" id="{7A9D9356-8FC6-4F40-9AE9-9CACC7074473}"/>
              </a:ext>
            </a:extLst>
          </p:cNvPr>
          <p:cNvSpPr>
            <a:spLocks noChangeShapeType="1"/>
          </p:cNvSpPr>
          <p:nvPr/>
        </p:nvSpPr>
        <p:spPr bwMode="auto">
          <a:xfrm>
            <a:off x="5638800" y="30480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7" name="Line 56">
            <a:extLst>
              <a:ext uri="{FF2B5EF4-FFF2-40B4-BE49-F238E27FC236}">
                <a16:creationId xmlns:a16="http://schemas.microsoft.com/office/drawing/2014/main" id="{4D2DAE4D-B418-46F1-89CA-F37D686FC3C0}"/>
              </a:ext>
            </a:extLst>
          </p:cNvPr>
          <p:cNvSpPr>
            <a:spLocks noChangeShapeType="1"/>
          </p:cNvSpPr>
          <p:nvPr/>
        </p:nvSpPr>
        <p:spPr bwMode="auto">
          <a:xfrm>
            <a:off x="5943600" y="24384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8" name="Line 57">
            <a:extLst>
              <a:ext uri="{FF2B5EF4-FFF2-40B4-BE49-F238E27FC236}">
                <a16:creationId xmlns:a16="http://schemas.microsoft.com/office/drawing/2014/main" id="{B1942E73-AA24-49CB-8BB5-0D67983B1052}"/>
              </a:ext>
            </a:extLst>
          </p:cNvPr>
          <p:cNvSpPr>
            <a:spLocks noChangeShapeType="1"/>
          </p:cNvSpPr>
          <p:nvPr/>
        </p:nvSpPr>
        <p:spPr bwMode="auto">
          <a:xfrm>
            <a:off x="6248400" y="21336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09" name="Line 58">
            <a:extLst>
              <a:ext uri="{FF2B5EF4-FFF2-40B4-BE49-F238E27FC236}">
                <a16:creationId xmlns:a16="http://schemas.microsoft.com/office/drawing/2014/main" id="{627BE4B1-D806-4787-908A-0918E9FBA9DB}"/>
              </a:ext>
            </a:extLst>
          </p:cNvPr>
          <p:cNvSpPr>
            <a:spLocks noChangeShapeType="1"/>
          </p:cNvSpPr>
          <p:nvPr/>
        </p:nvSpPr>
        <p:spPr bwMode="auto">
          <a:xfrm>
            <a:off x="6553200" y="24384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0" name="Line 59">
            <a:extLst>
              <a:ext uri="{FF2B5EF4-FFF2-40B4-BE49-F238E27FC236}">
                <a16:creationId xmlns:a16="http://schemas.microsoft.com/office/drawing/2014/main" id="{95F71639-D013-4C69-8A98-BE5A73E3EE56}"/>
              </a:ext>
            </a:extLst>
          </p:cNvPr>
          <p:cNvSpPr>
            <a:spLocks noChangeShapeType="1"/>
          </p:cNvSpPr>
          <p:nvPr/>
        </p:nvSpPr>
        <p:spPr bwMode="auto">
          <a:xfrm>
            <a:off x="6858000" y="28956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1" name="Line 60">
            <a:extLst>
              <a:ext uri="{FF2B5EF4-FFF2-40B4-BE49-F238E27FC236}">
                <a16:creationId xmlns:a16="http://schemas.microsoft.com/office/drawing/2014/main" id="{C9E866C0-FA54-443C-B5E4-6B6570ED9CFB}"/>
              </a:ext>
            </a:extLst>
          </p:cNvPr>
          <p:cNvSpPr>
            <a:spLocks noChangeShapeType="1"/>
          </p:cNvSpPr>
          <p:nvPr/>
        </p:nvSpPr>
        <p:spPr bwMode="auto">
          <a:xfrm>
            <a:off x="7162800" y="30480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2" name="Line 61">
            <a:extLst>
              <a:ext uri="{FF2B5EF4-FFF2-40B4-BE49-F238E27FC236}">
                <a16:creationId xmlns:a16="http://schemas.microsoft.com/office/drawing/2014/main" id="{B6377930-D71E-4735-B1CB-6E8F95FF8082}"/>
              </a:ext>
            </a:extLst>
          </p:cNvPr>
          <p:cNvSpPr>
            <a:spLocks noChangeShapeType="1"/>
          </p:cNvSpPr>
          <p:nvPr/>
        </p:nvSpPr>
        <p:spPr bwMode="auto">
          <a:xfrm>
            <a:off x="7467600" y="27432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3" name="Line 62">
            <a:extLst>
              <a:ext uri="{FF2B5EF4-FFF2-40B4-BE49-F238E27FC236}">
                <a16:creationId xmlns:a16="http://schemas.microsoft.com/office/drawing/2014/main" id="{642DCB7A-B2BF-4B86-814F-C6F675EBEA5F}"/>
              </a:ext>
            </a:extLst>
          </p:cNvPr>
          <p:cNvSpPr>
            <a:spLocks noChangeShapeType="1"/>
          </p:cNvSpPr>
          <p:nvPr/>
        </p:nvSpPr>
        <p:spPr bwMode="auto">
          <a:xfrm>
            <a:off x="7772400" y="22860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4" name="Line 63">
            <a:extLst>
              <a:ext uri="{FF2B5EF4-FFF2-40B4-BE49-F238E27FC236}">
                <a16:creationId xmlns:a16="http://schemas.microsoft.com/office/drawing/2014/main" id="{E43583CF-8C99-450C-BBD8-057BE235DD61}"/>
              </a:ext>
            </a:extLst>
          </p:cNvPr>
          <p:cNvSpPr>
            <a:spLocks noChangeShapeType="1"/>
          </p:cNvSpPr>
          <p:nvPr/>
        </p:nvSpPr>
        <p:spPr bwMode="auto">
          <a:xfrm>
            <a:off x="8077200" y="21336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5" name="Line 64">
            <a:extLst>
              <a:ext uri="{FF2B5EF4-FFF2-40B4-BE49-F238E27FC236}">
                <a16:creationId xmlns:a16="http://schemas.microsoft.com/office/drawing/2014/main" id="{D5642A8B-AE13-45DF-9188-4EF7A70CB66C}"/>
              </a:ext>
            </a:extLst>
          </p:cNvPr>
          <p:cNvSpPr>
            <a:spLocks noChangeShapeType="1"/>
          </p:cNvSpPr>
          <p:nvPr/>
        </p:nvSpPr>
        <p:spPr bwMode="auto">
          <a:xfrm>
            <a:off x="8686800" y="19812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6" name="Line 65">
            <a:extLst>
              <a:ext uri="{FF2B5EF4-FFF2-40B4-BE49-F238E27FC236}">
                <a16:creationId xmlns:a16="http://schemas.microsoft.com/office/drawing/2014/main" id="{19D23932-1B23-4B9C-A671-C052D7C77EE4}"/>
              </a:ext>
            </a:extLst>
          </p:cNvPr>
          <p:cNvSpPr>
            <a:spLocks noChangeShapeType="1"/>
          </p:cNvSpPr>
          <p:nvPr/>
        </p:nvSpPr>
        <p:spPr bwMode="auto">
          <a:xfrm>
            <a:off x="5638800" y="3048000"/>
            <a:ext cx="0" cy="7620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7" name="Line 66">
            <a:extLst>
              <a:ext uri="{FF2B5EF4-FFF2-40B4-BE49-F238E27FC236}">
                <a16:creationId xmlns:a16="http://schemas.microsoft.com/office/drawing/2014/main" id="{F80D67AA-DED7-40BD-B861-A2C6347456CE}"/>
              </a:ext>
            </a:extLst>
          </p:cNvPr>
          <p:cNvSpPr>
            <a:spLocks noChangeShapeType="1"/>
          </p:cNvSpPr>
          <p:nvPr/>
        </p:nvSpPr>
        <p:spPr bwMode="auto">
          <a:xfrm>
            <a:off x="5943600" y="2438400"/>
            <a:ext cx="0" cy="6096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8" name="Line 67">
            <a:extLst>
              <a:ext uri="{FF2B5EF4-FFF2-40B4-BE49-F238E27FC236}">
                <a16:creationId xmlns:a16="http://schemas.microsoft.com/office/drawing/2014/main" id="{28EC2969-7437-4093-8BAD-DEFC30ABABA7}"/>
              </a:ext>
            </a:extLst>
          </p:cNvPr>
          <p:cNvSpPr>
            <a:spLocks noChangeShapeType="1"/>
          </p:cNvSpPr>
          <p:nvPr/>
        </p:nvSpPr>
        <p:spPr bwMode="auto">
          <a:xfrm>
            <a:off x="6248400" y="2133600"/>
            <a:ext cx="0" cy="304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19" name="Line 68">
            <a:extLst>
              <a:ext uri="{FF2B5EF4-FFF2-40B4-BE49-F238E27FC236}">
                <a16:creationId xmlns:a16="http://schemas.microsoft.com/office/drawing/2014/main" id="{B85409E6-FC52-4D61-AEB7-ED3CD39284C3}"/>
              </a:ext>
            </a:extLst>
          </p:cNvPr>
          <p:cNvSpPr>
            <a:spLocks noChangeShapeType="1"/>
          </p:cNvSpPr>
          <p:nvPr/>
        </p:nvSpPr>
        <p:spPr bwMode="auto">
          <a:xfrm>
            <a:off x="6553200" y="2133600"/>
            <a:ext cx="0" cy="304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0" name="Line 69">
            <a:extLst>
              <a:ext uri="{FF2B5EF4-FFF2-40B4-BE49-F238E27FC236}">
                <a16:creationId xmlns:a16="http://schemas.microsoft.com/office/drawing/2014/main" id="{0ECCD737-6BE7-4EB7-AC76-0C445851B79E}"/>
              </a:ext>
            </a:extLst>
          </p:cNvPr>
          <p:cNvSpPr>
            <a:spLocks noChangeShapeType="1"/>
          </p:cNvSpPr>
          <p:nvPr/>
        </p:nvSpPr>
        <p:spPr bwMode="auto">
          <a:xfrm>
            <a:off x="6858000" y="2438400"/>
            <a:ext cx="0" cy="457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1" name="Line 70">
            <a:extLst>
              <a:ext uri="{FF2B5EF4-FFF2-40B4-BE49-F238E27FC236}">
                <a16:creationId xmlns:a16="http://schemas.microsoft.com/office/drawing/2014/main" id="{5DB02416-CF22-4C27-99CD-F3B562380492}"/>
              </a:ext>
            </a:extLst>
          </p:cNvPr>
          <p:cNvSpPr>
            <a:spLocks noChangeShapeType="1"/>
          </p:cNvSpPr>
          <p:nvPr/>
        </p:nvSpPr>
        <p:spPr bwMode="auto">
          <a:xfrm>
            <a:off x="7162800" y="2895600"/>
            <a:ext cx="0" cy="1524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2" name="Line 71">
            <a:extLst>
              <a:ext uri="{FF2B5EF4-FFF2-40B4-BE49-F238E27FC236}">
                <a16:creationId xmlns:a16="http://schemas.microsoft.com/office/drawing/2014/main" id="{15D88D04-FAF7-44E7-B1A1-18064C41D0C5}"/>
              </a:ext>
            </a:extLst>
          </p:cNvPr>
          <p:cNvSpPr>
            <a:spLocks noChangeShapeType="1"/>
          </p:cNvSpPr>
          <p:nvPr/>
        </p:nvSpPr>
        <p:spPr bwMode="auto">
          <a:xfrm>
            <a:off x="7467600" y="2743200"/>
            <a:ext cx="0" cy="304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3" name="Line 72">
            <a:extLst>
              <a:ext uri="{FF2B5EF4-FFF2-40B4-BE49-F238E27FC236}">
                <a16:creationId xmlns:a16="http://schemas.microsoft.com/office/drawing/2014/main" id="{A2C492AF-72C2-4795-9EFB-F3837D95BEE1}"/>
              </a:ext>
            </a:extLst>
          </p:cNvPr>
          <p:cNvSpPr>
            <a:spLocks noChangeShapeType="1"/>
          </p:cNvSpPr>
          <p:nvPr/>
        </p:nvSpPr>
        <p:spPr bwMode="auto">
          <a:xfrm>
            <a:off x="7772400" y="2286000"/>
            <a:ext cx="0" cy="4572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4" name="Line 73">
            <a:extLst>
              <a:ext uri="{FF2B5EF4-FFF2-40B4-BE49-F238E27FC236}">
                <a16:creationId xmlns:a16="http://schemas.microsoft.com/office/drawing/2014/main" id="{80012BED-B0FA-4326-9594-A86B3FD04BFA}"/>
              </a:ext>
            </a:extLst>
          </p:cNvPr>
          <p:cNvSpPr>
            <a:spLocks noChangeShapeType="1"/>
          </p:cNvSpPr>
          <p:nvPr/>
        </p:nvSpPr>
        <p:spPr bwMode="auto">
          <a:xfrm>
            <a:off x="8077200" y="2133600"/>
            <a:ext cx="0" cy="1524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5" name="Line 74">
            <a:extLst>
              <a:ext uri="{FF2B5EF4-FFF2-40B4-BE49-F238E27FC236}">
                <a16:creationId xmlns:a16="http://schemas.microsoft.com/office/drawing/2014/main" id="{D9B81EB6-A317-41BF-8239-0AB7D7FF2AF7}"/>
              </a:ext>
            </a:extLst>
          </p:cNvPr>
          <p:cNvSpPr>
            <a:spLocks noChangeShapeType="1"/>
          </p:cNvSpPr>
          <p:nvPr/>
        </p:nvSpPr>
        <p:spPr bwMode="auto">
          <a:xfrm>
            <a:off x="8686800" y="1981200"/>
            <a:ext cx="0" cy="1524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6" name="Line 75">
            <a:extLst>
              <a:ext uri="{FF2B5EF4-FFF2-40B4-BE49-F238E27FC236}">
                <a16:creationId xmlns:a16="http://schemas.microsoft.com/office/drawing/2014/main" id="{89DBF7D0-69D3-4947-9DB9-24635928AE44}"/>
              </a:ext>
            </a:extLst>
          </p:cNvPr>
          <p:cNvSpPr>
            <a:spLocks noChangeShapeType="1"/>
          </p:cNvSpPr>
          <p:nvPr/>
        </p:nvSpPr>
        <p:spPr bwMode="auto">
          <a:xfrm>
            <a:off x="8382000" y="2133600"/>
            <a:ext cx="304800" cy="0"/>
          </a:xfrm>
          <a:prstGeom prst="line">
            <a:avLst/>
          </a:prstGeom>
          <a:noFill/>
          <a:ln w="444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127" name="AutoShape 76">
            <a:extLst>
              <a:ext uri="{FF2B5EF4-FFF2-40B4-BE49-F238E27FC236}">
                <a16:creationId xmlns:a16="http://schemas.microsoft.com/office/drawing/2014/main" id="{5469A92A-2E0C-46CB-87F9-1FC40A42EB14}"/>
              </a:ext>
            </a:extLst>
          </p:cNvPr>
          <p:cNvSpPr>
            <a:spLocks noChangeArrowheads="1"/>
          </p:cNvSpPr>
          <p:nvPr/>
        </p:nvSpPr>
        <p:spPr bwMode="auto">
          <a:xfrm>
            <a:off x="5867400" y="3657600"/>
            <a:ext cx="2667000" cy="1371600"/>
          </a:xfrm>
          <a:prstGeom prst="wedgeEllipseCallout">
            <a:avLst>
              <a:gd name="adj1" fmla="val -42319"/>
              <a:gd name="adj2" fmla="val -89005"/>
            </a:avLst>
          </a:prstGeom>
          <a:noFill/>
          <a:ln w="38100">
            <a:solidFill>
              <a:srgbClr val="0000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8080"/>
              </a:buClr>
              <a:buFont typeface="Osaka" charset="-128"/>
              <a:buChar char="■"/>
              <a:defRPr kumimoji="1" sz="2800">
                <a:solidFill>
                  <a:schemeClr val="tx1"/>
                </a:solidFill>
                <a:latin typeface="Tahoma" panose="020B0604030504040204" pitchFamily="34" charset="0"/>
                <a:ea typeface="ＭＳ Ｐゴシック" panose="020B0600070205080204" pitchFamily="50" charset="-128"/>
              </a:defRPr>
            </a:lvl1pPr>
            <a:lvl2pPr marL="742950" indent="-285750">
              <a:spcBef>
                <a:spcPct val="20000"/>
              </a:spcBef>
              <a:buClr>
                <a:srgbClr val="800080"/>
              </a:buClr>
              <a:buFont typeface="Wingdings" panose="05000000000000000000" pitchFamily="2" charset="2"/>
              <a:buChar char="l"/>
              <a:defRPr kumimoji="1" sz="2400">
                <a:solidFill>
                  <a:schemeClr val="tx1"/>
                </a:solidFill>
                <a:latin typeface="Tahoma" panose="020B0604030504040204" pitchFamily="34" charset="0"/>
                <a:ea typeface="ＭＳ Ｐゴシック" panose="020B0600070205080204" pitchFamily="50" charset="-128"/>
              </a:defRPr>
            </a:lvl2pPr>
            <a:lvl3pPr marL="1143000" indent="-228600">
              <a:spcBef>
                <a:spcPct val="20000"/>
              </a:spcBef>
              <a:buClr>
                <a:srgbClr val="408000"/>
              </a:buClr>
              <a:buFont typeface="Wingdings" panose="05000000000000000000" pitchFamily="2" charset="2"/>
              <a:buChar char="ü"/>
              <a:defRPr kumimoji="1" sz="2000">
                <a:solidFill>
                  <a:schemeClr val="tx1"/>
                </a:solidFill>
                <a:latin typeface="Tahoma" panose="020B0604030504040204" pitchFamily="34" charset="0"/>
                <a:ea typeface="ＭＳ Ｐゴシック" panose="020B0600070205080204" pitchFamily="50" charset="-128"/>
              </a:defRPr>
            </a:lvl3pPr>
            <a:lvl4pPr marL="1600200" indent="-228600">
              <a:spcBef>
                <a:spcPct val="20000"/>
              </a:spcBef>
              <a:defRPr kumimoji="1">
                <a:solidFill>
                  <a:schemeClr val="tx1"/>
                </a:solidFill>
                <a:latin typeface="Tahoma" panose="020B0604030504040204" pitchFamily="34" charset="0"/>
                <a:ea typeface="ＭＳ Ｐゴシック" panose="020B0600070205080204" pitchFamily="50" charset="-128"/>
              </a:defRPr>
            </a:lvl4pPr>
            <a:lvl5pPr marL="2057400" indent="-228600">
              <a:spcBef>
                <a:spcPct val="20000"/>
              </a:spcBef>
              <a:defRPr kumimoji="1" sz="1600">
                <a:solidFill>
                  <a:schemeClr val="tx1"/>
                </a:solidFill>
                <a:latin typeface="Tahoma" panose="020B0604030504040204" pitchFamily="34" charset="0"/>
                <a:ea typeface="ＭＳ Ｐゴシック" panose="020B0600070205080204" pitchFamily="50" charset="-128"/>
              </a:defRPr>
            </a:lvl5pPr>
            <a:lvl6pPr marL="25146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6pPr>
            <a:lvl7pPr marL="29718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7pPr>
            <a:lvl8pPr marL="34290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8pPr>
            <a:lvl9pPr marL="3886200" indent="-228600" eaLnBrk="0" fontAlgn="base" hangingPunct="0">
              <a:spcBef>
                <a:spcPct val="20000"/>
              </a:spcBef>
              <a:spcAft>
                <a:spcPct val="0"/>
              </a:spcAft>
              <a:defRPr kumimoji="1" sz="1600">
                <a:solidFill>
                  <a:schemeClr val="tx1"/>
                </a:solidFill>
                <a:latin typeface="Tahoma" panose="020B0604030504040204" pitchFamily="34" charset="0"/>
                <a:ea typeface="ＭＳ Ｐゴシック" panose="020B0600070205080204" pitchFamily="50" charset="-128"/>
              </a:defRPr>
            </a:lvl9pPr>
          </a:lstStyle>
          <a:p>
            <a:pPr algn="ctr" eaLnBrk="1" hangingPunct="1">
              <a:spcBef>
                <a:spcPct val="0"/>
              </a:spcBef>
              <a:buClrTx/>
              <a:buFontTx/>
              <a:buNone/>
            </a:pPr>
            <a:r>
              <a:rPr lang="en-US" altLang="ja-JP" sz="2400" u="none">
                <a:latin typeface="Times New Roman" panose="02020603050405020304" pitchFamily="18" charset="0"/>
              </a:rPr>
              <a:t>『</a:t>
            </a:r>
            <a:r>
              <a:rPr lang="ja-JP" altLang="en-US" sz="2400" u="none">
                <a:latin typeface="Times New Roman" panose="02020603050405020304" pitchFamily="18" charset="0"/>
              </a:rPr>
              <a:t>電圧</a:t>
            </a:r>
            <a:r>
              <a:rPr lang="en-US" altLang="ja-JP" sz="2400" u="none">
                <a:latin typeface="Times New Roman" panose="02020603050405020304" pitchFamily="18" charset="0"/>
              </a:rPr>
              <a:t>』</a:t>
            </a:r>
            <a:endParaRPr lang="en-US" altLang="ja-JP" b="1" u="none">
              <a:latin typeface="Times New Roman" panose="02020603050405020304" pitchFamily="18" charset="0"/>
            </a:endParaRPr>
          </a:p>
        </p:txBody>
      </p:sp>
    </p:spTree>
    <p:extLst>
      <p:ext uri="{BB962C8B-B14F-4D97-AF65-F5344CB8AC3E}">
        <p14:creationId xmlns:p14="http://schemas.microsoft.com/office/powerpoint/2010/main" val="1109260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18097F6D-0C31-44C4-B89E-0551CB6EA887}" type="slidenum">
              <a:rPr lang="ja-JP" altLang="en-US" smtClean="0"/>
              <a:pPr>
                <a:defRPr/>
              </a:pPr>
              <a:t>33</a:t>
            </a:fld>
            <a:endParaRPr lang="ja-JP" altLang="en-US" dirty="0"/>
          </a:p>
        </p:txBody>
      </p:sp>
      <p:sp>
        <p:nvSpPr>
          <p:cNvPr id="6" name="タイトル 1">
            <a:extLst>
              <a:ext uri="{FF2B5EF4-FFF2-40B4-BE49-F238E27FC236}">
                <a16:creationId xmlns:a16="http://schemas.microsoft.com/office/drawing/2014/main" id="{300BA0BA-6570-42EF-8363-AF365270A2E4}"/>
              </a:ext>
            </a:extLst>
          </p:cNvPr>
          <p:cNvSpPr>
            <a:spLocks noGrp="1"/>
          </p:cNvSpPr>
          <p:nvPr>
            <p:ph type="ctrTitle"/>
          </p:nvPr>
        </p:nvSpPr>
        <p:spPr>
          <a:xfrm>
            <a:off x="1238250" y="2765425"/>
            <a:ext cx="7429500" cy="1327150"/>
          </a:xfrm>
        </p:spPr>
        <p:txBody>
          <a:bodyPr>
            <a:normAutofit/>
          </a:bodyPr>
          <a:lstStyle/>
          <a:p>
            <a:r>
              <a:rPr lang="en-US" altLang="ja-JP" sz="3200" u="sng" dirty="0">
                <a:latin typeface="+mj-ea"/>
              </a:rPr>
              <a:t>I2C</a:t>
            </a:r>
            <a:r>
              <a:rPr lang="ja-JP" altLang="en-US" sz="3200" u="sng" dirty="0">
                <a:latin typeface="+mj-ea"/>
              </a:rPr>
              <a:t>通信</a:t>
            </a:r>
            <a:endParaRPr kumimoji="1" lang="ja-JP" altLang="en-US" sz="3200" u="sng" dirty="0">
              <a:latin typeface="+mj-ea"/>
            </a:endParaRPr>
          </a:p>
        </p:txBody>
      </p:sp>
    </p:spTree>
    <p:extLst>
      <p:ext uri="{BB962C8B-B14F-4D97-AF65-F5344CB8AC3E}">
        <p14:creationId xmlns:p14="http://schemas.microsoft.com/office/powerpoint/2010/main" val="255118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34</a:t>
            </a:fld>
            <a:endParaRPr lang="ja-JP" altLang="en-US" dirty="0"/>
          </a:p>
        </p:txBody>
      </p:sp>
      <p:sp>
        <p:nvSpPr>
          <p:cNvPr id="31" name="タイトル 1">
            <a:extLst>
              <a:ext uri="{FF2B5EF4-FFF2-40B4-BE49-F238E27FC236}">
                <a16:creationId xmlns:a16="http://schemas.microsoft.com/office/drawing/2014/main" id="{2578BD52-84D6-45E8-B6DD-F3F94D3BDE11}"/>
              </a:ext>
            </a:extLst>
          </p:cNvPr>
          <p:cNvSpPr>
            <a:spLocks noGrp="1"/>
          </p:cNvSpPr>
          <p:nvPr>
            <p:ph type="title"/>
          </p:nvPr>
        </p:nvSpPr>
        <p:spPr>
          <a:xfrm>
            <a:off x="427163" y="188640"/>
            <a:ext cx="7374532" cy="461963"/>
          </a:xfrm>
        </p:spPr>
        <p:txBody>
          <a:bodyPr>
            <a:normAutofit/>
          </a:bodyPr>
          <a:lstStyle/>
          <a:p>
            <a:r>
              <a:rPr lang="ja-JP" altLang="en-US" sz="2400" u="sng" dirty="0"/>
              <a:t>ディジタル量の取り込み</a:t>
            </a:r>
            <a:endParaRPr kumimoji="1" lang="ja-JP" altLang="en-US" sz="2400" u="sng" dirty="0"/>
          </a:p>
        </p:txBody>
      </p:sp>
      <p:sp>
        <p:nvSpPr>
          <p:cNvPr id="32" name="テキスト ボックス 31">
            <a:extLst>
              <a:ext uri="{FF2B5EF4-FFF2-40B4-BE49-F238E27FC236}">
                <a16:creationId xmlns:a16="http://schemas.microsoft.com/office/drawing/2014/main" id="{8FCA788F-16B6-41E7-B842-9457E1771BF5}"/>
              </a:ext>
            </a:extLst>
          </p:cNvPr>
          <p:cNvSpPr txBox="1"/>
          <p:nvPr/>
        </p:nvSpPr>
        <p:spPr>
          <a:xfrm>
            <a:off x="2600952" y="948488"/>
            <a:ext cx="7630615" cy="1138773"/>
          </a:xfrm>
          <a:prstGeom prst="rect">
            <a:avLst/>
          </a:prstGeom>
          <a:noFill/>
        </p:spPr>
        <p:txBody>
          <a:bodyPr wrap="none" rtlCol="0">
            <a:spAutoFit/>
          </a:bodyPr>
          <a:lstStyle/>
          <a:p>
            <a:r>
              <a:rPr kumimoji="1" lang="ja-JP" altLang="en-US" dirty="0">
                <a:latin typeface="+mn-lt"/>
                <a:ea typeface="+mn-ea"/>
              </a:rPr>
              <a:t>デジタルデータの交換方法</a:t>
            </a:r>
            <a:endParaRPr lang="en-US" altLang="ja-JP" dirty="0">
              <a:latin typeface="+mn-lt"/>
              <a:ea typeface="+mn-ea"/>
            </a:endParaRPr>
          </a:p>
          <a:p>
            <a:r>
              <a:rPr lang="en-US" altLang="ja-JP" sz="1600" dirty="0">
                <a:latin typeface="+mn-lt"/>
                <a:ea typeface="+mn-ea"/>
              </a:rPr>
              <a:t>  </a:t>
            </a:r>
            <a:r>
              <a:rPr lang="ja-JP" altLang="en-US" sz="1600" dirty="0">
                <a:latin typeface="+mn-lt"/>
                <a:ea typeface="+mn-ea"/>
              </a:rPr>
              <a:t>① 要求元はアドレス信号を使って、アクセスしたいデータの位置を伝える。</a:t>
            </a:r>
            <a:endParaRPr lang="en-US" altLang="ja-JP" sz="1600" dirty="0">
              <a:latin typeface="+mn-lt"/>
              <a:ea typeface="+mn-ea"/>
            </a:endParaRPr>
          </a:p>
          <a:p>
            <a:r>
              <a:rPr kumimoji="1" lang="en-US" altLang="ja-JP" sz="1600" dirty="0">
                <a:latin typeface="+mn-lt"/>
                <a:ea typeface="+mn-ea"/>
              </a:rPr>
              <a:t>  </a:t>
            </a:r>
            <a:r>
              <a:rPr kumimoji="1" lang="ja-JP" altLang="en-US" sz="1600" dirty="0">
                <a:latin typeface="+mn-lt"/>
                <a:ea typeface="+mn-ea"/>
              </a:rPr>
              <a:t>② 応答側は</a:t>
            </a:r>
            <a:r>
              <a:rPr lang="ja-JP" altLang="en-US" sz="1600" dirty="0">
                <a:latin typeface="+mn-lt"/>
                <a:ea typeface="+mn-ea"/>
              </a:rPr>
              <a:t>データ信号に、指定された位置</a:t>
            </a:r>
            <a:r>
              <a:rPr lang="en-US" altLang="ja-JP" sz="1600" dirty="0">
                <a:latin typeface="+mn-lt"/>
                <a:ea typeface="+mn-ea"/>
              </a:rPr>
              <a:t>(</a:t>
            </a:r>
            <a:r>
              <a:rPr lang="ja-JP" altLang="en-US" sz="1600" dirty="0">
                <a:latin typeface="+mn-lt"/>
                <a:ea typeface="+mn-ea"/>
              </a:rPr>
              <a:t>アドレス）のデータを出力する。</a:t>
            </a:r>
            <a:endParaRPr lang="en-US" altLang="ja-JP" sz="1600" dirty="0">
              <a:latin typeface="+mn-lt"/>
              <a:ea typeface="+mn-ea"/>
            </a:endParaRPr>
          </a:p>
          <a:p>
            <a:r>
              <a:rPr lang="en-US" altLang="ja-JP" sz="1600" dirty="0">
                <a:latin typeface="+mn-lt"/>
                <a:ea typeface="+mn-ea"/>
              </a:rPr>
              <a:t>  </a:t>
            </a:r>
            <a:r>
              <a:rPr lang="ja-JP" altLang="en-US" sz="1600" dirty="0">
                <a:latin typeface="+mn-lt"/>
                <a:ea typeface="+mn-ea"/>
              </a:rPr>
              <a:t>③ 要求元はデータ信号に出力されたデータを取り込む。</a:t>
            </a:r>
          </a:p>
        </p:txBody>
      </p:sp>
      <p:sp>
        <p:nvSpPr>
          <p:cNvPr id="33" name="テキスト ボックス 32">
            <a:extLst>
              <a:ext uri="{FF2B5EF4-FFF2-40B4-BE49-F238E27FC236}">
                <a16:creationId xmlns:a16="http://schemas.microsoft.com/office/drawing/2014/main" id="{3ABDA8B2-EFFF-4E00-A6E9-F221CD9B9C65}"/>
              </a:ext>
            </a:extLst>
          </p:cNvPr>
          <p:cNvSpPr txBox="1"/>
          <p:nvPr/>
        </p:nvSpPr>
        <p:spPr>
          <a:xfrm>
            <a:off x="194960" y="5315215"/>
            <a:ext cx="9845965" cy="861774"/>
          </a:xfrm>
          <a:prstGeom prst="rect">
            <a:avLst/>
          </a:prstGeom>
          <a:noFill/>
        </p:spPr>
        <p:txBody>
          <a:bodyPr wrap="none" rtlCol="0">
            <a:spAutoFit/>
          </a:bodyPr>
          <a:lstStyle/>
          <a:p>
            <a:r>
              <a:rPr kumimoji="1" lang="ja-JP" altLang="en-US" dirty="0">
                <a:latin typeface="+mn-lt"/>
                <a:ea typeface="+mn-ea"/>
              </a:rPr>
              <a:t>アドレス信号線とデータ信号線の本数</a:t>
            </a:r>
            <a:endParaRPr kumimoji="1" lang="en-US" altLang="ja-JP" dirty="0">
              <a:latin typeface="+mn-lt"/>
              <a:ea typeface="+mn-ea"/>
            </a:endParaRPr>
          </a:p>
          <a:p>
            <a:r>
              <a:rPr lang="ja-JP" altLang="en-US" sz="1600" dirty="0">
                <a:latin typeface="+mn-lt"/>
                <a:ea typeface="+mn-ea"/>
              </a:rPr>
              <a:t>　信号線の本数を複数用意して、アドレスやデータを一括で交換する方法を</a:t>
            </a:r>
            <a:r>
              <a:rPr lang="ja-JP" altLang="en-US" sz="1600" b="1" u="sng" dirty="0">
                <a:latin typeface="+mn-lt"/>
                <a:ea typeface="+mn-ea"/>
              </a:rPr>
              <a:t>パラレルバス</a:t>
            </a:r>
            <a:r>
              <a:rPr lang="ja-JP" altLang="en-US" sz="1600" dirty="0">
                <a:latin typeface="+mn-lt"/>
                <a:ea typeface="+mn-ea"/>
              </a:rPr>
              <a:t>といいます。</a:t>
            </a:r>
            <a:endParaRPr lang="en-US" altLang="ja-JP" sz="1600" dirty="0">
              <a:latin typeface="+mn-lt"/>
              <a:ea typeface="+mn-ea"/>
            </a:endParaRPr>
          </a:p>
          <a:p>
            <a:r>
              <a:rPr kumimoji="1" lang="ja-JP" altLang="en-US" sz="1600" dirty="0">
                <a:latin typeface="+mn-lt"/>
                <a:ea typeface="+mn-ea"/>
              </a:rPr>
              <a:t>　アドレス線</a:t>
            </a:r>
            <a:r>
              <a:rPr kumimoji="1" lang="en-US" altLang="ja-JP" sz="1600" dirty="0">
                <a:latin typeface="+mn-lt"/>
                <a:ea typeface="+mn-ea"/>
              </a:rPr>
              <a:t>7</a:t>
            </a:r>
            <a:r>
              <a:rPr kumimoji="1" lang="ja-JP" altLang="en-US" sz="1600" dirty="0">
                <a:latin typeface="+mn-lt"/>
                <a:ea typeface="+mn-ea"/>
              </a:rPr>
              <a:t>本、</a:t>
            </a:r>
            <a:r>
              <a:rPr lang="ja-JP" altLang="en-US" sz="1600" dirty="0">
                <a:latin typeface="+mn-lt"/>
                <a:ea typeface="+mn-ea"/>
              </a:rPr>
              <a:t>データ線</a:t>
            </a:r>
            <a:r>
              <a:rPr lang="en-US" altLang="ja-JP" sz="1600" dirty="0">
                <a:latin typeface="+mn-lt"/>
                <a:ea typeface="+mn-ea"/>
              </a:rPr>
              <a:t>8</a:t>
            </a:r>
            <a:r>
              <a:rPr lang="ja-JP" altLang="en-US" sz="1600" dirty="0">
                <a:latin typeface="+mn-lt"/>
                <a:ea typeface="+mn-ea"/>
              </a:rPr>
              <a:t>本だと</a:t>
            </a:r>
            <a:r>
              <a:rPr lang="en-US" altLang="ja-JP" sz="1600" dirty="0">
                <a:latin typeface="+mn-lt"/>
                <a:ea typeface="+mn-ea"/>
              </a:rPr>
              <a:t>2^7=128</a:t>
            </a:r>
            <a:r>
              <a:rPr lang="ja-JP" altLang="en-US" sz="1600" dirty="0">
                <a:latin typeface="+mn-lt"/>
                <a:ea typeface="+mn-ea"/>
              </a:rPr>
              <a:t>アドレスと</a:t>
            </a:r>
            <a:r>
              <a:rPr lang="en-US" altLang="ja-JP" sz="1600" dirty="0">
                <a:latin typeface="+mn-lt"/>
                <a:ea typeface="+mn-ea"/>
              </a:rPr>
              <a:t>2^8=0</a:t>
            </a:r>
            <a:r>
              <a:rPr lang="ja-JP" altLang="en-US" sz="1600" dirty="0">
                <a:latin typeface="+mn-lt"/>
                <a:ea typeface="+mn-ea"/>
              </a:rPr>
              <a:t>～</a:t>
            </a:r>
            <a:r>
              <a:rPr lang="en-US" altLang="ja-JP" sz="1600" dirty="0">
                <a:latin typeface="+mn-lt"/>
                <a:ea typeface="+mn-ea"/>
              </a:rPr>
              <a:t>255</a:t>
            </a:r>
            <a:r>
              <a:rPr lang="ja-JP" altLang="en-US" sz="1600" dirty="0">
                <a:latin typeface="+mn-lt"/>
                <a:ea typeface="+mn-ea"/>
              </a:rPr>
              <a:t>のデータを一度に交換できます。</a:t>
            </a:r>
            <a:endParaRPr kumimoji="1" lang="ja-JP" altLang="en-US" sz="1600" dirty="0">
              <a:latin typeface="+mn-lt"/>
              <a:ea typeface="+mn-ea"/>
            </a:endParaRPr>
          </a:p>
        </p:txBody>
      </p:sp>
      <p:sp>
        <p:nvSpPr>
          <p:cNvPr id="34" name="テキスト ボックス 33">
            <a:extLst>
              <a:ext uri="{FF2B5EF4-FFF2-40B4-BE49-F238E27FC236}">
                <a16:creationId xmlns:a16="http://schemas.microsoft.com/office/drawing/2014/main" id="{0B12EF4C-36BB-45CB-A2AE-FE508A3E74DB}"/>
              </a:ext>
            </a:extLst>
          </p:cNvPr>
          <p:cNvSpPr txBox="1"/>
          <p:nvPr/>
        </p:nvSpPr>
        <p:spPr>
          <a:xfrm>
            <a:off x="171243" y="836712"/>
            <a:ext cx="726481" cy="369332"/>
          </a:xfrm>
          <a:prstGeom prst="rect">
            <a:avLst/>
          </a:prstGeom>
          <a:noFill/>
        </p:spPr>
        <p:txBody>
          <a:bodyPr wrap="none" rtlCol="0">
            <a:spAutoFit/>
          </a:bodyPr>
          <a:lstStyle/>
          <a:p>
            <a:r>
              <a:rPr kumimoji="1" lang="en-US" altLang="ja-JP" b="1" dirty="0">
                <a:latin typeface="+mn-ea"/>
                <a:ea typeface="+mn-ea"/>
              </a:rPr>
              <a:t>1</a:t>
            </a:r>
            <a:r>
              <a:rPr kumimoji="1" lang="ja-JP" altLang="en-US" b="1" dirty="0">
                <a:latin typeface="+mn-ea"/>
                <a:ea typeface="+mn-ea"/>
              </a:rPr>
              <a:t>対</a:t>
            </a:r>
            <a:r>
              <a:rPr kumimoji="1" lang="en-US" altLang="ja-JP" b="1" dirty="0">
                <a:latin typeface="+mn-ea"/>
                <a:ea typeface="+mn-ea"/>
              </a:rPr>
              <a:t>1</a:t>
            </a:r>
            <a:endParaRPr kumimoji="1" lang="ja-JP" altLang="en-US" b="1" dirty="0">
              <a:latin typeface="+mn-ea"/>
              <a:ea typeface="+mn-ea"/>
            </a:endParaRPr>
          </a:p>
        </p:txBody>
      </p:sp>
      <p:sp>
        <p:nvSpPr>
          <p:cNvPr id="35" name="テキスト ボックス 34">
            <a:extLst>
              <a:ext uri="{FF2B5EF4-FFF2-40B4-BE49-F238E27FC236}">
                <a16:creationId xmlns:a16="http://schemas.microsoft.com/office/drawing/2014/main" id="{82D6A2C9-E86D-42D2-B894-72CC2993DB95}"/>
              </a:ext>
            </a:extLst>
          </p:cNvPr>
          <p:cNvSpPr txBox="1"/>
          <p:nvPr/>
        </p:nvSpPr>
        <p:spPr>
          <a:xfrm>
            <a:off x="102863" y="2600497"/>
            <a:ext cx="1486304" cy="369332"/>
          </a:xfrm>
          <a:prstGeom prst="rect">
            <a:avLst/>
          </a:prstGeom>
          <a:noFill/>
        </p:spPr>
        <p:txBody>
          <a:bodyPr wrap="none" rtlCol="0">
            <a:spAutoFit/>
          </a:bodyPr>
          <a:lstStyle/>
          <a:p>
            <a:r>
              <a:rPr lang="ja-JP" altLang="en-US" b="1" dirty="0">
                <a:latin typeface="+mn-lt"/>
                <a:ea typeface="+mn-ea"/>
              </a:rPr>
              <a:t>多数 </a:t>
            </a:r>
            <a:r>
              <a:rPr kumimoji="1" lang="ja-JP" altLang="en-US" b="1" dirty="0">
                <a:latin typeface="+mn-lt"/>
                <a:ea typeface="+mn-ea"/>
              </a:rPr>
              <a:t>対 </a:t>
            </a:r>
            <a:r>
              <a:rPr lang="ja-JP" altLang="en-US" b="1" dirty="0">
                <a:latin typeface="+mn-lt"/>
                <a:ea typeface="+mn-ea"/>
              </a:rPr>
              <a:t>多数</a:t>
            </a:r>
            <a:endParaRPr kumimoji="1" lang="ja-JP" altLang="en-US" b="1" dirty="0">
              <a:latin typeface="+mn-lt"/>
              <a:ea typeface="+mn-ea"/>
            </a:endParaRPr>
          </a:p>
        </p:txBody>
      </p:sp>
      <p:grpSp>
        <p:nvGrpSpPr>
          <p:cNvPr id="36" name="グループ化 35">
            <a:extLst>
              <a:ext uri="{FF2B5EF4-FFF2-40B4-BE49-F238E27FC236}">
                <a16:creationId xmlns:a16="http://schemas.microsoft.com/office/drawing/2014/main" id="{10FF83FF-6014-43F9-9099-295E629E6F81}"/>
              </a:ext>
            </a:extLst>
          </p:cNvPr>
          <p:cNvGrpSpPr/>
          <p:nvPr/>
        </p:nvGrpSpPr>
        <p:grpSpPr>
          <a:xfrm>
            <a:off x="194960" y="2814554"/>
            <a:ext cx="2860526" cy="2147235"/>
            <a:chOff x="4941169" y="1767397"/>
            <a:chExt cx="3368261" cy="2575860"/>
          </a:xfrm>
        </p:grpSpPr>
        <p:sp>
          <p:nvSpPr>
            <p:cNvPr id="37" name="左右矢印 26">
              <a:extLst>
                <a:ext uri="{FF2B5EF4-FFF2-40B4-BE49-F238E27FC236}">
                  <a16:creationId xmlns:a16="http://schemas.microsoft.com/office/drawing/2014/main" id="{A72E9C25-13A0-4E1E-B035-9D7D54622099}"/>
                </a:ext>
              </a:extLst>
            </p:cNvPr>
            <p:cNvSpPr/>
            <p:nvPr/>
          </p:nvSpPr>
          <p:spPr>
            <a:xfrm>
              <a:off x="4941169" y="3055327"/>
              <a:ext cx="3368261" cy="548211"/>
            </a:xfrm>
            <a:prstGeom prst="leftRightArrow">
              <a:avLst/>
            </a:prstGeom>
            <a:gradFill>
              <a:gsLst>
                <a:gs pos="0">
                  <a:srgbClr val="0070C0"/>
                </a:gs>
                <a:gs pos="46000">
                  <a:srgbClr val="00B0F0"/>
                </a:gs>
                <a:gs pos="100000">
                  <a:srgbClr val="0070C0"/>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Arial Black" panose="020B0A04020102020204" pitchFamily="34" charset="0"/>
                </a:rPr>
                <a:t>データ</a:t>
              </a:r>
            </a:p>
          </p:txBody>
        </p:sp>
        <p:sp>
          <p:nvSpPr>
            <p:cNvPr id="38" name="左右矢印 26">
              <a:extLst>
                <a:ext uri="{FF2B5EF4-FFF2-40B4-BE49-F238E27FC236}">
                  <a16:creationId xmlns:a16="http://schemas.microsoft.com/office/drawing/2014/main" id="{B39674FA-7073-499C-8839-EE4D8970A2F6}"/>
                </a:ext>
              </a:extLst>
            </p:cNvPr>
            <p:cNvSpPr/>
            <p:nvPr/>
          </p:nvSpPr>
          <p:spPr>
            <a:xfrm>
              <a:off x="4941169" y="2575363"/>
              <a:ext cx="3368261" cy="479964"/>
            </a:xfrm>
            <a:prstGeom prst="leftRightArrow">
              <a:avLst/>
            </a:prstGeom>
            <a:gradFill>
              <a:gsLst>
                <a:gs pos="0">
                  <a:srgbClr val="00B050"/>
                </a:gs>
                <a:gs pos="46000">
                  <a:srgbClr val="FFC000"/>
                </a:gs>
                <a:gs pos="100000">
                  <a:srgbClr val="00B050"/>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Arial Black" panose="020B0A04020102020204" pitchFamily="34" charset="0"/>
                </a:rPr>
                <a:t>アドレス</a:t>
              </a:r>
            </a:p>
          </p:txBody>
        </p:sp>
        <p:pic>
          <p:nvPicPr>
            <p:cNvPr id="39" name="図 38">
              <a:extLst>
                <a:ext uri="{FF2B5EF4-FFF2-40B4-BE49-F238E27FC236}">
                  <a16:creationId xmlns:a16="http://schemas.microsoft.com/office/drawing/2014/main" id="{3CE6C696-8767-43B2-A1D4-77F28AD1E2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5926614" y="1767397"/>
              <a:ext cx="1080120" cy="857250"/>
            </a:xfrm>
            <a:prstGeom prst="rect">
              <a:avLst/>
            </a:prstGeom>
          </p:spPr>
        </p:pic>
        <p:pic>
          <p:nvPicPr>
            <p:cNvPr id="40" name="図 39">
              <a:extLst>
                <a:ext uri="{FF2B5EF4-FFF2-40B4-BE49-F238E27FC236}">
                  <a16:creationId xmlns:a16="http://schemas.microsoft.com/office/drawing/2014/main" id="{FB3D2920-2984-49B5-8A38-FF2D5BD5AE1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5277442" y="3483952"/>
              <a:ext cx="1080120" cy="857250"/>
            </a:xfrm>
            <a:prstGeom prst="rect">
              <a:avLst/>
            </a:prstGeom>
          </p:spPr>
        </p:pic>
        <p:pic>
          <p:nvPicPr>
            <p:cNvPr id="41" name="図 40">
              <a:extLst>
                <a:ext uri="{FF2B5EF4-FFF2-40B4-BE49-F238E27FC236}">
                  <a16:creationId xmlns:a16="http://schemas.microsoft.com/office/drawing/2014/main" id="{0E313E47-3E2F-442C-B65B-3437363B78C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6980877" y="3486007"/>
              <a:ext cx="1080120" cy="857250"/>
            </a:xfrm>
            <a:prstGeom prst="rect">
              <a:avLst/>
            </a:prstGeom>
          </p:spPr>
        </p:pic>
        <p:cxnSp>
          <p:nvCxnSpPr>
            <p:cNvPr id="42" name="直線矢印コネクタ 41">
              <a:extLst>
                <a:ext uri="{FF2B5EF4-FFF2-40B4-BE49-F238E27FC236}">
                  <a16:creationId xmlns:a16="http://schemas.microsoft.com/office/drawing/2014/main" id="{ACAED3D4-89EF-4FA6-B144-2A4AF9A21BBE}"/>
                </a:ext>
              </a:extLst>
            </p:cNvPr>
            <p:cNvCxnSpPr/>
            <p:nvPr/>
          </p:nvCxnSpPr>
          <p:spPr>
            <a:xfrm>
              <a:off x="5673080" y="3385665"/>
              <a:ext cx="0" cy="473534"/>
            </a:xfrm>
            <a:prstGeom prst="straightConnector1">
              <a:avLst/>
            </a:prstGeom>
            <a:ln w="60325">
              <a:solidFill>
                <a:srgbClr val="00B0F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30D1E86-FDC2-4C51-B005-E7C317776903}"/>
                </a:ext>
              </a:extLst>
            </p:cNvPr>
            <p:cNvCxnSpPr>
              <a:cxnSpLocks/>
            </p:cNvCxnSpPr>
            <p:nvPr/>
          </p:nvCxnSpPr>
          <p:spPr>
            <a:xfrm>
              <a:off x="5889104" y="2815345"/>
              <a:ext cx="0" cy="987621"/>
            </a:xfrm>
            <a:prstGeom prst="straightConnector1">
              <a:avLst/>
            </a:prstGeom>
            <a:ln w="60325">
              <a:solidFill>
                <a:srgbClr val="92D05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38DF3D8-54D1-4786-BEA8-8208DD70D801}"/>
                </a:ext>
              </a:extLst>
            </p:cNvPr>
            <p:cNvCxnSpPr/>
            <p:nvPr/>
          </p:nvCxnSpPr>
          <p:spPr>
            <a:xfrm>
              <a:off x="7329264" y="3429000"/>
              <a:ext cx="0" cy="473534"/>
            </a:xfrm>
            <a:prstGeom prst="straightConnector1">
              <a:avLst/>
            </a:prstGeom>
            <a:ln w="60325">
              <a:solidFill>
                <a:srgbClr val="00B0F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38E957C-1EF5-47CF-A59E-E573CE295768}"/>
                </a:ext>
              </a:extLst>
            </p:cNvPr>
            <p:cNvCxnSpPr>
              <a:cxnSpLocks/>
            </p:cNvCxnSpPr>
            <p:nvPr/>
          </p:nvCxnSpPr>
          <p:spPr>
            <a:xfrm>
              <a:off x="7520937" y="2815345"/>
              <a:ext cx="0" cy="1064130"/>
            </a:xfrm>
            <a:prstGeom prst="straightConnector1">
              <a:avLst/>
            </a:prstGeom>
            <a:ln w="60325">
              <a:solidFill>
                <a:srgbClr val="92D05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F0858F9-EED8-42FF-A7E6-A1DAA0FC15A0}"/>
                </a:ext>
              </a:extLst>
            </p:cNvPr>
            <p:cNvCxnSpPr>
              <a:cxnSpLocks/>
            </p:cNvCxnSpPr>
            <p:nvPr/>
          </p:nvCxnSpPr>
          <p:spPr>
            <a:xfrm>
              <a:off x="6249144" y="2196022"/>
              <a:ext cx="0" cy="1092857"/>
            </a:xfrm>
            <a:prstGeom prst="straightConnector1">
              <a:avLst/>
            </a:prstGeom>
            <a:ln w="60325">
              <a:solidFill>
                <a:srgbClr val="00B0F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D15A1FF-072F-4032-B1F8-C126D656544D}"/>
                </a:ext>
              </a:extLst>
            </p:cNvPr>
            <p:cNvCxnSpPr>
              <a:cxnSpLocks/>
            </p:cNvCxnSpPr>
            <p:nvPr/>
          </p:nvCxnSpPr>
          <p:spPr>
            <a:xfrm>
              <a:off x="6465168" y="2204864"/>
              <a:ext cx="1" cy="490490"/>
            </a:xfrm>
            <a:prstGeom prst="straightConnector1">
              <a:avLst/>
            </a:prstGeom>
            <a:ln w="60325">
              <a:solidFill>
                <a:srgbClr val="92D05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grpSp>
        <p:nvGrpSpPr>
          <p:cNvPr id="48" name="グループ化 47">
            <a:extLst>
              <a:ext uri="{FF2B5EF4-FFF2-40B4-BE49-F238E27FC236}">
                <a16:creationId xmlns:a16="http://schemas.microsoft.com/office/drawing/2014/main" id="{A7C66243-8EB4-4E03-9B18-307F012F33E6}"/>
              </a:ext>
            </a:extLst>
          </p:cNvPr>
          <p:cNvGrpSpPr/>
          <p:nvPr/>
        </p:nvGrpSpPr>
        <p:grpSpPr>
          <a:xfrm>
            <a:off x="51608" y="899725"/>
            <a:ext cx="2860526" cy="1409490"/>
            <a:chOff x="551608" y="2739564"/>
            <a:chExt cx="2860526" cy="1409490"/>
          </a:xfrm>
        </p:grpSpPr>
        <p:grpSp>
          <p:nvGrpSpPr>
            <p:cNvPr id="49" name="グループ化 48">
              <a:extLst>
                <a:ext uri="{FF2B5EF4-FFF2-40B4-BE49-F238E27FC236}">
                  <a16:creationId xmlns:a16="http://schemas.microsoft.com/office/drawing/2014/main" id="{8F308B91-4060-471A-9F2C-8106A3FD31FE}"/>
                </a:ext>
              </a:extLst>
            </p:cNvPr>
            <p:cNvGrpSpPr/>
            <p:nvPr/>
          </p:nvGrpSpPr>
          <p:grpSpPr>
            <a:xfrm>
              <a:off x="551608" y="2906445"/>
              <a:ext cx="2860526" cy="1024419"/>
              <a:chOff x="745612" y="1935682"/>
              <a:chExt cx="3199276" cy="1024419"/>
            </a:xfrm>
          </p:grpSpPr>
          <p:sp>
            <p:nvSpPr>
              <p:cNvPr id="53" name="左右矢印 26">
                <a:extLst>
                  <a:ext uri="{FF2B5EF4-FFF2-40B4-BE49-F238E27FC236}">
                    <a16:creationId xmlns:a16="http://schemas.microsoft.com/office/drawing/2014/main" id="{595BF98C-B380-45CA-94EE-DD24DA327C53}"/>
                  </a:ext>
                </a:extLst>
              </p:cNvPr>
              <p:cNvSpPr/>
              <p:nvPr/>
            </p:nvSpPr>
            <p:spPr>
              <a:xfrm>
                <a:off x="1784648" y="1935682"/>
                <a:ext cx="1184360" cy="479964"/>
              </a:xfrm>
              <a:prstGeom prst="leftRightArrow">
                <a:avLst/>
              </a:prstGeom>
              <a:gradFill>
                <a:gsLst>
                  <a:gs pos="0">
                    <a:srgbClr val="00B050"/>
                  </a:gs>
                  <a:gs pos="46000">
                    <a:srgbClr val="FFC000"/>
                  </a:gs>
                  <a:gs pos="100000">
                    <a:srgbClr val="00B050"/>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Arial Black" panose="020B0A04020102020204" pitchFamily="34" charset="0"/>
                  </a:rPr>
                  <a:t>アドレス</a:t>
                </a:r>
              </a:p>
            </p:txBody>
          </p:sp>
          <p:pic>
            <p:nvPicPr>
              <p:cNvPr id="54" name="図 53">
                <a:extLst>
                  <a:ext uri="{FF2B5EF4-FFF2-40B4-BE49-F238E27FC236}">
                    <a16:creationId xmlns:a16="http://schemas.microsoft.com/office/drawing/2014/main" id="{79968AC5-34F0-4C83-BBDF-027D236E5A6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745612" y="2102851"/>
                <a:ext cx="1080120" cy="857250"/>
              </a:xfrm>
              <a:prstGeom prst="rect">
                <a:avLst/>
              </a:prstGeom>
            </p:spPr>
          </p:pic>
          <p:pic>
            <p:nvPicPr>
              <p:cNvPr id="55" name="図 54">
                <a:extLst>
                  <a:ext uri="{FF2B5EF4-FFF2-40B4-BE49-F238E27FC236}">
                    <a16:creationId xmlns:a16="http://schemas.microsoft.com/office/drawing/2014/main" id="{04EB398F-D8FE-40DB-9E0C-8F2F0AB32BD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2864768" y="2102851"/>
                <a:ext cx="1080120" cy="857250"/>
              </a:xfrm>
              <a:prstGeom prst="rect">
                <a:avLst/>
              </a:prstGeom>
            </p:spPr>
          </p:pic>
          <p:sp>
            <p:nvSpPr>
              <p:cNvPr id="56" name="左右矢印 26">
                <a:extLst>
                  <a:ext uri="{FF2B5EF4-FFF2-40B4-BE49-F238E27FC236}">
                    <a16:creationId xmlns:a16="http://schemas.microsoft.com/office/drawing/2014/main" id="{D85F05A2-7FC1-40DD-81E8-BEBF7908B883}"/>
                  </a:ext>
                </a:extLst>
              </p:cNvPr>
              <p:cNvSpPr/>
              <p:nvPr/>
            </p:nvSpPr>
            <p:spPr>
              <a:xfrm>
                <a:off x="1795071" y="2432002"/>
                <a:ext cx="1184359" cy="479964"/>
              </a:xfrm>
              <a:prstGeom prst="leftRightArrow">
                <a:avLst/>
              </a:prstGeom>
              <a:gradFill>
                <a:gsLst>
                  <a:gs pos="0">
                    <a:srgbClr val="0070C0"/>
                  </a:gs>
                  <a:gs pos="46000">
                    <a:srgbClr val="00B0F0"/>
                  </a:gs>
                  <a:gs pos="100000">
                    <a:srgbClr val="0070C0"/>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Arial Black" panose="020B0A04020102020204" pitchFamily="34" charset="0"/>
                  </a:rPr>
                  <a:t>データ</a:t>
                </a:r>
              </a:p>
            </p:txBody>
          </p:sp>
        </p:grpSp>
        <p:sp>
          <p:nvSpPr>
            <p:cNvPr id="50" name="テキスト ボックス 49">
              <a:extLst>
                <a:ext uri="{FF2B5EF4-FFF2-40B4-BE49-F238E27FC236}">
                  <a16:creationId xmlns:a16="http://schemas.microsoft.com/office/drawing/2014/main" id="{BE28EE6E-199E-4E2A-B64D-61CF403C3D31}"/>
                </a:ext>
              </a:extLst>
            </p:cNvPr>
            <p:cNvSpPr txBox="1"/>
            <p:nvPr/>
          </p:nvSpPr>
          <p:spPr>
            <a:xfrm>
              <a:off x="1833007" y="2739564"/>
              <a:ext cx="389850" cy="338554"/>
            </a:xfrm>
            <a:prstGeom prst="rect">
              <a:avLst/>
            </a:prstGeom>
            <a:noFill/>
          </p:spPr>
          <p:txBody>
            <a:bodyPr wrap="none" rtlCol="0">
              <a:spAutoFit/>
            </a:bodyPr>
            <a:lstStyle/>
            <a:p>
              <a:r>
                <a:rPr lang="ja-JP" altLang="en-US" sz="1600" dirty="0">
                  <a:latin typeface="+mn-lt"/>
                  <a:ea typeface="+mn-ea"/>
                </a:rPr>
                <a:t>①</a:t>
              </a:r>
            </a:p>
          </p:txBody>
        </p:sp>
        <p:sp>
          <p:nvSpPr>
            <p:cNvPr id="51" name="テキスト ボックス 50">
              <a:extLst>
                <a:ext uri="{FF2B5EF4-FFF2-40B4-BE49-F238E27FC236}">
                  <a16:creationId xmlns:a16="http://schemas.microsoft.com/office/drawing/2014/main" id="{C2AB3804-168B-4C36-BFEA-425F8D25AB12}"/>
                </a:ext>
              </a:extLst>
            </p:cNvPr>
            <p:cNvSpPr txBox="1"/>
            <p:nvPr/>
          </p:nvSpPr>
          <p:spPr>
            <a:xfrm>
              <a:off x="1693607" y="3810500"/>
              <a:ext cx="389850" cy="338554"/>
            </a:xfrm>
            <a:prstGeom prst="rect">
              <a:avLst/>
            </a:prstGeom>
            <a:noFill/>
          </p:spPr>
          <p:txBody>
            <a:bodyPr wrap="none" rtlCol="0">
              <a:spAutoFit/>
            </a:bodyPr>
            <a:lstStyle/>
            <a:p>
              <a:r>
                <a:rPr lang="ja-JP" altLang="en-US" sz="1600" dirty="0">
                  <a:latin typeface="+mn-lt"/>
                  <a:ea typeface="+mn-ea"/>
                </a:rPr>
                <a:t>②</a:t>
              </a:r>
            </a:p>
          </p:txBody>
        </p:sp>
        <p:sp>
          <p:nvSpPr>
            <p:cNvPr id="52" name="テキスト ボックス 51">
              <a:extLst>
                <a:ext uri="{FF2B5EF4-FFF2-40B4-BE49-F238E27FC236}">
                  <a16:creationId xmlns:a16="http://schemas.microsoft.com/office/drawing/2014/main" id="{44DDD1B1-436F-421E-8D99-D9A1B6F75B2C}"/>
                </a:ext>
              </a:extLst>
            </p:cNvPr>
            <p:cNvSpPr txBox="1"/>
            <p:nvPr/>
          </p:nvSpPr>
          <p:spPr>
            <a:xfrm>
              <a:off x="1930298" y="3810306"/>
              <a:ext cx="389850" cy="338554"/>
            </a:xfrm>
            <a:prstGeom prst="rect">
              <a:avLst/>
            </a:prstGeom>
            <a:noFill/>
          </p:spPr>
          <p:txBody>
            <a:bodyPr wrap="none" rtlCol="0">
              <a:spAutoFit/>
            </a:bodyPr>
            <a:lstStyle/>
            <a:p>
              <a:r>
                <a:rPr lang="ja-JP" altLang="en-US" sz="1600" dirty="0">
                  <a:latin typeface="+mn-lt"/>
                  <a:ea typeface="+mn-ea"/>
                </a:rPr>
                <a:t>③</a:t>
              </a:r>
            </a:p>
          </p:txBody>
        </p:sp>
      </p:grpSp>
      <p:sp>
        <p:nvSpPr>
          <p:cNvPr id="57" name="テキスト ボックス 56">
            <a:extLst>
              <a:ext uri="{FF2B5EF4-FFF2-40B4-BE49-F238E27FC236}">
                <a16:creationId xmlns:a16="http://schemas.microsoft.com/office/drawing/2014/main" id="{33B3F4B3-E118-4C2D-BDCF-EC5B66A7912E}"/>
              </a:ext>
            </a:extLst>
          </p:cNvPr>
          <p:cNvSpPr txBox="1"/>
          <p:nvPr/>
        </p:nvSpPr>
        <p:spPr>
          <a:xfrm>
            <a:off x="3076960" y="2627398"/>
            <a:ext cx="6340197" cy="584775"/>
          </a:xfrm>
          <a:prstGeom prst="rect">
            <a:avLst/>
          </a:prstGeom>
          <a:noFill/>
        </p:spPr>
        <p:txBody>
          <a:bodyPr wrap="none" rtlCol="0">
            <a:spAutoFit/>
          </a:bodyPr>
          <a:lstStyle/>
          <a:p>
            <a:r>
              <a:rPr lang="ja-JP" altLang="en-US" sz="1600" dirty="0">
                <a:latin typeface="+mn-lt"/>
                <a:ea typeface="+mn-ea"/>
              </a:rPr>
              <a:t>アドレスおよびデータ信号線を複数のデバイスが乗り合い共用して</a:t>
            </a:r>
            <a:endParaRPr lang="en-US" altLang="ja-JP" sz="1600" dirty="0">
              <a:latin typeface="+mn-lt"/>
              <a:ea typeface="+mn-ea"/>
            </a:endParaRPr>
          </a:p>
          <a:p>
            <a:r>
              <a:rPr lang="ja-JP" altLang="en-US" sz="1600" dirty="0">
                <a:latin typeface="+mn-lt"/>
                <a:ea typeface="+mn-ea"/>
              </a:rPr>
              <a:t>つながった構造をバスといいます。</a:t>
            </a:r>
          </a:p>
        </p:txBody>
      </p:sp>
      <p:sp>
        <p:nvSpPr>
          <p:cNvPr id="58" name="テキスト ボックス 57">
            <a:extLst>
              <a:ext uri="{FF2B5EF4-FFF2-40B4-BE49-F238E27FC236}">
                <a16:creationId xmlns:a16="http://schemas.microsoft.com/office/drawing/2014/main" id="{F764E884-21CD-4645-B27A-61120CD3DD5D}"/>
              </a:ext>
            </a:extLst>
          </p:cNvPr>
          <p:cNvSpPr txBox="1"/>
          <p:nvPr/>
        </p:nvSpPr>
        <p:spPr>
          <a:xfrm>
            <a:off x="3148003" y="3303931"/>
            <a:ext cx="6739345" cy="1569660"/>
          </a:xfrm>
          <a:prstGeom prst="rect">
            <a:avLst/>
          </a:prstGeom>
          <a:noFill/>
        </p:spPr>
        <p:txBody>
          <a:bodyPr wrap="none" rtlCol="0">
            <a:spAutoFit/>
          </a:bodyPr>
          <a:lstStyle/>
          <a:p>
            <a:r>
              <a:rPr lang="ja-JP" altLang="en-US" sz="1600" dirty="0">
                <a:latin typeface="+mn-lt"/>
                <a:ea typeface="+mn-ea"/>
              </a:rPr>
              <a:t>多数のセンサと</a:t>
            </a:r>
            <a:r>
              <a:rPr lang="en-US" altLang="ja-JP" sz="1600" dirty="0">
                <a:latin typeface="+mn-lt"/>
                <a:ea typeface="+mn-ea"/>
              </a:rPr>
              <a:t>CPU</a:t>
            </a:r>
            <a:r>
              <a:rPr lang="ja-JP" altLang="en-US" sz="1600" dirty="0">
                <a:latin typeface="+mn-lt"/>
                <a:ea typeface="+mn-ea"/>
              </a:rPr>
              <a:t>をつなぐときは、このような接続方法を取ります。</a:t>
            </a:r>
            <a:endParaRPr lang="en-US" altLang="ja-JP" sz="1600" dirty="0">
              <a:latin typeface="+mn-lt"/>
              <a:ea typeface="+mn-ea"/>
            </a:endParaRPr>
          </a:p>
          <a:p>
            <a:r>
              <a:rPr lang="ja-JP" altLang="en-US" sz="1600" dirty="0">
                <a:latin typeface="+mn-lt"/>
                <a:ea typeface="+mn-ea"/>
              </a:rPr>
              <a:t>このときのデータ交換方法は、</a:t>
            </a:r>
            <a:r>
              <a:rPr lang="en-US" altLang="ja-JP" sz="1600" dirty="0">
                <a:latin typeface="+mn-lt"/>
                <a:ea typeface="+mn-ea"/>
              </a:rPr>
              <a:t>1</a:t>
            </a:r>
            <a:r>
              <a:rPr lang="ja-JP" altLang="en-US" sz="1600" dirty="0">
                <a:latin typeface="+mn-lt"/>
                <a:ea typeface="+mn-ea"/>
              </a:rPr>
              <a:t>対</a:t>
            </a:r>
            <a:r>
              <a:rPr lang="en-US" altLang="ja-JP" sz="1600" dirty="0">
                <a:latin typeface="+mn-lt"/>
                <a:ea typeface="+mn-ea"/>
              </a:rPr>
              <a:t>1</a:t>
            </a:r>
            <a:r>
              <a:rPr lang="ja-JP" altLang="en-US" sz="1600" dirty="0">
                <a:latin typeface="+mn-lt"/>
                <a:ea typeface="+mn-ea"/>
              </a:rPr>
              <a:t>と同じです。</a:t>
            </a:r>
            <a:endParaRPr lang="en-US" altLang="ja-JP" sz="1600" dirty="0">
              <a:latin typeface="+mn-lt"/>
              <a:ea typeface="+mn-ea"/>
            </a:endParaRPr>
          </a:p>
          <a:p>
            <a:r>
              <a:rPr lang="ja-JP" altLang="en-US" sz="1600" dirty="0">
                <a:latin typeface="+mn-lt"/>
                <a:ea typeface="+mn-ea"/>
              </a:rPr>
              <a:t>お互いがゆずり合いながら信号線を共用してデータを交換します。</a:t>
            </a:r>
            <a:endParaRPr lang="en-US" altLang="ja-JP" sz="1600" dirty="0">
              <a:latin typeface="+mn-lt"/>
              <a:ea typeface="+mn-ea"/>
            </a:endParaRPr>
          </a:p>
          <a:p>
            <a:endParaRPr lang="en-US" altLang="ja-JP" sz="1600" dirty="0">
              <a:latin typeface="+mn-lt"/>
              <a:ea typeface="+mn-ea"/>
            </a:endParaRPr>
          </a:p>
          <a:p>
            <a:r>
              <a:rPr lang="ja-JP" altLang="en-US" sz="1600" dirty="0">
                <a:latin typeface="+mn-lt"/>
                <a:ea typeface="+mn-ea"/>
              </a:rPr>
              <a:t>他にもスター型、クロスバー型といった接続方法もありますが、</a:t>
            </a:r>
            <a:endParaRPr lang="en-US" altLang="ja-JP" sz="1600" dirty="0">
              <a:latin typeface="+mn-lt"/>
              <a:ea typeface="+mn-ea"/>
            </a:endParaRPr>
          </a:p>
          <a:p>
            <a:r>
              <a:rPr lang="ja-JP" altLang="en-US" sz="1600" dirty="0">
                <a:latin typeface="+mn-lt"/>
                <a:ea typeface="+mn-ea"/>
              </a:rPr>
              <a:t>ここでは詳細は割愛します。</a:t>
            </a:r>
          </a:p>
        </p:txBody>
      </p:sp>
    </p:spTree>
    <p:extLst>
      <p:ext uri="{BB962C8B-B14F-4D97-AF65-F5344CB8AC3E}">
        <p14:creationId xmlns:p14="http://schemas.microsoft.com/office/powerpoint/2010/main" val="554318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35</a:t>
            </a:fld>
            <a:endParaRPr lang="ja-JP" altLang="en-US" dirty="0"/>
          </a:p>
        </p:txBody>
      </p:sp>
      <p:sp>
        <p:nvSpPr>
          <p:cNvPr id="4" name="タイトル 1">
            <a:extLst>
              <a:ext uri="{FF2B5EF4-FFF2-40B4-BE49-F238E27FC236}">
                <a16:creationId xmlns:a16="http://schemas.microsoft.com/office/drawing/2014/main" id="{C2DBB448-B920-490E-B456-501D5EA4441D}"/>
              </a:ext>
            </a:extLst>
          </p:cNvPr>
          <p:cNvSpPr>
            <a:spLocks noGrp="1"/>
          </p:cNvSpPr>
          <p:nvPr>
            <p:ph type="title"/>
          </p:nvPr>
        </p:nvSpPr>
        <p:spPr>
          <a:xfrm>
            <a:off x="427163" y="188640"/>
            <a:ext cx="7374532" cy="461963"/>
          </a:xfrm>
        </p:spPr>
        <p:txBody>
          <a:bodyPr>
            <a:normAutofit/>
          </a:bodyPr>
          <a:lstStyle/>
          <a:p>
            <a:r>
              <a:rPr lang="ja-JP" altLang="en-US" sz="2400" u="sng" dirty="0"/>
              <a:t>パラレルバスとシリアルバス</a:t>
            </a:r>
          </a:p>
        </p:txBody>
      </p:sp>
      <p:sp>
        <p:nvSpPr>
          <p:cNvPr id="5" name="テキスト ボックス 4">
            <a:extLst>
              <a:ext uri="{FF2B5EF4-FFF2-40B4-BE49-F238E27FC236}">
                <a16:creationId xmlns:a16="http://schemas.microsoft.com/office/drawing/2014/main" id="{FF62CE38-8047-42FF-B54E-F4436B2FD844}"/>
              </a:ext>
            </a:extLst>
          </p:cNvPr>
          <p:cNvSpPr txBox="1"/>
          <p:nvPr/>
        </p:nvSpPr>
        <p:spPr>
          <a:xfrm>
            <a:off x="382240" y="971436"/>
            <a:ext cx="8956298" cy="646331"/>
          </a:xfrm>
          <a:prstGeom prst="rect">
            <a:avLst/>
          </a:prstGeom>
          <a:noFill/>
        </p:spPr>
        <p:txBody>
          <a:bodyPr wrap="none" rtlCol="0">
            <a:spAutoFit/>
          </a:bodyPr>
          <a:lstStyle/>
          <a:p>
            <a:r>
              <a:rPr kumimoji="1" lang="ja-JP" altLang="en-US" dirty="0">
                <a:latin typeface="+mn-lt"/>
                <a:ea typeface="+mn-ea"/>
              </a:rPr>
              <a:t>パラレルバスは効率がよい</a:t>
            </a:r>
            <a:r>
              <a:rPr lang="ja-JP" altLang="en-US" dirty="0">
                <a:latin typeface="+mn-lt"/>
                <a:ea typeface="+mn-ea"/>
              </a:rPr>
              <a:t>ですが多数の配線が必要なことから、</a:t>
            </a:r>
            <a:endParaRPr lang="en-US" altLang="ja-JP" dirty="0">
              <a:latin typeface="+mn-lt"/>
              <a:ea typeface="+mn-ea"/>
            </a:endParaRPr>
          </a:p>
          <a:p>
            <a:r>
              <a:rPr lang="ja-JP" altLang="en-US" dirty="0">
                <a:latin typeface="+mn-lt"/>
                <a:ea typeface="+mn-ea"/>
              </a:rPr>
              <a:t>物が大きくなる、距離が離れたデータ交換に向かない、といった欠点があります。</a:t>
            </a:r>
            <a:endParaRPr lang="en-US" altLang="ja-JP" dirty="0">
              <a:latin typeface="+mn-lt"/>
              <a:ea typeface="+mn-ea"/>
            </a:endParaRPr>
          </a:p>
        </p:txBody>
      </p:sp>
      <p:sp>
        <p:nvSpPr>
          <p:cNvPr id="6" name="テキスト ボックス 5">
            <a:extLst>
              <a:ext uri="{FF2B5EF4-FFF2-40B4-BE49-F238E27FC236}">
                <a16:creationId xmlns:a16="http://schemas.microsoft.com/office/drawing/2014/main" id="{EFF4C894-A890-4C55-95EF-719A231A6724}"/>
              </a:ext>
            </a:extLst>
          </p:cNvPr>
          <p:cNvSpPr txBox="1"/>
          <p:nvPr/>
        </p:nvSpPr>
        <p:spPr>
          <a:xfrm>
            <a:off x="382240" y="1641574"/>
            <a:ext cx="9330183" cy="646331"/>
          </a:xfrm>
          <a:prstGeom prst="rect">
            <a:avLst/>
          </a:prstGeom>
          <a:noFill/>
        </p:spPr>
        <p:txBody>
          <a:bodyPr wrap="none" rtlCol="0">
            <a:spAutoFit/>
          </a:bodyPr>
          <a:lstStyle/>
          <a:p>
            <a:r>
              <a:rPr lang="ja-JP" altLang="en-US" dirty="0">
                <a:latin typeface="+mn-ea"/>
                <a:ea typeface="+mn-ea"/>
              </a:rPr>
              <a:t>このため、離れた位置に設置するセンサと</a:t>
            </a:r>
            <a:r>
              <a:rPr lang="en-US" altLang="ja-JP" dirty="0">
                <a:latin typeface="+mn-ea"/>
                <a:ea typeface="+mn-ea"/>
              </a:rPr>
              <a:t>CPU</a:t>
            </a:r>
            <a:r>
              <a:rPr lang="ja-JP" altLang="en-US" dirty="0">
                <a:latin typeface="+mn-ea"/>
                <a:ea typeface="+mn-ea"/>
              </a:rPr>
              <a:t>間とのやりとりや、コンパクトな</a:t>
            </a:r>
            <a:endParaRPr lang="en-US" altLang="ja-JP" dirty="0">
              <a:latin typeface="+mn-ea"/>
              <a:ea typeface="+mn-ea"/>
            </a:endParaRPr>
          </a:p>
          <a:p>
            <a:r>
              <a:rPr lang="ja-JP" altLang="en-US" dirty="0">
                <a:latin typeface="+mn-ea"/>
                <a:ea typeface="+mn-ea"/>
              </a:rPr>
              <a:t>機器を実現する</a:t>
            </a:r>
            <a:r>
              <a:rPr lang="en-US" altLang="ja-JP" dirty="0">
                <a:latin typeface="+mn-ea"/>
                <a:ea typeface="+mn-ea"/>
              </a:rPr>
              <a:t>IoT</a:t>
            </a:r>
            <a:r>
              <a:rPr lang="ja-JP" altLang="en-US" dirty="0">
                <a:latin typeface="+mn-ea"/>
                <a:ea typeface="+mn-ea"/>
              </a:rPr>
              <a:t>デバイスではパラレルバスでなくシリアルバスが良く用いられます。</a:t>
            </a:r>
          </a:p>
        </p:txBody>
      </p:sp>
      <p:grpSp>
        <p:nvGrpSpPr>
          <p:cNvPr id="7" name="グループ化 6">
            <a:extLst>
              <a:ext uri="{FF2B5EF4-FFF2-40B4-BE49-F238E27FC236}">
                <a16:creationId xmlns:a16="http://schemas.microsoft.com/office/drawing/2014/main" id="{6024D61F-B1A8-4660-953E-DC3C72A75A74}"/>
              </a:ext>
            </a:extLst>
          </p:cNvPr>
          <p:cNvGrpSpPr/>
          <p:nvPr/>
        </p:nvGrpSpPr>
        <p:grpSpPr>
          <a:xfrm>
            <a:off x="550014" y="3110180"/>
            <a:ext cx="3021161" cy="1708160"/>
            <a:chOff x="443393" y="2574652"/>
            <a:chExt cx="3021161" cy="1708160"/>
          </a:xfrm>
        </p:grpSpPr>
        <p:pic>
          <p:nvPicPr>
            <p:cNvPr id="8" name="図 7">
              <a:extLst>
                <a:ext uri="{FF2B5EF4-FFF2-40B4-BE49-F238E27FC236}">
                  <a16:creationId xmlns:a16="http://schemas.microsoft.com/office/drawing/2014/main" id="{6570B66C-2EC6-49F4-A589-E3E57616FFF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443393" y="3058305"/>
              <a:ext cx="965753" cy="857250"/>
            </a:xfrm>
            <a:prstGeom prst="rect">
              <a:avLst/>
            </a:prstGeom>
          </p:spPr>
        </p:pic>
        <p:pic>
          <p:nvPicPr>
            <p:cNvPr id="9" name="図 8">
              <a:extLst>
                <a:ext uri="{FF2B5EF4-FFF2-40B4-BE49-F238E27FC236}">
                  <a16:creationId xmlns:a16="http://schemas.microsoft.com/office/drawing/2014/main" id="{5BE97C52-8BE6-4FB5-BC03-A7AD2E0E2D7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2498801" y="3060134"/>
              <a:ext cx="965753" cy="857250"/>
            </a:xfrm>
            <a:prstGeom prst="rect">
              <a:avLst/>
            </a:prstGeom>
          </p:spPr>
        </p:pic>
        <p:grpSp>
          <p:nvGrpSpPr>
            <p:cNvPr id="10" name="グループ化 9">
              <a:extLst>
                <a:ext uri="{FF2B5EF4-FFF2-40B4-BE49-F238E27FC236}">
                  <a16:creationId xmlns:a16="http://schemas.microsoft.com/office/drawing/2014/main" id="{DA768647-6ECE-439D-BDD1-1973A0308D24}"/>
                </a:ext>
              </a:extLst>
            </p:cNvPr>
            <p:cNvGrpSpPr/>
            <p:nvPr/>
          </p:nvGrpSpPr>
          <p:grpSpPr>
            <a:xfrm>
              <a:off x="1421264" y="2805981"/>
              <a:ext cx="867440" cy="523989"/>
              <a:chOff x="3599541" y="2976200"/>
              <a:chExt cx="668816" cy="523989"/>
            </a:xfrm>
          </p:grpSpPr>
          <p:cxnSp>
            <p:nvCxnSpPr>
              <p:cNvPr id="23" name="直線矢印コネクタ 22">
                <a:extLst>
                  <a:ext uri="{FF2B5EF4-FFF2-40B4-BE49-F238E27FC236}">
                    <a16:creationId xmlns:a16="http://schemas.microsoft.com/office/drawing/2014/main" id="{C8F52EE6-2917-46ED-A1C5-C0AF1AB2533F}"/>
                  </a:ext>
                </a:extLst>
              </p:cNvPr>
              <p:cNvCxnSpPr/>
              <p:nvPr/>
            </p:nvCxnSpPr>
            <p:spPr>
              <a:xfrm>
                <a:off x="3606114" y="3152384"/>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3C4172E-984F-46E2-82F6-A3FD2D40F246}"/>
                  </a:ext>
                </a:extLst>
              </p:cNvPr>
              <p:cNvCxnSpPr/>
              <p:nvPr/>
            </p:nvCxnSpPr>
            <p:spPr>
              <a:xfrm>
                <a:off x="3620285" y="3230353"/>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F48CCCC5-899F-405A-995B-CDCD4468052E}"/>
                  </a:ext>
                </a:extLst>
              </p:cNvPr>
              <p:cNvCxnSpPr/>
              <p:nvPr/>
            </p:nvCxnSpPr>
            <p:spPr>
              <a:xfrm>
                <a:off x="3620285" y="3414652"/>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903306E3-D025-4D0A-BCD2-5AF7A01A1E92}"/>
                  </a:ext>
                </a:extLst>
              </p:cNvPr>
              <p:cNvCxnSpPr/>
              <p:nvPr/>
            </p:nvCxnSpPr>
            <p:spPr>
              <a:xfrm>
                <a:off x="3614324" y="3325093"/>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A469604-6674-4ED8-AFF1-D78237D27EE3}"/>
                  </a:ext>
                </a:extLst>
              </p:cNvPr>
              <p:cNvCxnSpPr/>
              <p:nvPr/>
            </p:nvCxnSpPr>
            <p:spPr>
              <a:xfrm>
                <a:off x="3599541" y="2976200"/>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8EFE5D6-CBA3-4E09-9CF3-8E5842F18269}"/>
                  </a:ext>
                </a:extLst>
              </p:cNvPr>
              <p:cNvCxnSpPr/>
              <p:nvPr/>
            </p:nvCxnSpPr>
            <p:spPr>
              <a:xfrm>
                <a:off x="3606114" y="3065090"/>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776A405-7B75-4332-8833-5140AF4BD9D1}"/>
                  </a:ext>
                </a:extLst>
              </p:cNvPr>
              <p:cNvCxnSpPr/>
              <p:nvPr/>
            </p:nvCxnSpPr>
            <p:spPr>
              <a:xfrm>
                <a:off x="3620285" y="3500189"/>
                <a:ext cx="648072"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B3BC1FAE-5CA1-45FE-BF51-7582C9C907FB}"/>
                </a:ext>
              </a:extLst>
            </p:cNvPr>
            <p:cNvGrpSpPr/>
            <p:nvPr/>
          </p:nvGrpSpPr>
          <p:grpSpPr>
            <a:xfrm>
              <a:off x="1442007" y="3428732"/>
              <a:ext cx="883779" cy="616441"/>
              <a:chOff x="1442008" y="3428732"/>
              <a:chExt cx="681414" cy="616441"/>
            </a:xfrm>
          </p:grpSpPr>
          <p:cxnSp>
            <p:nvCxnSpPr>
              <p:cNvPr id="15" name="直線矢印コネクタ 14">
                <a:extLst>
                  <a:ext uri="{FF2B5EF4-FFF2-40B4-BE49-F238E27FC236}">
                    <a16:creationId xmlns:a16="http://schemas.microsoft.com/office/drawing/2014/main" id="{4BA1217B-BD99-41F7-8371-2C8578AEA826}"/>
                  </a:ext>
                </a:extLst>
              </p:cNvPr>
              <p:cNvCxnSpPr/>
              <p:nvPr/>
            </p:nvCxnSpPr>
            <p:spPr>
              <a:xfrm>
                <a:off x="1448581" y="3604916"/>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81194E1-812B-451F-96C9-B8182BD72A18}"/>
                  </a:ext>
                </a:extLst>
              </p:cNvPr>
              <p:cNvCxnSpPr/>
              <p:nvPr/>
            </p:nvCxnSpPr>
            <p:spPr>
              <a:xfrm>
                <a:off x="1462752" y="3682885"/>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8596BD4-A6D3-47EC-83BB-75925740DC84}"/>
                  </a:ext>
                </a:extLst>
              </p:cNvPr>
              <p:cNvCxnSpPr/>
              <p:nvPr/>
            </p:nvCxnSpPr>
            <p:spPr>
              <a:xfrm>
                <a:off x="1462752" y="3867184"/>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80FB53F-5A57-4442-91C5-E7FE83434C23}"/>
                  </a:ext>
                </a:extLst>
              </p:cNvPr>
              <p:cNvCxnSpPr/>
              <p:nvPr/>
            </p:nvCxnSpPr>
            <p:spPr>
              <a:xfrm>
                <a:off x="1456791" y="3777625"/>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528CA55-48B3-4E89-BBF3-67A957A5BC9D}"/>
                  </a:ext>
                </a:extLst>
              </p:cNvPr>
              <p:cNvCxnSpPr/>
              <p:nvPr/>
            </p:nvCxnSpPr>
            <p:spPr>
              <a:xfrm>
                <a:off x="1442008" y="3428732"/>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A0CE174-7497-4AC3-B413-BA84CBE3679C}"/>
                  </a:ext>
                </a:extLst>
              </p:cNvPr>
              <p:cNvCxnSpPr/>
              <p:nvPr/>
            </p:nvCxnSpPr>
            <p:spPr>
              <a:xfrm>
                <a:off x="1448581" y="3517622"/>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D1550AF-ACF7-4388-AA6E-E9ADE992E9BD}"/>
                  </a:ext>
                </a:extLst>
              </p:cNvPr>
              <p:cNvCxnSpPr/>
              <p:nvPr/>
            </p:nvCxnSpPr>
            <p:spPr>
              <a:xfrm>
                <a:off x="1462752" y="3952721"/>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E769C99-E349-4361-AC11-7BE79010ED28}"/>
                  </a:ext>
                </a:extLst>
              </p:cNvPr>
              <p:cNvCxnSpPr/>
              <p:nvPr/>
            </p:nvCxnSpPr>
            <p:spPr>
              <a:xfrm>
                <a:off x="1475350" y="4045173"/>
                <a:ext cx="648072"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 name="テキスト ボックス 11">
              <a:extLst>
                <a:ext uri="{FF2B5EF4-FFF2-40B4-BE49-F238E27FC236}">
                  <a16:creationId xmlns:a16="http://schemas.microsoft.com/office/drawing/2014/main" id="{E2A12BBE-2281-42B0-BC1B-3C092CEEE9EB}"/>
                </a:ext>
              </a:extLst>
            </p:cNvPr>
            <p:cNvSpPr txBox="1"/>
            <p:nvPr/>
          </p:nvSpPr>
          <p:spPr>
            <a:xfrm>
              <a:off x="1474606" y="2997488"/>
              <a:ext cx="761747" cy="369332"/>
            </a:xfrm>
            <a:prstGeom prst="rect">
              <a:avLst/>
            </a:prstGeom>
            <a:noFill/>
          </p:spPr>
          <p:txBody>
            <a:bodyPr wrap="none" rtlCol="0">
              <a:spAutoFit/>
            </a:bodyPr>
            <a:lstStyle/>
            <a:p>
              <a:r>
                <a:rPr lang="ja-JP" altLang="en-US" b="1" dirty="0">
                  <a:solidFill>
                    <a:schemeClr val="bg1">
                      <a:lumMod val="65000"/>
                    </a:schemeClr>
                  </a:solidFill>
                  <a:latin typeface="+mn-lt"/>
                  <a:ea typeface="+mn-ea"/>
                </a:rPr>
                <a:t>ｱﾄﾞﾚｽ</a:t>
              </a:r>
              <a:endParaRPr kumimoji="1" lang="ja-JP" altLang="en-US" b="1" dirty="0">
                <a:solidFill>
                  <a:schemeClr val="bg1">
                    <a:lumMod val="65000"/>
                  </a:schemeClr>
                </a:solidFill>
                <a:latin typeface="+mn-lt"/>
                <a:ea typeface="+mn-ea"/>
              </a:endParaRPr>
            </a:p>
          </p:txBody>
        </p:sp>
        <p:sp>
          <p:nvSpPr>
            <p:cNvPr id="13" name="テキスト ボックス 12">
              <a:extLst>
                <a:ext uri="{FF2B5EF4-FFF2-40B4-BE49-F238E27FC236}">
                  <a16:creationId xmlns:a16="http://schemas.microsoft.com/office/drawing/2014/main" id="{0879EF01-F39E-40B9-88FD-3068317856AA}"/>
                </a:ext>
              </a:extLst>
            </p:cNvPr>
            <p:cNvSpPr txBox="1"/>
            <p:nvPr/>
          </p:nvSpPr>
          <p:spPr>
            <a:xfrm>
              <a:off x="1537538" y="3480059"/>
              <a:ext cx="646331" cy="369332"/>
            </a:xfrm>
            <a:prstGeom prst="rect">
              <a:avLst/>
            </a:prstGeom>
            <a:noFill/>
          </p:spPr>
          <p:txBody>
            <a:bodyPr wrap="none" rtlCol="0">
              <a:spAutoFit/>
            </a:bodyPr>
            <a:lstStyle/>
            <a:p>
              <a:r>
                <a:rPr lang="ja-JP" altLang="en-US" b="1" dirty="0">
                  <a:solidFill>
                    <a:schemeClr val="bg1">
                      <a:lumMod val="65000"/>
                    </a:schemeClr>
                  </a:solidFill>
                  <a:latin typeface="+mn-lt"/>
                  <a:ea typeface="+mn-ea"/>
                </a:rPr>
                <a:t>ﾃﾞｰﾀ</a:t>
              </a:r>
              <a:endParaRPr kumimoji="1" lang="ja-JP" altLang="en-US" b="1" dirty="0">
                <a:solidFill>
                  <a:schemeClr val="bg1">
                    <a:lumMod val="65000"/>
                  </a:schemeClr>
                </a:solidFill>
                <a:latin typeface="+mn-lt"/>
                <a:ea typeface="+mn-ea"/>
              </a:endParaRPr>
            </a:p>
          </p:txBody>
        </p:sp>
        <p:sp>
          <p:nvSpPr>
            <p:cNvPr id="14" name="テキスト ボックス 13">
              <a:extLst>
                <a:ext uri="{FF2B5EF4-FFF2-40B4-BE49-F238E27FC236}">
                  <a16:creationId xmlns:a16="http://schemas.microsoft.com/office/drawing/2014/main" id="{1A9D0466-0B0C-4D62-A52D-77B3D9395887}"/>
                </a:ext>
              </a:extLst>
            </p:cNvPr>
            <p:cNvSpPr txBox="1"/>
            <p:nvPr/>
          </p:nvSpPr>
          <p:spPr>
            <a:xfrm>
              <a:off x="2325786" y="2574652"/>
              <a:ext cx="245580" cy="1708160"/>
            </a:xfrm>
            <a:prstGeom prst="rect">
              <a:avLst/>
            </a:prstGeom>
            <a:noFill/>
          </p:spPr>
          <p:txBody>
            <a:bodyPr wrap="none" rtlCol="0">
              <a:spAutoFit/>
            </a:bodyPr>
            <a:lstStyle/>
            <a:p>
              <a:r>
                <a:rPr kumimoji="1" lang="en-US" altLang="ja-JP" sz="700" b="1" dirty="0">
                  <a:latin typeface="+mn-ea"/>
                  <a:ea typeface="+mn-ea"/>
                </a:rPr>
                <a:t>0</a:t>
              </a:r>
            </a:p>
            <a:p>
              <a:r>
                <a:rPr lang="en-US" altLang="ja-JP" sz="700" b="1" dirty="0">
                  <a:latin typeface="+mn-ea"/>
                  <a:ea typeface="+mn-ea"/>
                </a:rPr>
                <a:t>1</a:t>
              </a:r>
            </a:p>
            <a:p>
              <a:r>
                <a:rPr kumimoji="1" lang="en-US" altLang="ja-JP" sz="700" b="1" dirty="0">
                  <a:latin typeface="+mn-ea"/>
                  <a:ea typeface="+mn-ea"/>
                </a:rPr>
                <a:t>0</a:t>
              </a:r>
            </a:p>
            <a:p>
              <a:r>
                <a:rPr lang="en-US" altLang="ja-JP" sz="700" b="1" dirty="0">
                  <a:latin typeface="+mn-ea"/>
                  <a:ea typeface="+mn-ea"/>
                </a:rPr>
                <a:t>1</a:t>
              </a:r>
            </a:p>
            <a:p>
              <a:r>
                <a:rPr kumimoji="1" lang="en-US" altLang="ja-JP" sz="700" b="1" dirty="0">
                  <a:latin typeface="+mn-ea"/>
                  <a:ea typeface="+mn-ea"/>
                </a:rPr>
                <a:t>0</a:t>
              </a:r>
            </a:p>
            <a:p>
              <a:r>
                <a:rPr lang="en-US" altLang="ja-JP" sz="700" b="1" dirty="0">
                  <a:latin typeface="+mn-ea"/>
                  <a:ea typeface="+mn-ea"/>
                </a:rPr>
                <a:t>0</a:t>
              </a:r>
            </a:p>
            <a:p>
              <a:r>
                <a:rPr kumimoji="1" lang="en-US" altLang="ja-JP" sz="700" b="1" dirty="0">
                  <a:latin typeface="+mn-ea"/>
                  <a:ea typeface="+mn-ea"/>
                </a:rPr>
                <a:t>0</a:t>
              </a:r>
            </a:p>
            <a:p>
              <a:r>
                <a:rPr lang="en-US" altLang="ja-JP" sz="700" b="1" dirty="0">
                  <a:latin typeface="+mn-ea"/>
                  <a:ea typeface="+mn-ea"/>
                </a:rPr>
                <a:t>1</a:t>
              </a:r>
            </a:p>
            <a:p>
              <a:r>
                <a:rPr kumimoji="1" lang="en-US" altLang="ja-JP" sz="700" b="1" dirty="0">
                  <a:latin typeface="+mn-ea"/>
                  <a:ea typeface="+mn-ea"/>
                </a:rPr>
                <a:t>0</a:t>
              </a:r>
            </a:p>
            <a:p>
              <a:r>
                <a:rPr lang="en-US" altLang="ja-JP" sz="700" b="1" dirty="0">
                  <a:latin typeface="+mn-ea"/>
                  <a:ea typeface="+mn-ea"/>
                </a:rPr>
                <a:t>1</a:t>
              </a:r>
            </a:p>
            <a:p>
              <a:r>
                <a:rPr kumimoji="1" lang="en-US" altLang="ja-JP" sz="700" b="1" dirty="0">
                  <a:latin typeface="+mn-ea"/>
                  <a:ea typeface="+mn-ea"/>
                </a:rPr>
                <a:t>0</a:t>
              </a:r>
            </a:p>
            <a:p>
              <a:r>
                <a:rPr lang="en-US" altLang="ja-JP" sz="700" b="1" dirty="0">
                  <a:latin typeface="+mn-ea"/>
                  <a:ea typeface="+mn-ea"/>
                </a:rPr>
                <a:t>0</a:t>
              </a:r>
            </a:p>
            <a:p>
              <a:r>
                <a:rPr kumimoji="1" lang="en-US" altLang="ja-JP" sz="700" b="1" dirty="0">
                  <a:latin typeface="+mn-ea"/>
                  <a:ea typeface="+mn-ea"/>
                </a:rPr>
                <a:t>1</a:t>
              </a:r>
            </a:p>
            <a:p>
              <a:r>
                <a:rPr lang="en-US" altLang="ja-JP" sz="700" b="1" dirty="0">
                  <a:latin typeface="+mn-ea"/>
                  <a:ea typeface="+mn-ea"/>
                </a:rPr>
                <a:t>1</a:t>
              </a:r>
            </a:p>
            <a:p>
              <a:r>
                <a:rPr lang="en-US" altLang="ja-JP" sz="700" b="1" dirty="0">
                  <a:latin typeface="+mn-ea"/>
                  <a:ea typeface="+mn-ea"/>
                </a:rPr>
                <a:t>0</a:t>
              </a:r>
            </a:p>
          </p:txBody>
        </p:sp>
      </p:grpSp>
      <p:grpSp>
        <p:nvGrpSpPr>
          <p:cNvPr id="30" name="グループ化 29">
            <a:extLst>
              <a:ext uri="{FF2B5EF4-FFF2-40B4-BE49-F238E27FC236}">
                <a16:creationId xmlns:a16="http://schemas.microsoft.com/office/drawing/2014/main" id="{A0953F00-C7B0-41A5-8E16-E8C5D9F12802}"/>
              </a:ext>
            </a:extLst>
          </p:cNvPr>
          <p:cNvGrpSpPr/>
          <p:nvPr/>
        </p:nvGrpSpPr>
        <p:grpSpPr>
          <a:xfrm>
            <a:off x="4802633" y="3544940"/>
            <a:ext cx="3843408" cy="859079"/>
            <a:chOff x="4525054" y="3008105"/>
            <a:chExt cx="3843408" cy="859079"/>
          </a:xfrm>
        </p:grpSpPr>
        <p:grpSp>
          <p:nvGrpSpPr>
            <p:cNvPr id="31" name="グループ化 30">
              <a:extLst>
                <a:ext uri="{FF2B5EF4-FFF2-40B4-BE49-F238E27FC236}">
                  <a16:creationId xmlns:a16="http://schemas.microsoft.com/office/drawing/2014/main" id="{B30A4F3C-09BD-4281-937A-41E1157036BA}"/>
                </a:ext>
              </a:extLst>
            </p:cNvPr>
            <p:cNvGrpSpPr/>
            <p:nvPr/>
          </p:nvGrpSpPr>
          <p:grpSpPr>
            <a:xfrm>
              <a:off x="4525054" y="3008105"/>
              <a:ext cx="3843408" cy="859079"/>
              <a:chOff x="4525054" y="3008105"/>
              <a:chExt cx="3843408" cy="859079"/>
            </a:xfrm>
          </p:grpSpPr>
          <p:pic>
            <p:nvPicPr>
              <p:cNvPr id="34" name="図 33">
                <a:extLst>
                  <a:ext uri="{FF2B5EF4-FFF2-40B4-BE49-F238E27FC236}">
                    <a16:creationId xmlns:a16="http://schemas.microsoft.com/office/drawing/2014/main" id="{AB8F5FD5-072E-4601-8CE6-24665CFAB8B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4525054" y="3008105"/>
                <a:ext cx="965753" cy="857250"/>
              </a:xfrm>
              <a:prstGeom prst="rect">
                <a:avLst/>
              </a:prstGeom>
            </p:spPr>
          </p:pic>
          <p:pic>
            <p:nvPicPr>
              <p:cNvPr id="35" name="図 34">
                <a:extLst>
                  <a:ext uri="{FF2B5EF4-FFF2-40B4-BE49-F238E27FC236}">
                    <a16:creationId xmlns:a16="http://schemas.microsoft.com/office/drawing/2014/main" id="{1EA437C9-4D29-4662-96A7-8FBE7ED88F2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463" t="50000" r="31100"/>
              <a:stretch/>
            </p:blipFill>
            <p:spPr>
              <a:xfrm>
                <a:off x="7402709" y="3009934"/>
                <a:ext cx="965753" cy="857250"/>
              </a:xfrm>
              <a:prstGeom prst="rect">
                <a:avLst/>
              </a:prstGeom>
            </p:spPr>
          </p:pic>
          <p:cxnSp>
            <p:nvCxnSpPr>
              <p:cNvPr id="36" name="直線矢印コネクタ 35">
                <a:extLst>
                  <a:ext uri="{FF2B5EF4-FFF2-40B4-BE49-F238E27FC236}">
                    <a16:creationId xmlns:a16="http://schemas.microsoft.com/office/drawing/2014/main" id="{17099F8E-20B6-4AC5-AFE6-0431C2B79A96}"/>
                  </a:ext>
                </a:extLst>
              </p:cNvPr>
              <p:cNvCxnSpPr>
                <a:cxnSpLocks/>
              </p:cNvCxnSpPr>
              <p:nvPr/>
            </p:nvCxnSpPr>
            <p:spPr>
              <a:xfrm>
                <a:off x="5435688" y="3445641"/>
                <a:ext cx="20695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96842F1A-77BD-4637-BA15-0464D34B6A10}"/>
                  </a:ext>
                </a:extLst>
              </p:cNvPr>
              <p:cNvCxnSpPr/>
              <p:nvPr/>
            </p:nvCxnSpPr>
            <p:spPr>
              <a:xfrm>
                <a:off x="6452051" y="3368860"/>
                <a:ext cx="840535"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7CE334C2-4915-4CF5-A93C-1083C4C64EA5}"/>
                  </a:ext>
                </a:extLst>
              </p:cNvPr>
              <p:cNvCxnSpPr/>
              <p:nvPr/>
            </p:nvCxnSpPr>
            <p:spPr>
              <a:xfrm>
                <a:off x="5490807" y="3366820"/>
                <a:ext cx="840535"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FC641AD2-D34C-487E-B613-87CF76C08D08}"/>
                  </a:ext>
                </a:extLst>
              </p:cNvPr>
              <p:cNvSpPr txBox="1"/>
              <p:nvPr/>
            </p:nvSpPr>
            <p:spPr>
              <a:xfrm>
                <a:off x="5567737" y="3113628"/>
                <a:ext cx="1717484" cy="261610"/>
              </a:xfrm>
              <a:prstGeom prst="rect">
                <a:avLst/>
              </a:prstGeom>
              <a:noFill/>
            </p:spPr>
            <p:txBody>
              <a:bodyPr wrap="square" rtlCol="0">
                <a:spAutoFit/>
              </a:bodyPr>
              <a:lstStyle/>
              <a:p>
                <a:r>
                  <a:rPr kumimoji="1" lang="en-US" altLang="ja-JP" sz="1100" b="1" dirty="0">
                    <a:latin typeface="+mn-ea"/>
                    <a:ea typeface="+mn-ea"/>
                  </a:rPr>
                  <a:t>0</a:t>
                </a:r>
                <a:r>
                  <a:rPr lang="en-US" altLang="ja-JP" sz="1100" b="1" dirty="0">
                    <a:latin typeface="+mn-ea"/>
                    <a:ea typeface="+mn-ea"/>
                  </a:rPr>
                  <a:t>1</a:t>
                </a:r>
                <a:r>
                  <a:rPr kumimoji="1" lang="en-US" altLang="ja-JP" sz="1100" b="1" dirty="0">
                    <a:latin typeface="+mn-ea"/>
                    <a:ea typeface="+mn-ea"/>
                  </a:rPr>
                  <a:t>0</a:t>
                </a:r>
                <a:r>
                  <a:rPr lang="en-US" altLang="ja-JP" sz="1100" b="1" dirty="0">
                    <a:latin typeface="+mn-ea"/>
                    <a:ea typeface="+mn-ea"/>
                  </a:rPr>
                  <a:t>1</a:t>
                </a:r>
                <a:r>
                  <a:rPr kumimoji="1" lang="en-US" altLang="ja-JP" sz="1100" b="1" dirty="0">
                    <a:latin typeface="+mn-ea"/>
                    <a:ea typeface="+mn-ea"/>
                  </a:rPr>
                  <a:t>0</a:t>
                </a:r>
                <a:r>
                  <a:rPr lang="en-US" altLang="ja-JP" sz="1100" b="1" dirty="0">
                    <a:latin typeface="+mn-ea"/>
                    <a:ea typeface="+mn-ea"/>
                  </a:rPr>
                  <a:t>0</a:t>
                </a:r>
                <a:r>
                  <a:rPr kumimoji="1" lang="en-US" altLang="ja-JP" sz="1100" b="1" dirty="0">
                    <a:latin typeface="+mn-ea"/>
                    <a:ea typeface="+mn-ea"/>
                  </a:rPr>
                  <a:t>0</a:t>
                </a:r>
                <a:r>
                  <a:rPr lang="en-US" altLang="ja-JP" sz="1100" b="1" dirty="0">
                    <a:latin typeface="+mn-ea"/>
                    <a:ea typeface="+mn-ea"/>
                  </a:rPr>
                  <a:t>1</a:t>
                </a:r>
                <a:r>
                  <a:rPr kumimoji="1" lang="en-US" altLang="ja-JP" sz="1100" b="1" dirty="0">
                    <a:latin typeface="+mn-ea"/>
                    <a:ea typeface="+mn-ea"/>
                  </a:rPr>
                  <a:t>0</a:t>
                </a:r>
                <a:r>
                  <a:rPr lang="en-US" altLang="ja-JP" sz="1100" b="1" dirty="0">
                    <a:latin typeface="+mn-ea"/>
                    <a:ea typeface="+mn-ea"/>
                  </a:rPr>
                  <a:t>1</a:t>
                </a:r>
                <a:r>
                  <a:rPr kumimoji="1" lang="en-US" altLang="ja-JP" sz="1100" b="1" dirty="0">
                    <a:latin typeface="+mn-ea"/>
                    <a:ea typeface="+mn-ea"/>
                  </a:rPr>
                  <a:t>0</a:t>
                </a:r>
                <a:r>
                  <a:rPr lang="en-US" altLang="ja-JP" sz="1100" b="1" dirty="0">
                    <a:latin typeface="+mn-ea"/>
                    <a:ea typeface="+mn-ea"/>
                  </a:rPr>
                  <a:t>0</a:t>
                </a:r>
                <a:r>
                  <a:rPr kumimoji="1" lang="en-US" altLang="ja-JP" sz="1100" b="1" dirty="0">
                    <a:latin typeface="+mn-ea"/>
                    <a:ea typeface="+mn-ea"/>
                  </a:rPr>
                  <a:t>1</a:t>
                </a:r>
                <a:r>
                  <a:rPr lang="en-US" altLang="ja-JP" sz="1100" b="1" dirty="0">
                    <a:latin typeface="+mn-ea"/>
                    <a:ea typeface="+mn-ea"/>
                  </a:rPr>
                  <a:t>10</a:t>
                </a:r>
              </a:p>
            </p:txBody>
          </p:sp>
        </p:grpSp>
        <p:sp>
          <p:nvSpPr>
            <p:cNvPr id="32" name="テキスト ボックス 31">
              <a:extLst>
                <a:ext uri="{FF2B5EF4-FFF2-40B4-BE49-F238E27FC236}">
                  <a16:creationId xmlns:a16="http://schemas.microsoft.com/office/drawing/2014/main" id="{457A11C1-52A1-40E8-A47A-B6E19162A3B0}"/>
                </a:ext>
              </a:extLst>
            </p:cNvPr>
            <p:cNvSpPr txBox="1"/>
            <p:nvPr/>
          </p:nvSpPr>
          <p:spPr>
            <a:xfrm>
              <a:off x="5545705" y="3436730"/>
              <a:ext cx="761747" cy="369332"/>
            </a:xfrm>
            <a:prstGeom prst="rect">
              <a:avLst/>
            </a:prstGeom>
            <a:noFill/>
          </p:spPr>
          <p:txBody>
            <a:bodyPr wrap="none" rtlCol="0">
              <a:spAutoFit/>
            </a:bodyPr>
            <a:lstStyle/>
            <a:p>
              <a:r>
                <a:rPr lang="ja-JP" altLang="en-US" b="1" dirty="0">
                  <a:solidFill>
                    <a:schemeClr val="bg1">
                      <a:lumMod val="65000"/>
                    </a:schemeClr>
                  </a:solidFill>
                  <a:latin typeface="+mn-lt"/>
                  <a:ea typeface="+mn-ea"/>
                </a:rPr>
                <a:t>ｱﾄﾞﾚｽ</a:t>
              </a:r>
              <a:endParaRPr kumimoji="1" lang="ja-JP" altLang="en-US" b="1" dirty="0">
                <a:solidFill>
                  <a:schemeClr val="bg1">
                    <a:lumMod val="65000"/>
                  </a:schemeClr>
                </a:solidFill>
                <a:latin typeface="+mn-lt"/>
                <a:ea typeface="+mn-ea"/>
              </a:endParaRPr>
            </a:p>
          </p:txBody>
        </p:sp>
        <p:sp>
          <p:nvSpPr>
            <p:cNvPr id="33" name="テキスト ボックス 32">
              <a:extLst>
                <a:ext uri="{FF2B5EF4-FFF2-40B4-BE49-F238E27FC236}">
                  <a16:creationId xmlns:a16="http://schemas.microsoft.com/office/drawing/2014/main" id="{DA268CCB-6865-466D-A63C-D7B77003FEC7}"/>
                </a:ext>
              </a:extLst>
            </p:cNvPr>
            <p:cNvSpPr txBox="1"/>
            <p:nvPr/>
          </p:nvSpPr>
          <p:spPr>
            <a:xfrm>
              <a:off x="6505386" y="3437146"/>
              <a:ext cx="646331" cy="369332"/>
            </a:xfrm>
            <a:prstGeom prst="rect">
              <a:avLst/>
            </a:prstGeom>
            <a:noFill/>
          </p:spPr>
          <p:txBody>
            <a:bodyPr wrap="none" rtlCol="0">
              <a:spAutoFit/>
            </a:bodyPr>
            <a:lstStyle/>
            <a:p>
              <a:r>
                <a:rPr lang="ja-JP" altLang="en-US" b="1" dirty="0">
                  <a:solidFill>
                    <a:schemeClr val="bg1">
                      <a:lumMod val="65000"/>
                    </a:schemeClr>
                  </a:solidFill>
                  <a:latin typeface="+mn-lt"/>
                  <a:ea typeface="+mn-ea"/>
                </a:rPr>
                <a:t>ﾃﾞｰﾀ</a:t>
              </a:r>
              <a:endParaRPr kumimoji="1" lang="ja-JP" altLang="en-US" b="1" dirty="0">
                <a:solidFill>
                  <a:schemeClr val="bg1">
                    <a:lumMod val="65000"/>
                  </a:schemeClr>
                </a:solidFill>
                <a:latin typeface="+mn-lt"/>
                <a:ea typeface="+mn-ea"/>
              </a:endParaRPr>
            </a:p>
          </p:txBody>
        </p:sp>
      </p:grpSp>
      <p:sp>
        <p:nvSpPr>
          <p:cNvPr id="40" name="テキスト ボックス 39">
            <a:extLst>
              <a:ext uri="{FF2B5EF4-FFF2-40B4-BE49-F238E27FC236}">
                <a16:creationId xmlns:a16="http://schemas.microsoft.com/office/drawing/2014/main" id="{DC3B3D7E-BBFC-4122-8F5F-8827CEBC9698}"/>
              </a:ext>
            </a:extLst>
          </p:cNvPr>
          <p:cNvSpPr txBox="1"/>
          <p:nvPr/>
        </p:nvSpPr>
        <p:spPr>
          <a:xfrm>
            <a:off x="315119" y="2894827"/>
            <a:ext cx="1569660" cy="369332"/>
          </a:xfrm>
          <a:prstGeom prst="rect">
            <a:avLst/>
          </a:prstGeom>
          <a:noFill/>
        </p:spPr>
        <p:txBody>
          <a:bodyPr wrap="none" rtlCol="0">
            <a:spAutoFit/>
          </a:bodyPr>
          <a:lstStyle/>
          <a:p>
            <a:r>
              <a:rPr lang="ja-JP" altLang="en-US" b="1" dirty="0">
                <a:latin typeface="+mn-ea"/>
                <a:ea typeface="+mn-ea"/>
              </a:rPr>
              <a:t>パラレルバス</a:t>
            </a:r>
            <a:endParaRPr kumimoji="1" lang="ja-JP" altLang="en-US" b="1" dirty="0">
              <a:latin typeface="+mn-ea"/>
              <a:ea typeface="+mn-ea"/>
            </a:endParaRPr>
          </a:p>
        </p:txBody>
      </p:sp>
      <p:sp>
        <p:nvSpPr>
          <p:cNvPr id="41" name="テキスト ボックス 40">
            <a:extLst>
              <a:ext uri="{FF2B5EF4-FFF2-40B4-BE49-F238E27FC236}">
                <a16:creationId xmlns:a16="http://schemas.microsoft.com/office/drawing/2014/main" id="{94719205-C0B3-4DE4-8F57-3A854A08969D}"/>
              </a:ext>
            </a:extLst>
          </p:cNvPr>
          <p:cNvSpPr txBox="1"/>
          <p:nvPr/>
        </p:nvSpPr>
        <p:spPr>
          <a:xfrm>
            <a:off x="4386491" y="2896296"/>
            <a:ext cx="1569660" cy="369332"/>
          </a:xfrm>
          <a:prstGeom prst="rect">
            <a:avLst/>
          </a:prstGeom>
          <a:noFill/>
        </p:spPr>
        <p:txBody>
          <a:bodyPr wrap="none" rtlCol="0">
            <a:spAutoFit/>
          </a:bodyPr>
          <a:lstStyle/>
          <a:p>
            <a:r>
              <a:rPr lang="ja-JP" altLang="en-US" b="1" dirty="0">
                <a:latin typeface="+mn-ea"/>
                <a:ea typeface="+mn-ea"/>
              </a:rPr>
              <a:t>シリアルバス</a:t>
            </a:r>
            <a:endParaRPr kumimoji="1" lang="ja-JP" altLang="en-US" b="1" dirty="0">
              <a:latin typeface="+mn-ea"/>
              <a:ea typeface="+mn-ea"/>
            </a:endParaRPr>
          </a:p>
        </p:txBody>
      </p:sp>
      <p:sp>
        <p:nvSpPr>
          <p:cNvPr id="42" name="テキスト ボックス 41">
            <a:extLst>
              <a:ext uri="{FF2B5EF4-FFF2-40B4-BE49-F238E27FC236}">
                <a16:creationId xmlns:a16="http://schemas.microsoft.com/office/drawing/2014/main" id="{AE8D4B37-82B6-4C47-AED0-BD8272523BD2}"/>
              </a:ext>
            </a:extLst>
          </p:cNvPr>
          <p:cNvSpPr txBox="1"/>
          <p:nvPr/>
        </p:nvSpPr>
        <p:spPr>
          <a:xfrm>
            <a:off x="4201799" y="4849996"/>
            <a:ext cx="5503430" cy="523220"/>
          </a:xfrm>
          <a:prstGeom prst="rect">
            <a:avLst/>
          </a:prstGeom>
          <a:noFill/>
        </p:spPr>
        <p:txBody>
          <a:bodyPr wrap="none" rtlCol="0">
            <a:spAutoFit/>
          </a:bodyPr>
          <a:lstStyle/>
          <a:p>
            <a:r>
              <a:rPr lang="en-US" altLang="ja-JP" sz="1400" dirty="0">
                <a:latin typeface="+mn-ea"/>
                <a:ea typeface="+mn-ea"/>
              </a:rPr>
              <a:t>1</a:t>
            </a:r>
            <a:r>
              <a:rPr lang="ja-JP" altLang="en-US" sz="1400" dirty="0">
                <a:latin typeface="+mn-ea"/>
                <a:ea typeface="+mn-ea"/>
              </a:rPr>
              <a:t>本または数本の信号線で、</a:t>
            </a:r>
            <a:endParaRPr lang="en-US" altLang="ja-JP" sz="1400" dirty="0">
              <a:latin typeface="+mn-ea"/>
              <a:ea typeface="+mn-ea"/>
            </a:endParaRPr>
          </a:p>
          <a:p>
            <a:r>
              <a:rPr lang="en-US" altLang="ja-JP" sz="1400" dirty="0">
                <a:latin typeface="+mn-ea"/>
                <a:ea typeface="+mn-ea"/>
              </a:rPr>
              <a:t>1</a:t>
            </a:r>
            <a:r>
              <a:rPr lang="ja-JP" altLang="en-US" sz="1400" dirty="0">
                <a:latin typeface="+mn-ea"/>
                <a:ea typeface="+mn-ea"/>
              </a:rPr>
              <a:t>ビットずつ順番にアドレスとデータを送ってデータ交換する方式</a:t>
            </a:r>
            <a:endParaRPr lang="en-US" altLang="ja-JP" sz="1400" dirty="0">
              <a:latin typeface="+mn-ea"/>
              <a:ea typeface="+mn-ea"/>
            </a:endParaRPr>
          </a:p>
        </p:txBody>
      </p:sp>
    </p:spTree>
    <p:extLst>
      <p:ext uri="{BB962C8B-B14F-4D97-AF65-F5344CB8AC3E}">
        <p14:creationId xmlns:p14="http://schemas.microsoft.com/office/powerpoint/2010/main" val="425898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36</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en-US" altLang="ja-JP" sz="2400" u="sng" dirty="0">
                <a:latin typeface="+mj-ea"/>
              </a:rPr>
              <a:t>I2C</a:t>
            </a:r>
            <a:r>
              <a:rPr kumimoji="1" lang="ja-JP" altLang="en-US" sz="2400" u="sng" dirty="0">
                <a:latin typeface="+mj-ea"/>
              </a:rPr>
              <a:t>通信方式</a:t>
            </a:r>
          </a:p>
        </p:txBody>
      </p:sp>
      <p:sp>
        <p:nvSpPr>
          <p:cNvPr id="5" name="テキスト ボックス 4">
            <a:extLst>
              <a:ext uri="{FF2B5EF4-FFF2-40B4-BE49-F238E27FC236}">
                <a16:creationId xmlns:a16="http://schemas.microsoft.com/office/drawing/2014/main" id="{EDE59429-4D1A-4C4F-B740-9FE4FE4D32B8}"/>
              </a:ext>
            </a:extLst>
          </p:cNvPr>
          <p:cNvSpPr txBox="1"/>
          <p:nvPr/>
        </p:nvSpPr>
        <p:spPr>
          <a:xfrm>
            <a:off x="269169" y="971436"/>
            <a:ext cx="9175910" cy="646331"/>
          </a:xfrm>
          <a:prstGeom prst="rect">
            <a:avLst/>
          </a:prstGeom>
          <a:noFill/>
        </p:spPr>
        <p:txBody>
          <a:bodyPr wrap="none" rtlCol="0">
            <a:spAutoFit/>
          </a:bodyPr>
          <a:lstStyle/>
          <a:p>
            <a:r>
              <a:rPr lang="ja-JP" altLang="en-US" dirty="0">
                <a:latin typeface="+mn-lt"/>
                <a:ea typeface="+mn-ea"/>
              </a:rPr>
              <a:t>多数あるシリアルバス規格の１つとして</a:t>
            </a:r>
            <a:r>
              <a:rPr lang="en-US" altLang="ja-JP" dirty="0">
                <a:latin typeface="+mn-lt"/>
                <a:ea typeface="+mn-ea"/>
              </a:rPr>
              <a:t>I2C</a:t>
            </a:r>
            <a:r>
              <a:rPr lang="ja-JP" altLang="en-US" dirty="0">
                <a:latin typeface="+mn-lt"/>
                <a:ea typeface="+mn-ea"/>
              </a:rPr>
              <a:t>通信方式がよく用いられます。</a:t>
            </a:r>
            <a:endParaRPr lang="en-US" altLang="ja-JP" dirty="0">
              <a:latin typeface="+mn-lt"/>
              <a:ea typeface="+mn-ea"/>
            </a:endParaRPr>
          </a:p>
          <a:p>
            <a:r>
              <a:rPr lang="ja-JP" altLang="en-US" dirty="0">
                <a:latin typeface="+mn-lt"/>
                <a:ea typeface="+mn-ea"/>
              </a:rPr>
              <a:t>これはクロック信号</a:t>
            </a:r>
            <a:r>
              <a:rPr lang="en-US" altLang="ja-JP" dirty="0">
                <a:latin typeface="+mn-lt"/>
                <a:ea typeface="+mn-ea"/>
              </a:rPr>
              <a:t>(SCL)1</a:t>
            </a:r>
            <a:r>
              <a:rPr lang="ja-JP" altLang="en-US" dirty="0">
                <a:latin typeface="+mn-lt"/>
                <a:ea typeface="+mn-ea"/>
              </a:rPr>
              <a:t>本とデータ信号</a:t>
            </a:r>
            <a:r>
              <a:rPr lang="en-US" altLang="ja-JP" dirty="0">
                <a:latin typeface="+mn-lt"/>
                <a:ea typeface="+mn-ea"/>
              </a:rPr>
              <a:t>(SDA)1</a:t>
            </a:r>
            <a:r>
              <a:rPr lang="ja-JP" altLang="en-US" dirty="0">
                <a:latin typeface="+mn-lt"/>
                <a:ea typeface="+mn-ea"/>
              </a:rPr>
              <a:t>本の合計</a:t>
            </a:r>
            <a:r>
              <a:rPr lang="en-US" altLang="ja-JP" dirty="0">
                <a:latin typeface="+mn-lt"/>
                <a:ea typeface="+mn-ea"/>
              </a:rPr>
              <a:t>2</a:t>
            </a:r>
            <a:r>
              <a:rPr lang="ja-JP" altLang="en-US" dirty="0">
                <a:latin typeface="+mn-lt"/>
                <a:ea typeface="+mn-ea"/>
              </a:rPr>
              <a:t>本だけで出来ています。</a:t>
            </a:r>
            <a:endParaRPr lang="en-US" altLang="ja-JP" dirty="0">
              <a:latin typeface="+mn-lt"/>
              <a:ea typeface="+mn-ea"/>
            </a:endParaRPr>
          </a:p>
        </p:txBody>
      </p:sp>
      <p:sp>
        <p:nvSpPr>
          <p:cNvPr id="6" name="テキスト ボックス 5">
            <a:extLst>
              <a:ext uri="{FF2B5EF4-FFF2-40B4-BE49-F238E27FC236}">
                <a16:creationId xmlns:a16="http://schemas.microsoft.com/office/drawing/2014/main" id="{43136B2D-5810-471D-9B5D-83D566F898BC}"/>
              </a:ext>
            </a:extLst>
          </p:cNvPr>
          <p:cNvSpPr txBox="1"/>
          <p:nvPr/>
        </p:nvSpPr>
        <p:spPr>
          <a:xfrm>
            <a:off x="267694" y="4077072"/>
            <a:ext cx="8866530" cy="646331"/>
          </a:xfrm>
          <a:prstGeom prst="rect">
            <a:avLst/>
          </a:prstGeom>
          <a:noFill/>
        </p:spPr>
        <p:txBody>
          <a:bodyPr wrap="none" rtlCol="0">
            <a:spAutoFit/>
          </a:bodyPr>
          <a:lstStyle/>
          <a:p>
            <a:r>
              <a:rPr lang="ja-JP" altLang="en-US" dirty="0">
                <a:latin typeface="+mn-lt"/>
                <a:ea typeface="+mn-ea"/>
              </a:rPr>
              <a:t>規格化されているため、</a:t>
            </a:r>
            <a:r>
              <a:rPr lang="en-US" altLang="ja-JP" dirty="0">
                <a:latin typeface="+mn-lt"/>
                <a:ea typeface="+mn-ea"/>
              </a:rPr>
              <a:t>I2C</a:t>
            </a:r>
            <a:r>
              <a:rPr lang="ja-JP" altLang="en-US" dirty="0">
                <a:latin typeface="+mn-lt"/>
                <a:ea typeface="+mn-ea"/>
              </a:rPr>
              <a:t>に対応した色々なデバイスを柔軟に接続して使えます。</a:t>
            </a:r>
            <a:endParaRPr lang="en-US" altLang="ja-JP" dirty="0">
              <a:latin typeface="+mn-lt"/>
              <a:ea typeface="+mn-ea"/>
            </a:endParaRPr>
          </a:p>
          <a:p>
            <a:r>
              <a:rPr lang="ja-JP" altLang="en-US" dirty="0">
                <a:latin typeface="+mn-lt"/>
                <a:ea typeface="+mn-ea"/>
              </a:rPr>
              <a:t>　</a:t>
            </a:r>
            <a:r>
              <a:rPr lang="en-US" altLang="ja-JP" dirty="0">
                <a:latin typeface="+mn-lt"/>
                <a:ea typeface="+mn-ea"/>
              </a:rPr>
              <a:t>(</a:t>
            </a:r>
            <a:r>
              <a:rPr lang="ja-JP" altLang="en-US" dirty="0">
                <a:latin typeface="+mn-lt"/>
                <a:ea typeface="+mn-ea"/>
              </a:rPr>
              <a:t>本講習では照度センサと加速度センサを使います。）</a:t>
            </a:r>
            <a:endParaRPr lang="en-US" altLang="ja-JP" dirty="0">
              <a:latin typeface="+mn-lt"/>
              <a:ea typeface="+mn-ea"/>
            </a:endParaRPr>
          </a:p>
        </p:txBody>
      </p:sp>
      <p:grpSp>
        <p:nvGrpSpPr>
          <p:cNvPr id="7" name="グループ化 6">
            <a:extLst>
              <a:ext uri="{FF2B5EF4-FFF2-40B4-BE49-F238E27FC236}">
                <a16:creationId xmlns:a16="http://schemas.microsoft.com/office/drawing/2014/main" id="{A46A255A-4B35-4490-BF7E-B53C5C3A31D7}"/>
              </a:ext>
            </a:extLst>
          </p:cNvPr>
          <p:cNvGrpSpPr/>
          <p:nvPr/>
        </p:nvGrpSpPr>
        <p:grpSpPr>
          <a:xfrm>
            <a:off x="1064568" y="4581128"/>
            <a:ext cx="7560841" cy="1787388"/>
            <a:chOff x="1064568" y="4726065"/>
            <a:chExt cx="7560841" cy="1787388"/>
          </a:xfrm>
        </p:grpSpPr>
        <p:grpSp>
          <p:nvGrpSpPr>
            <p:cNvPr id="8" name="グループ化 7">
              <a:extLst>
                <a:ext uri="{FF2B5EF4-FFF2-40B4-BE49-F238E27FC236}">
                  <a16:creationId xmlns:a16="http://schemas.microsoft.com/office/drawing/2014/main" id="{05E8680E-BADC-468C-AB93-7048C2C7A52D}"/>
                </a:ext>
              </a:extLst>
            </p:cNvPr>
            <p:cNvGrpSpPr/>
            <p:nvPr/>
          </p:nvGrpSpPr>
          <p:grpSpPr>
            <a:xfrm>
              <a:off x="1064568" y="4871381"/>
              <a:ext cx="7560841" cy="1475419"/>
              <a:chOff x="1064568" y="4871381"/>
              <a:chExt cx="7560841" cy="1475419"/>
            </a:xfrm>
          </p:grpSpPr>
          <p:pic>
            <p:nvPicPr>
              <p:cNvPr id="13" name="Picture 2" descr="enter image description here">
                <a:extLst>
                  <a:ext uri="{FF2B5EF4-FFF2-40B4-BE49-F238E27FC236}">
                    <a16:creationId xmlns:a16="http://schemas.microsoft.com/office/drawing/2014/main" id="{F28C9248-EB7C-4511-9040-C43AC91DF7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168644" y="4871381"/>
                <a:ext cx="1112140" cy="11121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ãMPU-6050ãã®ç»åæ¤ç´¢çµæ">
                <a:extLst>
                  <a:ext uri="{FF2B5EF4-FFF2-40B4-BE49-F238E27FC236}">
                    <a16:creationId xmlns:a16="http://schemas.microsoft.com/office/drawing/2014/main" id="{5A87D740-0CD9-4A9E-A9C4-FCC10F560A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256447" y="4905208"/>
                <a:ext cx="1184149" cy="1184149"/>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A160946C-E49F-403B-AC88-674CF5B585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016395" y="4437691"/>
                <a:ext cx="1044486" cy="1979521"/>
              </a:xfrm>
              <a:prstGeom prst="rect">
                <a:avLst/>
              </a:prstGeom>
            </p:spPr>
          </p:pic>
          <p:grpSp>
            <p:nvGrpSpPr>
              <p:cNvPr id="16" name="グループ化 15">
                <a:extLst>
                  <a:ext uri="{FF2B5EF4-FFF2-40B4-BE49-F238E27FC236}">
                    <a16:creationId xmlns:a16="http://schemas.microsoft.com/office/drawing/2014/main" id="{5BC136EB-BE93-4843-BAFE-C48ED884CD31}"/>
                  </a:ext>
                </a:extLst>
              </p:cNvPr>
              <p:cNvGrpSpPr/>
              <p:nvPr/>
            </p:nvGrpSpPr>
            <p:grpSpPr>
              <a:xfrm>
                <a:off x="1064568" y="5853844"/>
                <a:ext cx="7560841" cy="318069"/>
                <a:chOff x="1064568" y="5853844"/>
                <a:chExt cx="7560841" cy="318069"/>
              </a:xfrm>
            </p:grpSpPr>
            <p:cxnSp>
              <p:nvCxnSpPr>
                <p:cNvPr id="21" name="直線コネクタ 20">
                  <a:extLst>
                    <a:ext uri="{FF2B5EF4-FFF2-40B4-BE49-F238E27FC236}">
                      <a16:creationId xmlns:a16="http://schemas.microsoft.com/office/drawing/2014/main" id="{AEF1F588-5D6B-4478-BFC1-9ECE776E3C7B}"/>
                    </a:ext>
                  </a:extLst>
                </p:cNvPr>
                <p:cNvCxnSpPr/>
                <p:nvPr/>
              </p:nvCxnSpPr>
              <p:spPr>
                <a:xfrm>
                  <a:off x="4659019" y="5853844"/>
                  <a:ext cx="0" cy="295582"/>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E6B51CE-AA4B-4825-9DAF-6B657A0E72F0}"/>
                    </a:ext>
                  </a:extLst>
                </p:cNvPr>
                <p:cNvCxnSpPr/>
                <p:nvPr/>
              </p:nvCxnSpPr>
              <p:spPr>
                <a:xfrm>
                  <a:off x="6920743" y="5868356"/>
                  <a:ext cx="0" cy="295582"/>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0B7F224-DB27-42D8-9513-8DCE6C820111}"/>
                    </a:ext>
                  </a:extLst>
                </p:cNvPr>
                <p:cNvCxnSpPr>
                  <a:cxnSpLocks/>
                </p:cNvCxnSpPr>
                <p:nvPr/>
              </p:nvCxnSpPr>
              <p:spPr>
                <a:xfrm flipH="1">
                  <a:off x="4650601" y="6149426"/>
                  <a:ext cx="3974808" cy="0"/>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2595167-ACAE-483E-8E78-660A9165A703}"/>
                    </a:ext>
                  </a:extLst>
                </p:cNvPr>
                <p:cNvCxnSpPr/>
                <p:nvPr/>
              </p:nvCxnSpPr>
              <p:spPr>
                <a:xfrm>
                  <a:off x="3248335" y="5876331"/>
                  <a:ext cx="0" cy="295582"/>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58B4A5E-2949-49BD-828D-2393BE22E837}"/>
                    </a:ext>
                  </a:extLst>
                </p:cNvPr>
                <p:cNvCxnSpPr>
                  <a:cxnSpLocks/>
                </p:cNvCxnSpPr>
                <p:nvPr/>
              </p:nvCxnSpPr>
              <p:spPr>
                <a:xfrm flipH="1">
                  <a:off x="1064568" y="6149426"/>
                  <a:ext cx="4453911" cy="0"/>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7" name="直線コネクタ 16">
                <a:extLst>
                  <a:ext uri="{FF2B5EF4-FFF2-40B4-BE49-F238E27FC236}">
                    <a16:creationId xmlns:a16="http://schemas.microsoft.com/office/drawing/2014/main" id="{4E9D076C-0504-4C29-809D-2BBAAE000444}"/>
                  </a:ext>
                </a:extLst>
              </p:cNvPr>
              <p:cNvCxnSpPr>
                <a:cxnSpLocks/>
              </p:cNvCxnSpPr>
              <p:nvPr/>
            </p:nvCxnSpPr>
            <p:spPr>
              <a:xfrm>
                <a:off x="4781769" y="5853844"/>
                <a:ext cx="0" cy="492956"/>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EFD07BA-37A0-45AA-85C1-D4BD9DE7902F}"/>
                  </a:ext>
                </a:extLst>
              </p:cNvPr>
              <p:cNvCxnSpPr>
                <a:cxnSpLocks/>
              </p:cNvCxnSpPr>
              <p:nvPr/>
            </p:nvCxnSpPr>
            <p:spPr>
              <a:xfrm>
                <a:off x="6776727" y="5880031"/>
                <a:ext cx="0" cy="466769"/>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9628A7-2669-4715-AA0F-F2AA063F76B0}"/>
                  </a:ext>
                </a:extLst>
              </p:cNvPr>
              <p:cNvCxnSpPr>
                <a:cxnSpLocks/>
              </p:cNvCxnSpPr>
              <p:nvPr/>
            </p:nvCxnSpPr>
            <p:spPr>
              <a:xfrm>
                <a:off x="2960303" y="5883054"/>
                <a:ext cx="0" cy="463746"/>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5E719BE-A84F-487E-B51C-C3B7D368A78E}"/>
                  </a:ext>
                </a:extLst>
              </p:cNvPr>
              <p:cNvCxnSpPr>
                <a:cxnSpLocks/>
              </p:cNvCxnSpPr>
              <p:nvPr/>
            </p:nvCxnSpPr>
            <p:spPr>
              <a:xfrm flipH="1">
                <a:off x="1064568" y="6346800"/>
                <a:ext cx="7560841"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8A2005D5-337C-472D-8BA8-9ED141A4D83F}"/>
                </a:ext>
              </a:extLst>
            </p:cNvPr>
            <p:cNvSpPr txBox="1"/>
            <p:nvPr/>
          </p:nvSpPr>
          <p:spPr>
            <a:xfrm>
              <a:off x="3393552" y="6275626"/>
              <a:ext cx="450764" cy="237827"/>
            </a:xfrm>
            <a:prstGeom prst="rect">
              <a:avLst/>
            </a:prstGeom>
            <a:noFill/>
          </p:spPr>
          <p:txBody>
            <a:bodyPr wrap="none" rtlCol="0">
              <a:spAutoFit/>
            </a:bodyPr>
            <a:lstStyle/>
            <a:p>
              <a:r>
                <a:rPr kumimoji="1" lang="en-US" altLang="ja-JP" sz="1100" b="1" dirty="0">
                  <a:latin typeface="ＭＳ Ｐゴシック" panose="020B0600070205080204" pitchFamily="50" charset="-128"/>
                  <a:ea typeface="ＭＳ Ｐゴシック" panose="020B0600070205080204" pitchFamily="50" charset="-128"/>
                </a:rPr>
                <a:t>SDA</a:t>
              </a:r>
              <a:endParaRPr kumimoji="1" lang="ja-JP" altLang="en-US" sz="1100" b="1" dirty="0">
                <a:latin typeface="ＭＳ Ｐゴシック" panose="020B0600070205080204" pitchFamily="50" charset="-128"/>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678210BD-0B06-463B-8626-95E32326A642}"/>
                </a:ext>
              </a:extLst>
            </p:cNvPr>
            <p:cNvSpPr txBox="1"/>
            <p:nvPr/>
          </p:nvSpPr>
          <p:spPr>
            <a:xfrm>
              <a:off x="3705589" y="5909035"/>
              <a:ext cx="441146" cy="216206"/>
            </a:xfrm>
            <a:prstGeom prst="rect">
              <a:avLst/>
            </a:prstGeom>
            <a:noFill/>
          </p:spPr>
          <p:txBody>
            <a:bodyPr wrap="none" rtlCol="0">
              <a:spAutoFit/>
            </a:bodyPr>
            <a:lstStyle/>
            <a:p>
              <a:r>
                <a:rPr kumimoji="1" lang="en-US" altLang="ja-JP" sz="1100" b="1" dirty="0">
                  <a:latin typeface="ＭＳ Ｐゴシック" panose="020B0600070205080204" pitchFamily="50" charset="-128"/>
                  <a:ea typeface="ＭＳ Ｐゴシック" panose="020B0600070205080204" pitchFamily="50" charset="-128"/>
                </a:rPr>
                <a:t>SCL</a:t>
              </a:r>
              <a:endParaRPr kumimoji="1" lang="ja-JP" altLang="en-US" sz="1100" b="1" dirty="0">
                <a:latin typeface="ＭＳ Ｐゴシック" panose="020B0600070205080204" pitchFamily="50" charset="-128"/>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05A99B47-D90E-4516-8561-41B895C60453}"/>
                </a:ext>
              </a:extLst>
            </p:cNvPr>
            <p:cNvSpPr txBox="1"/>
            <p:nvPr/>
          </p:nvSpPr>
          <p:spPr>
            <a:xfrm>
              <a:off x="4326234" y="4904267"/>
              <a:ext cx="1031051" cy="261610"/>
            </a:xfrm>
            <a:prstGeom prst="rect">
              <a:avLst/>
            </a:prstGeom>
            <a:noFill/>
          </p:spPr>
          <p:txBody>
            <a:bodyPr wrap="none" rtlCol="0">
              <a:spAutoFit/>
            </a:bodyPr>
            <a:lstStyle/>
            <a:p>
              <a:r>
                <a:rPr kumimoji="1" lang="ja-JP" altLang="en-US" sz="1100" dirty="0">
                  <a:latin typeface="+mn-ea"/>
                  <a:ea typeface="+mn-ea"/>
                </a:rPr>
                <a:t>加速度センサ</a:t>
              </a:r>
            </a:p>
          </p:txBody>
        </p:sp>
        <p:sp>
          <p:nvSpPr>
            <p:cNvPr id="12" name="テキスト ボックス 11">
              <a:extLst>
                <a:ext uri="{FF2B5EF4-FFF2-40B4-BE49-F238E27FC236}">
                  <a16:creationId xmlns:a16="http://schemas.microsoft.com/office/drawing/2014/main" id="{68054BD0-12E3-4F28-B3BD-61C68452E608}"/>
                </a:ext>
              </a:extLst>
            </p:cNvPr>
            <p:cNvSpPr txBox="1"/>
            <p:nvPr/>
          </p:nvSpPr>
          <p:spPr>
            <a:xfrm>
              <a:off x="6279720" y="4726065"/>
              <a:ext cx="889987" cy="261610"/>
            </a:xfrm>
            <a:prstGeom prst="rect">
              <a:avLst/>
            </a:prstGeom>
            <a:noFill/>
          </p:spPr>
          <p:txBody>
            <a:bodyPr wrap="none" rtlCol="0">
              <a:spAutoFit/>
            </a:bodyPr>
            <a:lstStyle/>
            <a:p>
              <a:r>
                <a:rPr kumimoji="1" lang="ja-JP" altLang="en-US" sz="1100" dirty="0">
                  <a:latin typeface="+mn-ea"/>
                  <a:ea typeface="+mn-ea"/>
                </a:rPr>
                <a:t>照度センサ</a:t>
              </a:r>
            </a:p>
          </p:txBody>
        </p:sp>
      </p:grpSp>
      <p:pic>
        <p:nvPicPr>
          <p:cNvPr id="26" name="図 25">
            <a:extLst>
              <a:ext uri="{FF2B5EF4-FFF2-40B4-BE49-F238E27FC236}">
                <a16:creationId xmlns:a16="http://schemas.microsoft.com/office/drawing/2014/main" id="{86E5DF89-8873-4CEF-8F18-7571231F95A6}"/>
              </a:ext>
            </a:extLst>
          </p:cNvPr>
          <p:cNvPicPr>
            <a:picLocks noChangeAspect="1"/>
          </p:cNvPicPr>
          <p:nvPr/>
        </p:nvPicPr>
        <p:blipFill>
          <a:blip r:embed="rId5"/>
          <a:stretch>
            <a:fillRect/>
          </a:stretch>
        </p:blipFill>
        <p:spPr>
          <a:xfrm>
            <a:off x="350926" y="1895586"/>
            <a:ext cx="4980902" cy="1888366"/>
          </a:xfrm>
          <a:prstGeom prst="rect">
            <a:avLst/>
          </a:prstGeom>
        </p:spPr>
      </p:pic>
      <p:sp>
        <p:nvSpPr>
          <p:cNvPr id="27" name="テキスト ボックス 26">
            <a:extLst>
              <a:ext uri="{FF2B5EF4-FFF2-40B4-BE49-F238E27FC236}">
                <a16:creationId xmlns:a16="http://schemas.microsoft.com/office/drawing/2014/main" id="{C864558B-1FD1-42B6-B9DA-7F1C00B97FDC}"/>
              </a:ext>
            </a:extLst>
          </p:cNvPr>
          <p:cNvSpPr txBox="1"/>
          <p:nvPr/>
        </p:nvSpPr>
        <p:spPr>
          <a:xfrm>
            <a:off x="5274278" y="2200453"/>
            <a:ext cx="4068743" cy="738664"/>
          </a:xfrm>
          <a:prstGeom prst="rect">
            <a:avLst/>
          </a:prstGeom>
          <a:noFill/>
        </p:spPr>
        <p:txBody>
          <a:bodyPr wrap="none" rtlCol="0">
            <a:spAutoFit/>
          </a:bodyPr>
          <a:lstStyle/>
          <a:p>
            <a:r>
              <a:rPr lang="en-US" altLang="ja-JP" sz="1400" dirty="0">
                <a:latin typeface="+mn-lt"/>
                <a:ea typeface="+mn-ea"/>
              </a:rPr>
              <a:t>SCL</a:t>
            </a:r>
            <a:r>
              <a:rPr lang="ja-JP" altLang="en-US" sz="1400" dirty="0">
                <a:latin typeface="+mn-lt"/>
                <a:ea typeface="+mn-ea"/>
              </a:rPr>
              <a:t>信号に同期して</a:t>
            </a:r>
            <a:r>
              <a:rPr lang="en-US" altLang="ja-JP" sz="1400" dirty="0">
                <a:latin typeface="+mn-lt"/>
                <a:ea typeface="+mn-ea"/>
              </a:rPr>
              <a:t>SDA</a:t>
            </a:r>
            <a:r>
              <a:rPr lang="ja-JP" altLang="en-US" sz="1400" dirty="0">
                <a:latin typeface="+mn-lt"/>
                <a:ea typeface="+mn-ea"/>
              </a:rPr>
              <a:t>信号でアドレス</a:t>
            </a:r>
            <a:endParaRPr lang="en-US" altLang="ja-JP" sz="1400" dirty="0">
              <a:latin typeface="+mn-lt"/>
              <a:ea typeface="+mn-ea"/>
            </a:endParaRPr>
          </a:p>
          <a:p>
            <a:r>
              <a:rPr lang="ja-JP" altLang="en-US" sz="1400" dirty="0">
                <a:latin typeface="+mn-lt"/>
                <a:ea typeface="+mn-ea"/>
              </a:rPr>
              <a:t>とデータを</a:t>
            </a:r>
            <a:r>
              <a:rPr lang="en-US" altLang="ja-JP" sz="1400" dirty="0">
                <a:latin typeface="+mn-lt"/>
                <a:ea typeface="+mn-ea"/>
              </a:rPr>
              <a:t>1</a:t>
            </a:r>
            <a:r>
              <a:rPr lang="ja-JP" altLang="en-US" sz="1400" dirty="0">
                <a:latin typeface="+mn-lt"/>
                <a:ea typeface="+mn-ea"/>
              </a:rPr>
              <a:t>ビットずつ順番に送ってデータ交換</a:t>
            </a:r>
            <a:endParaRPr lang="en-US" altLang="ja-JP" sz="1400" dirty="0">
              <a:latin typeface="+mn-lt"/>
              <a:ea typeface="+mn-ea"/>
            </a:endParaRPr>
          </a:p>
          <a:p>
            <a:r>
              <a:rPr lang="ja-JP" altLang="en-US" sz="1400" dirty="0">
                <a:latin typeface="+mn-lt"/>
                <a:ea typeface="+mn-ea"/>
              </a:rPr>
              <a:t>を行います。</a:t>
            </a:r>
            <a:r>
              <a:rPr lang="en-US" altLang="ja-JP" sz="1400" dirty="0">
                <a:latin typeface="+mn-lt"/>
                <a:ea typeface="+mn-ea"/>
              </a:rPr>
              <a:t>(</a:t>
            </a:r>
            <a:r>
              <a:rPr lang="ja-JP" altLang="en-US" sz="1400" dirty="0">
                <a:latin typeface="+mn-lt"/>
                <a:ea typeface="+mn-ea"/>
              </a:rPr>
              <a:t>クロック同期通信といいます）</a:t>
            </a:r>
            <a:endParaRPr lang="en-US" altLang="ja-JP" sz="1400" dirty="0">
              <a:latin typeface="+mn-lt"/>
              <a:ea typeface="+mn-ea"/>
            </a:endParaRPr>
          </a:p>
        </p:txBody>
      </p:sp>
      <p:cxnSp>
        <p:nvCxnSpPr>
          <p:cNvPr id="28" name="コネクタ: カギ線 27">
            <a:extLst>
              <a:ext uri="{FF2B5EF4-FFF2-40B4-BE49-F238E27FC236}">
                <a16:creationId xmlns:a16="http://schemas.microsoft.com/office/drawing/2014/main" id="{12867D93-937B-4EEC-B1D9-72050CE87838}"/>
              </a:ext>
            </a:extLst>
          </p:cNvPr>
          <p:cNvCxnSpPr>
            <a:cxnSpLocks/>
          </p:cNvCxnSpPr>
          <p:nvPr/>
        </p:nvCxnSpPr>
        <p:spPr>
          <a:xfrm rot="5400000" flipH="1" flipV="1">
            <a:off x="3392720" y="4803081"/>
            <a:ext cx="105836" cy="1876192"/>
          </a:xfrm>
          <a:prstGeom prst="bentConnector3">
            <a:avLst>
              <a:gd name="adj1" fmla="val -376735"/>
            </a:avLst>
          </a:prstGeom>
          <a:ln w="127000">
            <a:solidFill>
              <a:srgbClr val="FFC000">
                <a:alpha val="50000"/>
              </a:srgb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2D2E9A9B-3380-49A3-B985-46D9DA4E8D0C}"/>
              </a:ext>
            </a:extLst>
          </p:cNvPr>
          <p:cNvCxnSpPr>
            <a:cxnSpLocks/>
            <a:endCxn id="13" idx="3"/>
          </p:cNvCxnSpPr>
          <p:nvPr/>
        </p:nvCxnSpPr>
        <p:spPr>
          <a:xfrm>
            <a:off x="2818918" y="5783025"/>
            <a:ext cx="3905796" cy="55559"/>
          </a:xfrm>
          <a:prstGeom prst="bentConnector4">
            <a:avLst>
              <a:gd name="adj1" fmla="val -403"/>
              <a:gd name="adj2" fmla="val 1066439"/>
            </a:avLst>
          </a:prstGeom>
          <a:ln w="127000">
            <a:solidFill>
              <a:srgbClr val="FFC000">
                <a:alpha val="50000"/>
              </a:srgb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946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37</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lang="en-US" altLang="ja-JP" sz="2400" u="sng" dirty="0">
                <a:latin typeface="+mj-ea"/>
              </a:rPr>
              <a:t>ESP32</a:t>
            </a:r>
            <a:r>
              <a:rPr lang="ja-JP" altLang="en-US" sz="2400" u="sng" dirty="0" err="1">
                <a:latin typeface="+mj-ea"/>
              </a:rPr>
              <a:t>での</a:t>
            </a:r>
            <a:r>
              <a:rPr lang="en-US" altLang="ja-JP" sz="2400" u="sng" dirty="0">
                <a:latin typeface="+mj-ea"/>
              </a:rPr>
              <a:t>I2C</a:t>
            </a:r>
            <a:r>
              <a:rPr lang="ja-JP" altLang="en-US" sz="2400" u="sng" dirty="0">
                <a:latin typeface="+mj-ea"/>
              </a:rPr>
              <a:t>通信の使用方法</a:t>
            </a:r>
            <a:endParaRPr kumimoji="1" lang="ja-JP" altLang="en-US" sz="2400" u="sng" dirty="0">
              <a:latin typeface="+mj-ea"/>
            </a:endParaRPr>
          </a:p>
        </p:txBody>
      </p:sp>
      <p:sp>
        <p:nvSpPr>
          <p:cNvPr id="30" name="テキスト ボックス 29">
            <a:extLst>
              <a:ext uri="{FF2B5EF4-FFF2-40B4-BE49-F238E27FC236}">
                <a16:creationId xmlns:a16="http://schemas.microsoft.com/office/drawing/2014/main" id="{B642D445-CF6C-4060-AD64-90851F7C76A0}"/>
              </a:ext>
            </a:extLst>
          </p:cNvPr>
          <p:cNvSpPr txBox="1"/>
          <p:nvPr/>
        </p:nvSpPr>
        <p:spPr>
          <a:xfrm>
            <a:off x="269169" y="971436"/>
            <a:ext cx="9661619" cy="5078313"/>
          </a:xfrm>
          <a:prstGeom prst="rect">
            <a:avLst/>
          </a:prstGeom>
          <a:noFill/>
        </p:spPr>
        <p:txBody>
          <a:bodyPr wrap="none" rtlCol="0">
            <a:spAutoFit/>
          </a:bodyPr>
          <a:lstStyle/>
          <a:p>
            <a:r>
              <a:rPr lang="ja-JP" altLang="en-US" dirty="0">
                <a:latin typeface="+mn-lt"/>
                <a:ea typeface="+mn-ea"/>
              </a:rPr>
              <a:t>・ライブラリを使用する。</a:t>
            </a:r>
            <a:endParaRPr lang="en-US" altLang="ja-JP" dirty="0">
              <a:latin typeface="+mn-lt"/>
              <a:ea typeface="+mn-ea"/>
            </a:endParaRPr>
          </a:p>
          <a:p>
            <a:r>
              <a:rPr lang="ja-JP" altLang="en-US" dirty="0">
                <a:latin typeface="+mn-lt"/>
                <a:ea typeface="+mn-ea"/>
              </a:rPr>
              <a:t>　⇒</a:t>
            </a:r>
            <a:r>
              <a:rPr lang="en-US" altLang="ja-JP" dirty="0">
                <a:latin typeface="+mn-lt"/>
                <a:ea typeface="+mn-ea"/>
              </a:rPr>
              <a:t>I2C</a:t>
            </a:r>
            <a:r>
              <a:rPr lang="ja-JP" altLang="en-US" dirty="0">
                <a:latin typeface="+mn-lt"/>
                <a:ea typeface="+mn-ea"/>
              </a:rPr>
              <a:t>通信のライブラリは</a:t>
            </a:r>
            <a:r>
              <a:rPr lang="en-US" altLang="ja-JP" dirty="0">
                <a:latin typeface="+mn-lt"/>
                <a:ea typeface="+mn-ea"/>
              </a:rPr>
              <a:t>Arduino</a:t>
            </a:r>
            <a:r>
              <a:rPr lang="ja-JP" altLang="en-US" dirty="0">
                <a:latin typeface="+mn-lt"/>
                <a:ea typeface="+mn-ea"/>
              </a:rPr>
              <a:t>の標準ライブラリであり、</a:t>
            </a:r>
            <a:r>
              <a:rPr lang="en-US" altLang="ja-JP" dirty="0">
                <a:latin typeface="+mn-lt"/>
                <a:ea typeface="+mn-ea"/>
              </a:rPr>
              <a:t>IDE</a:t>
            </a:r>
            <a:r>
              <a:rPr lang="ja-JP" altLang="en-US" dirty="0">
                <a:latin typeface="+mn-lt"/>
                <a:ea typeface="+mn-ea"/>
              </a:rPr>
              <a:t>に同梱されている。</a:t>
            </a:r>
            <a:endParaRPr lang="en-US" altLang="ja-JP" dirty="0">
              <a:latin typeface="+mn-lt"/>
              <a:ea typeface="+mn-ea"/>
            </a:endParaRPr>
          </a:p>
          <a:p>
            <a:r>
              <a:rPr lang="ja-JP" altLang="en-US" dirty="0">
                <a:latin typeface="+mn-lt"/>
                <a:ea typeface="+mn-ea"/>
              </a:rPr>
              <a:t>　　</a:t>
            </a:r>
            <a:r>
              <a:rPr lang="en-US" altLang="ja-JP" dirty="0">
                <a:latin typeface="+mn-lt"/>
                <a:ea typeface="+mn-ea"/>
              </a:rPr>
              <a:t>※</a:t>
            </a:r>
            <a:r>
              <a:rPr lang="ja-JP" altLang="en-US" dirty="0">
                <a:latin typeface="+mn-lt"/>
                <a:ea typeface="+mn-ea"/>
              </a:rPr>
              <a:t>中身を詳しく見たい人は、</a:t>
            </a:r>
            <a:r>
              <a:rPr lang="it-IT" altLang="ja-JP" dirty="0"/>
              <a:t>hardware\arduino\avr\libraries\Wire</a:t>
            </a:r>
            <a:r>
              <a:rPr lang="ja-JP" altLang="en-US" dirty="0"/>
              <a:t>　</a:t>
            </a:r>
            <a:r>
              <a:rPr lang="ja-JP" altLang="en-US" dirty="0">
                <a:latin typeface="+mj-ea"/>
                <a:ea typeface="+mj-ea"/>
              </a:rPr>
              <a:t>に入っているらしい</a:t>
            </a:r>
            <a:endParaRPr lang="en-US" altLang="ja-JP" dirty="0">
              <a:latin typeface="+mj-ea"/>
              <a:ea typeface="+mj-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①</a:t>
            </a:r>
            <a:r>
              <a:rPr lang="en-US" altLang="ja-JP" dirty="0"/>
              <a:t>I2C</a:t>
            </a:r>
            <a:r>
              <a:rPr lang="ja-JP" altLang="ja-JP" dirty="0"/>
              <a:t>通信ライブラリ</a:t>
            </a:r>
            <a:endParaRPr lang="en-US" altLang="ja-JP" dirty="0"/>
          </a:p>
          <a:p>
            <a:r>
              <a:rPr lang="ja-JP" altLang="en-US" dirty="0">
                <a:latin typeface="+mn-lt"/>
                <a:ea typeface="+mn-ea"/>
              </a:rPr>
              <a:t>　</a:t>
            </a:r>
            <a:r>
              <a:rPr lang="ja-JP" altLang="ja-JP" dirty="0"/>
              <a:t>下記のようにスケッチの先頭にてインクルードします。</a:t>
            </a:r>
          </a:p>
          <a:p>
            <a:r>
              <a:rPr lang="en-US" altLang="ja-JP" dirty="0"/>
              <a:t>	#include &lt;</a:t>
            </a:r>
            <a:r>
              <a:rPr lang="en-US" altLang="ja-JP" dirty="0" err="1"/>
              <a:t>Wire.h</a:t>
            </a:r>
            <a:r>
              <a:rPr lang="en-US" altLang="ja-JP" dirty="0"/>
              <a:t>&gt;</a:t>
            </a:r>
            <a:endParaRPr lang="ja-JP" altLang="ja-JP" dirty="0"/>
          </a:p>
          <a:p>
            <a:endParaRPr lang="en-US" altLang="ja-JP" dirty="0">
              <a:latin typeface="+mn-lt"/>
              <a:ea typeface="+mn-ea"/>
            </a:endParaRPr>
          </a:p>
          <a:p>
            <a:r>
              <a:rPr lang="ja-JP" altLang="en-US" dirty="0">
                <a:latin typeface="+mn-lt"/>
                <a:ea typeface="+mn-ea"/>
              </a:rPr>
              <a:t>②</a:t>
            </a:r>
            <a:r>
              <a:rPr lang="ja-JP" altLang="ja-JP" dirty="0">
                <a:solidFill>
                  <a:srgbClr val="FF0000"/>
                </a:solidFill>
              </a:rPr>
              <a:t>最初に</a:t>
            </a:r>
            <a:r>
              <a:rPr lang="en-US" altLang="ja-JP" dirty="0">
                <a:solidFill>
                  <a:srgbClr val="FF0000"/>
                </a:solidFill>
              </a:rPr>
              <a:t>Setup()</a:t>
            </a:r>
            <a:r>
              <a:rPr lang="ja-JP" altLang="ja-JP" dirty="0">
                <a:solidFill>
                  <a:srgbClr val="FF0000"/>
                </a:solidFill>
              </a:rPr>
              <a:t>の中で</a:t>
            </a:r>
            <a:r>
              <a:rPr lang="en-US" altLang="ja-JP" dirty="0">
                <a:solidFill>
                  <a:srgbClr val="FF0000"/>
                </a:solidFill>
              </a:rPr>
              <a:t> </a:t>
            </a:r>
            <a:r>
              <a:rPr lang="en-US" altLang="ja-JP" dirty="0" err="1">
                <a:solidFill>
                  <a:srgbClr val="FF0000"/>
                </a:solidFill>
              </a:rPr>
              <a:t>Wire.begin</a:t>
            </a:r>
            <a:r>
              <a:rPr lang="en-US" altLang="ja-JP" dirty="0">
                <a:solidFill>
                  <a:srgbClr val="FF0000"/>
                </a:solidFill>
              </a:rPr>
              <a:t>()</a:t>
            </a:r>
            <a:r>
              <a:rPr lang="ja-JP" altLang="ja-JP" dirty="0">
                <a:solidFill>
                  <a:srgbClr val="FF0000"/>
                </a:solidFill>
              </a:rPr>
              <a:t>を行い初期化します。</a:t>
            </a:r>
          </a:p>
          <a:p>
            <a:r>
              <a:rPr lang="en-US" altLang="ja-JP" dirty="0">
                <a:solidFill>
                  <a:srgbClr val="FF0000"/>
                </a:solidFill>
              </a:rPr>
              <a:t>     </a:t>
            </a:r>
            <a:r>
              <a:rPr lang="ja-JP" altLang="ja-JP" dirty="0">
                <a:solidFill>
                  <a:srgbClr val="FF0000"/>
                </a:solidFill>
              </a:rPr>
              <a:t>これで </a:t>
            </a:r>
            <a:r>
              <a:rPr lang="en-US" altLang="ja-JP" dirty="0">
                <a:solidFill>
                  <a:srgbClr val="FF0000"/>
                </a:solidFill>
              </a:rPr>
              <a:t>“Wire” </a:t>
            </a:r>
            <a:r>
              <a:rPr lang="ja-JP" altLang="ja-JP" dirty="0">
                <a:solidFill>
                  <a:srgbClr val="FF0000"/>
                </a:solidFill>
              </a:rPr>
              <a:t>を通じて</a:t>
            </a:r>
            <a:r>
              <a:rPr lang="en-US" altLang="ja-JP" dirty="0">
                <a:solidFill>
                  <a:srgbClr val="FF0000"/>
                </a:solidFill>
              </a:rPr>
              <a:t>I2C</a:t>
            </a:r>
            <a:r>
              <a:rPr lang="ja-JP" altLang="ja-JP" dirty="0">
                <a:solidFill>
                  <a:srgbClr val="FF0000"/>
                </a:solidFill>
              </a:rPr>
              <a:t>通信が可能となりま</a:t>
            </a:r>
            <a:r>
              <a:rPr lang="ja-JP" altLang="en-US" dirty="0">
                <a:solidFill>
                  <a:srgbClr val="FF0000"/>
                </a:solidFill>
              </a:rPr>
              <a:t>す。</a:t>
            </a:r>
            <a:endParaRPr lang="en-US" altLang="ja-JP" dirty="0">
              <a:solidFill>
                <a:srgbClr val="FF0000"/>
              </a:solidFill>
            </a:endParaRPr>
          </a:p>
          <a:p>
            <a:endParaRPr lang="en-US" altLang="ja-JP" dirty="0">
              <a:latin typeface="+mn-lt"/>
              <a:ea typeface="+mn-ea"/>
            </a:endParaRPr>
          </a:p>
          <a:p>
            <a:r>
              <a:rPr lang="ja-JP" altLang="en-US" dirty="0">
                <a:latin typeface="+mn-lt"/>
                <a:ea typeface="+mn-ea"/>
              </a:rPr>
              <a:t>③</a:t>
            </a:r>
            <a:r>
              <a:rPr lang="ja-JP" altLang="ja-JP" dirty="0"/>
              <a:t>本来はこの後、</a:t>
            </a:r>
            <a:r>
              <a:rPr lang="en-US" altLang="ja-JP" dirty="0"/>
              <a:t>.</a:t>
            </a:r>
            <a:r>
              <a:rPr lang="en-US" altLang="ja-JP" dirty="0" err="1"/>
              <a:t>beginTransmission</a:t>
            </a:r>
            <a:r>
              <a:rPr lang="en-US" altLang="ja-JP" dirty="0"/>
              <a:t>()</a:t>
            </a:r>
            <a:r>
              <a:rPr lang="ja-JP" altLang="ja-JP" dirty="0"/>
              <a:t>や</a:t>
            </a:r>
            <a:r>
              <a:rPr lang="en-US" altLang="ja-JP" dirty="0"/>
              <a:t> .</a:t>
            </a:r>
            <a:r>
              <a:rPr lang="en-US" altLang="ja-JP" dirty="0" err="1"/>
              <a:t>readTransimission</a:t>
            </a:r>
            <a:r>
              <a:rPr lang="en-US" altLang="ja-JP" dirty="0"/>
              <a:t>()</a:t>
            </a:r>
            <a:r>
              <a:rPr lang="ja-JP" altLang="ja-JP" dirty="0" err="1"/>
              <a:t>、</a:t>
            </a:r>
            <a:endParaRPr lang="ja-JP" altLang="ja-JP" dirty="0"/>
          </a:p>
          <a:p>
            <a:r>
              <a:rPr lang="en-US" altLang="ja-JP" dirty="0"/>
              <a:t>.</a:t>
            </a:r>
            <a:r>
              <a:rPr lang="en-US" altLang="ja-JP" dirty="0" err="1"/>
              <a:t>writeTransmission</a:t>
            </a:r>
            <a:r>
              <a:rPr lang="en-US" altLang="ja-JP" dirty="0"/>
              <a:t>()</a:t>
            </a:r>
            <a:r>
              <a:rPr lang="ja-JP" altLang="ja-JP" dirty="0"/>
              <a:t>といった関数を使って</a:t>
            </a:r>
            <a:r>
              <a:rPr lang="en-US" altLang="ja-JP" dirty="0"/>
              <a:t>I2C</a:t>
            </a:r>
            <a:r>
              <a:rPr lang="ja-JP" altLang="ja-JP" dirty="0"/>
              <a:t>通信の手順を実行してきますが、</a:t>
            </a:r>
            <a:endParaRPr lang="en-US" altLang="ja-JP" dirty="0"/>
          </a:p>
          <a:p>
            <a:r>
              <a:rPr lang="ja-JP" altLang="ja-JP" dirty="0"/>
              <a:t>センサライブラリが用いると自動で実行し</a:t>
            </a:r>
            <a:r>
              <a:rPr lang="ja-JP" altLang="en-US" dirty="0"/>
              <a:t>てくれます。</a:t>
            </a:r>
            <a:endParaRPr lang="en-US" altLang="ja-JP" dirty="0"/>
          </a:p>
          <a:p>
            <a:endParaRPr lang="en-US" altLang="ja-JP" dirty="0">
              <a:latin typeface="+mn-lt"/>
              <a:ea typeface="+mn-ea"/>
            </a:endParaRPr>
          </a:p>
          <a:p>
            <a:r>
              <a:rPr lang="ja-JP" altLang="en-US" dirty="0">
                <a:latin typeface="+mn-lt"/>
                <a:ea typeface="+mn-ea"/>
              </a:rPr>
              <a:t>　照度センサ：</a:t>
            </a:r>
            <a:r>
              <a:rPr lang="en-US" altLang="ja-JP" dirty="0">
                <a:latin typeface="+mn-lt"/>
                <a:ea typeface="+mn-ea"/>
              </a:rPr>
              <a:t>&lt;RPR-0521RS.h&gt;</a:t>
            </a:r>
            <a:r>
              <a:rPr lang="ja-JP" altLang="en-US" dirty="0">
                <a:latin typeface="+mn-lt"/>
                <a:ea typeface="+mn-ea"/>
              </a:rPr>
              <a:t>　　　　加速度センサ：</a:t>
            </a:r>
            <a:r>
              <a:rPr lang="en-US" altLang="ja-JP" dirty="0"/>
              <a:t>&lt;MPU6050.h&gt;</a:t>
            </a:r>
            <a:endParaRPr lang="en-US" altLang="ja-JP" dirty="0">
              <a:latin typeface="+mn-lt"/>
              <a:ea typeface="+mn-ea"/>
            </a:endParaRPr>
          </a:p>
          <a:p>
            <a:r>
              <a:rPr lang="ja-JP" altLang="en-US" dirty="0">
                <a:latin typeface="+mn-lt"/>
                <a:ea typeface="+mn-ea"/>
              </a:rPr>
              <a:t>　　</a:t>
            </a:r>
            <a:endParaRPr lang="en-US" altLang="ja-JP" dirty="0">
              <a:latin typeface="+mn-lt"/>
              <a:ea typeface="+mn-ea"/>
            </a:endParaRPr>
          </a:p>
        </p:txBody>
      </p:sp>
    </p:spTree>
    <p:extLst>
      <p:ext uri="{BB962C8B-B14F-4D97-AF65-F5344CB8AC3E}">
        <p14:creationId xmlns:p14="http://schemas.microsoft.com/office/powerpoint/2010/main" val="270921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38</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製品での通信</a:t>
            </a:r>
          </a:p>
        </p:txBody>
      </p:sp>
      <p:sp>
        <p:nvSpPr>
          <p:cNvPr id="5" name="テキスト ボックス 5">
            <a:extLst>
              <a:ext uri="{FF2B5EF4-FFF2-40B4-BE49-F238E27FC236}">
                <a16:creationId xmlns:a16="http://schemas.microsoft.com/office/drawing/2014/main" id="{95095FFD-E1A6-4282-84A8-0559FD6EF756}"/>
              </a:ext>
            </a:extLst>
          </p:cNvPr>
          <p:cNvSpPr txBox="1">
            <a:spLocks noChangeArrowheads="1"/>
          </p:cNvSpPr>
          <p:nvPr/>
        </p:nvSpPr>
        <p:spPr bwMode="auto">
          <a:xfrm>
            <a:off x="967581" y="1040606"/>
            <a:ext cx="80724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spcBef>
                <a:spcPct val="0"/>
              </a:spcBef>
              <a:buClrTx/>
              <a:buSzTx/>
              <a:buFontTx/>
              <a:buNone/>
            </a:pPr>
            <a:r>
              <a:rPr lang="ja-JP" altLang="en-US" sz="2400">
                <a:latin typeface="Arial" panose="020B0604020202020204" pitchFamily="34" charset="0"/>
                <a:ea typeface="ＭＳ Ｐゴシック" panose="020B0600070205080204" pitchFamily="50" charset="-128"/>
              </a:rPr>
              <a:t>シリアル通信</a:t>
            </a:r>
            <a:endParaRPr lang="en-US" altLang="ja-JP" sz="2400">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00B050"/>
                </a:solidFill>
                <a:latin typeface="Arial" panose="020B0604020202020204" pitchFamily="34" charset="0"/>
                <a:ea typeface="ＭＳ Ｐゴシック" panose="020B0600070205080204" pitchFamily="50" charset="-128"/>
              </a:rPr>
              <a:t>メリット：使用する端子が少なく済む</a:t>
            </a:r>
            <a:endParaRPr lang="en-US" altLang="ja-JP" sz="2400">
              <a:solidFill>
                <a:srgbClr val="00B050"/>
              </a:solidFill>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FF0000"/>
                </a:solidFill>
                <a:latin typeface="Arial" panose="020B0604020202020204" pitchFamily="34" charset="0"/>
                <a:ea typeface="ＭＳ Ｐゴシック" panose="020B0600070205080204" pitchFamily="50" charset="-128"/>
              </a:rPr>
              <a:t>デメリット：パラレルに比べて低速</a:t>
            </a:r>
            <a:endParaRPr lang="en-US" altLang="ja-JP" sz="2400">
              <a:solidFill>
                <a:srgbClr val="FF0000"/>
              </a:solidFill>
              <a:latin typeface="Arial" panose="020B0604020202020204" pitchFamily="34" charset="0"/>
              <a:ea typeface="ＭＳ Ｐゴシック" panose="020B0600070205080204" pitchFamily="50" charset="-128"/>
            </a:endParaRPr>
          </a:p>
          <a:p>
            <a:pPr>
              <a:spcBef>
                <a:spcPct val="0"/>
              </a:spcBef>
              <a:buClrTx/>
              <a:buSzTx/>
              <a:buFontTx/>
              <a:buNone/>
            </a:pPr>
            <a:r>
              <a:rPr lang="ja-JP" altLang="en-US" sz="2400">
                <a:latin typeface="Arial" panose="020B0604020202020204" pitchFamily="34" charset="0"/>
                <a:ea typeface="ＭＳ Ｐゴシック" panose="020B0600070205080204" pitchFamily="50" charset="-128"/>
              </a:rPr>
              <a:t>パラレル通信</a:t>
            </a:r>
            <a:endParaRPr lang="en-US" altLang="ja-JP" sz="2400">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00B050"/>
                </a:solidFill>
                <a:latin typeface="Arial" panose="020B0604020202020204" pitchFamily="34" charset="0"/>
                <a:ea typeface="ＭＳ Ｐゴシック" panose="020B0600070205080204" pitchFamily="50" charset="-128"/>
              </a:rPr>
              <a:t>メリット：一気にデータ転送するので高速</a:t>
            </a:r>
            <a:endParaRPr lang="en-US" altLang="ja-JP" sz="2400">
              <a:solidFill>
                <a:srgbClr val="00B050"/>
              </a:solidFill>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FF0000"/>
                </a:solidFill>
                <a:latin typeface="Arial" panose="020B0604020202020204" pitchFamily="34" charset="0"/>
                <a:ea typeface="ＭＳ Ｐゴシック" panose="020B0600070205080204" pitchFamily="50" charset="-128"/>
              </a:rPr>
              <a:t>デメリット：使用端子が多い</a:t>
            </a:r>
            <a:endParaRPr lang="en-US" altLang="ja-JP" sz="2400">
              <a:solidFill>
                <a:srgbClr val="FF0000"/>
              </a:solidFill>
              <a:latin typeface="Arial" panose="020B0604020202020204" pitchFamily="34" charset="0"/>
              <a:ea typeface="ＭＳ Ｐゴシック" panose="020B0600070205080204" pitchFamily="50" charset="-128"/>
            </a:endParaRPr>
          </a:p>
        </p:txBody>
      </p:sp>
      <p:pic>
        <p:nvPicPr>
          <p:cNvPr id="6" name="Picture 28">
            <a:extLst>
              <a:ext uri="{FF2B5EF4-FFF2-40B4-BE49-F238E27FC236}">
                <a16:creationId xmlns:a16="http://schemas.microsoft.com/office/drawing/2014/main" id="{454B2D83-76F5-40AD-A171-22891E83A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806" y="4031456"/>
            <a:ext cx="5472112"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角丸四角形吹き出し 6">
            <a:extLst>
              <a:ext uri="{FF2B5EF4-FFF2-40B4-BE49-F238E27FC236}">
                <a16:creationId xmlns:a16="http://schemas.microsoft.com/office/drawing/2014/main" id="{2A3ED135-D617-430F-A1A2-9BE5ECF2825E}"/>
              </a:ext>
            </a:extLst>
          </p:cNvPr>
          <p:cNvSpPr/>
          <p:nvPr/>
        </p:nvSpPr>
        <p:spPr>
          <a:xfrm>
            <a:off x="560512" y="3848894"/>
            <a:ext cx="2735931" cy="1655762"/>
          </a:xfrm>
          <a:prstGeom prst="wedgeRoundRectCallout">
            <a:avLst>
              <a:gd name="adj1" fmla="val 157065"/>
              <a:gd name="adj2" fmla="val 20702"/>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r>
              <a:rPr lang="ja-JP" altLang="en-US" dirty="0">
                <a:solidFill>
                  <a:schemeClr val="tx1"/>
                </a:solidFill>
                <a:latin typeface="ＭＳ Ｐゴシック" panose="020B0600070205080204" pitchFamily="50" charset="-128"/>
                <a:ea typeface="ＭＳ Ｐゴシック" panose="020B0600070205080204" pitchFamily="50" charset="-128"/>
              </a:rPr>
              <a:t>実際の</a:t>
            </a:r>
            <a:r>
              <a:rPr lang="en-US" altLang="ja-JP" dirty="0">
                <a:solidFill>
                  <a:schemeClr val="tx1"/>
                </a:solidFill>
                <a:latin typeface="ＭＳ Ｐゴシック" panose="020B0600070205080204" pitchFamily="50" charset="-128"/>
                <a:ea typeface="ＭＳ Ｐゴシック" panose="020B0600070205080204" pitchFamily="50" charset="-128"/>
              </a:rPr>
              <a:t>PP</a:t>
            </a:r>
            <a:r>
              <a:rPr lang="ja-JP" altLang="en-US" dirty="0">
                <a:solidFill>
                  <a:schemeClr val="tx1"/>
                </a:solidFill>
                <a:latin typeface="ＭＳ Ｐゴシック" panose="020B0600070205080204" pitchFamily="50" charset="-128"/>
                <a:ea typeface="ＭＳ Ｐゴシック" panose="020B0600070205080204" pitchFamily="50" charset="-128"/>
              </a:rPr>
              <a:t>マシンでは、</a:t>
            </a:r>
            <a:endParaRPr lang="en-US" altLang="ja-JP" dirty="0">
              <a:solidFill>
                <a:schemeClr val="tx1"/>
              </a:solidFill>
              <a:latin typeface="ＭＳ Ｐゴシック" panose="020B0600070205080204" pitchFamily="50" charset="-128"/>
              <a:ea typeface="ＭＳ Ｐゴシック" panose="020B0600070205080204" pitchFamily="50" charset="-128"/>
            </a:endParaRPr>
          </a:p>
          <a:p>
            <a:pPr algn="ctr">
              <a:defRPr/>
            </a:pPr>
            <a:r>
              <a:rPr lang="ja-JP" altLang="en-US" dirty="0">
                <a:solidFill>
                  <a:schemeClr val="tx1"/>
                </a:solidFill>
                <a:latin typeface="ＭＳ Ｐゴシック" panose="020B0600070205080204" pitchFamily="50" charset="-128"/>
                <a:ea typeface="ＭＳ Ｐゴシック" panose="020B0600070205080204" pitchFamily="50" charset="-128"/>
              </a:rPr>
              <a:t>どちらの通信方法が使用されているでしょう？</a:t>
            </a:r>
          </a:p>
        </p:txBody>
      </p:sp>
    </p:spTree>
    <p:extLst>
      <p:ext uri="{BB962C8B-B14F-4D97-AF65-F5344CB8AC3E}">
        <p14:creationId xmlns:p14="http://schemas.microsoft.com/office/powerpoint/2010/main" val="157676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a:t>
            </a:fld>
            <a:endParaRPr lang="ja-JP" altLang="en-US" dirty="0"/>
          </a:p>
        </p:txBody>
      </p:sp>
      <p:sp>
        <p:nvSpPr>
          <p:cNvPr id="2" name="タイトル 1"/>
          <p:cNvSpPr>
            <a:spLocks noGrp="1"/>
          </p:cNvSpPr>
          <p:nvPr>
            <p:ph type="title"/>
          </p:nvPr>
        </p:nvSpPr>
        <p:spPr>
          <a:xfrm>
            <a:off x="421199" y="188640"/>
            <a:ext cx="7810405" cy="461963"/>
          </a:xfrm>
        </p:spPr>
        <p:txBody>
          <a:bodyPr>
            <a:normAutofit fontScale="90000"/>
          </a:bodyPr>
          <a:lstStyle/>
          <a:p>
            <a:r>
              <a:rPr kumimoji="1" lang="ja-JP" altLang="en-US" sz="2800" dirty="0"/>
              <a:t>自己紹介　　　　　柏倉 </a:t>
            </a:r>
            <a:r>
              <a:rPr lang="ja-JP" altLang="en-US" sz="2800" dirty="0"/>
              <a:t>直史</a:t>
            </a:r>
            <a:r>
              <a:rPr lang="en-US" altLang="ja-JP" sz="2800" dirty="0"/>
              <a:t>(</a:t>
            </a:r>
            <a:r>
              <a:rPr lang="en-US" altLang="ja-JP" sz="2800" dirty="0" err="1"/>
              <a:t>Naoshi</a:t>
            </a:r>
            <a:r>
              <a:rPr lang="en-US" altLang="ja-JP" sz="2800" dirty="0"/>
              <a:t> </a:t>
            </a:r>
            <a:r>
              <a:rPr lang="en-US" altLang="ja-JP" sz="2800" dirty="0" err="1"/>
              <a:t>Kashiwagura</a:t>
            </a:r>
            <a:r>
              <a:rPr lang="en-US" altLang="ja-JP" sz="2800" dirty="0"/>
              <a:t>)</a:t>
            </a:r>
            <a:endParaRPr kumimoji="1" lang="ja-JP" altLang="en-US" sz="2800" dirty="0"/>
          </a:p>
        </p:txBody>
      </p:sp>
      <p:sp>
        <p:nvSpPr>
          <p:cNvPr id="20" name="テキスト ボックス 7">
            <a:extLst>
              <a:ext uri="{FF2B5EF4-FFF2-40B4-BE49-F238E27FC236}">
                <a16:creationId xmlns:a16="http://schemas.microsoft.com/office/drawing/2014/main" id="{C93C04CF-4ECF-4844-806B-7AEEB156AB93}"/>
              </a:ext>
            </a:extLst>
          </p:cNvPr>
          <p:cNvSpPr txBox="1">
            <a:spLocks noChangeArrowheads="1"/>
          </p:cNvSpPr>
          <p:nvPr/>
        </p:nvSpPr>
        <p:spPr bwMode="auto">
          <a:xfrm>
            <a:off x="253878" y="624889"/>
            <a:ext cx="95537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kumimoji="1" sz="2600">
                <a:solidFill>
                  <a:schemeClr val="tx1"/>
                </a:solidFill>
                <a:latin typeface="Perpetua" panose="02020502060401020303" pitchFamily="18" charset="0"/>
                <a:ea typeface="HG創英ﾌﾟﾚｾﾞﾝｽEB" panose="02020809000000000000" pitchFamily="17" charset="-128"/>
              </a:defRPr>
            </a:lvl1pPr>
            <a:lvl2pPr marL="742950" indent="-285750">
              <a:spcBef>
                <a:spcPts val="375"/>
              </a:spcBef>
              <a:buClr>
                <a:schemeClr val="accent2"/>
              </a:buClr>
              <a:buSzPct val="85000"/>
              <a:buFont typeface="Wingdings 2" panose="05020102010507070707" pitchFamily="18" charset="2"/>
              <a:buChar char=""/>
              <a:defRPr kumimoji="1" sz="2400">
                <a:solidFill>
                  <a:schemeClr val="tx1"/>
                </a:solidFill>
                <a:latin typeface="Perpetua" panose="02020502060401020303" pitchFamily="18" charset="0"/>
                <a:ea typeface="HG創英ﾌﾟﾚｾﾞﾝｽEB" panose="02020809000000000000" pitchFamily="17" charset="-128"/>
              </a:defRPr>
            </a:lvl2pPr>
            <a:lvl3pPr marL="1143000" indent="-228600">
              <a:spcBef>
                <a:spcPts val="375"/>
              </a:spcBef>
              <a:buClr>
                <a:srgbClr val="E6B1AB"/>
              </a:buClr>
              <a:buSzPct val="85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3pPr>
            <a:lvl4pPr marL="1600200" indent="-228600">
              <a:spcBef>
                <a:spcPts val="375"/>
              </a:spcBef>
              <a:buClr>
                <a:srgbClr val="A28E6A"/>
              </a:buClr>
              <a:buSzPct val="80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4pPr>
            <a:lvl5pPr marL="2057400" indent="-228600">
              <a:spcBef>
                <a:spcPts val="375"/>
              </a:spcBef>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5pPr>
            <a:lvl6pPr marL="25146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6pPr>
            <a:lvl7pPr marL="29718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7pPr>
            <a:lvl8pPr marL="34290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8pPr>
            <a:lvl9pPr marL="38862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9pPr>
          </a:lstStyle>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★実際の開発現場で使用している</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　シミュレーターの紹介</a:t>
            </a:r>
            <a:endParaRPr lang="en-US" altLang="ja-JP" sz="2800" b="1" dirty="0">
              <a:solidFill>
                <a:srgbClr val="FF0000"/>
              </a:solidFill>
              <a:latin typeface="ＭＳ ゴシック" panose="020B0609070205080204" pitchFamily="49" charset="-128"/>
              <a:ea typeface="ＭＳ ゴシック" panose="020B0609070205080204" pitchFamily="49" charset="-128"/>
            </a:endParaRPr>
          </a:p>
        </p:txBody>
      </p:sp>
      <p:pic>
        <p:nvPicPr>
          <p:cNvPr id="4" name="図 3">
            <a:extLst>
              <a:ext uri="{FF2B5EF4-FFF2-40B4-BE49-F238E27FC236}">
                <a16:creationId xmlns:a16="http://schemas.microsoft.com/office/drawing/2014/main" id="{B7001406-422C-4A5D-B6EB-DD264A9AC968}"/>
              </a:ext>
            </a:extLst>
          </p:cNvPr>
          <p:cNvPicPr>
            <a:picLocks noChangeAspect="1"/>
          </p:cNvPicPr>
          <p:nvPr/>
        </p:nvPicPr>
        <p:blipFill rotWithShape="1">
          <a:blip r:embed="rId2"/>
          <a:srcRect t="50000" b="2751"/>
          <a:stretch/>
        </p:blipFill>
        <p:spPr>
          <a:xfrm>
            <a:off x="421199" y="1578996"/>
            <a:ext cx="9055665" cy="4808576"/>
          </a:xfrm>
          <a:prstGeom prst="rect">
            <a:avLst/>
          </a:prstGeom>
        </p:spPr>
      </p:pic>
    </p:spTree>
    <p:extLst>
      <p:ext uri="{BB962C8B-B14F-4D97-AF65-F5344CB8AC3E}">
        <p14:creationId xmlns:p14="http://schemas.microsoft.com/office/powerpoint/2010/main" val="2116802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39</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製品での通信</a:t>
            </a:r>
          </a:p>
        </p:txBody>
      </p:sp>
      <p:sp>
        <p:nvSpPr>
          <p:cNvPr id="5" name="テキスト ボックス 5">
            <a:extLst>
              <a:ext uri="{FF2B5EF4-FFF2-40B4-BE49-F238E27FC236}">
                <a16:creationId xmlns:a16="http://schemas.microsoft.com/office/drawing/2014/main" id="{95095FFD-E1A6-4282-84A8-0559FD6EF756}"/>
              </a:ext>
            </a:extLst>
          </p:cNvPr>
          <p:cNvSpPr txBox="1">
            <a:spLocks noChangeArrowheads="1"/>
          </p:cNvSpPr>
          <p:nvPr/>
        </p:nvSpPr>
        <p:spPr bwMode="auto">
          <a:xfrm>
            <a:off x="967581" y="1040606"/>
            <a:ext cx="80724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spcBef>
                <a:spcPct val="0"/>
              </a:spcBef>
              <a:buClrTx/>
              <a:buSzTx/>
              <a:buFontTx/>
              <a:buNone/>
            </a:pPr>
            <a:r>
              <a:rPr lang="ja-JP" altLang="en-US" sz="2400">
                <a:latin typeface="Arial" panose="020B0604020202020204" pitchFamily="34" charset="0"/>
                <a:ea typeface="ＭＳ Ｐゴシック" panose="020B0600070205080204" pitchFamily="50" charset="-128"/>
              </a:rPr>
              <a:t>シリアル通信</a:t>
            </a:r>
            <a:endParaRPr lang="en-US" altLang="ja-JP" sz="2400">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00B050"/>
                </a:solidFill>
                <a:latin typeface="Arial" panose="020B0604020202020204" pitchFamily="34" charset="0"/>
                <a:ea typeface="ＭＳ Ｐゴシック" panose="020B0600070205080204" pitchFamily="50" charset="-128"/>
              </a:rPr>
              <a:t>メリット：使用する端子が少なく済む</a:t>
            </a:r>
            <a:endParaRPr lang="en-US" altLang="ja-JP" sz="2400">
              <a:solidFill>
                <a:srgbClr val="00B050"/>
              </a:solidFill>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FF0000"/>
                </a:solidFill>
                <a:latin typeface="Arial" panose="020B0604020202020204" pitchFamily="34" charset="0"/>
                <a:ea typeface="ＭＳ Ｐゴシック" panose="020B0600070205080204" pitchFamily="50" charset="-128"/>
              </a:rPr>
              <a:t>デメリット：パラレルに比べて低速</a:t>
            </a:r>
            <a:endParaRPr lang="en-US" altLang="ja-JP" sz="2400">
              <a:solidFill>
                <a:srgbClr val="FF0000"/>
              </a:solidFill>
              <a:latin typeface="Arial" panose="020B0604020202020204" pitchFamily="34" charset="0"/>
              <a:ea typeface="ＭＳ Ｐゴシック" panose="020B0600070205080204" pitchFamily="50" charset="-128"/>
            </a:endParaRPr>
          </a:p>
          <a:p>
            <a:pPr>
              <a:spcBef>
                <a:spcPct val="0"/>
              </a:spcBef>
              <a:buClrTx/>
              <a:buSzTx/>
              <a:buFontTx/>
              <a:buNone/>
            </a:pPr>
            <a:r>
              <a:rPr lang="ja-JP" altLang="en-US" sz="2400">
                <a:latin typeface="Arial" panose="020B0604020202020204" pitchFamily="34" charset="0"/>
                <a:ea typeface="ＭＳ Ｐゴシック" panose="020B0600070205080204" pitchFamily="50" charset="-128"/>
              </a:rPr>
              <a:t>パラレル通信</a:t>
            </a:r>
            <a:endParaRPr lang="en-US" altLang="ja-JP" sz="2400">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00B050"/>
                </a:solidFill>
                <a:latin typeface="Arial" panose="020B0604020202020204" pitchFamily="34" charset="0"/>
                <a:ea typeface="ＭＳ Ｐゴシック" panose="020B0600070205080204" pitchFamily="50" charset="-128"/>
              </a:rPr>
              <a:t>メリット：一気にデータ転送するので高速</a:t>
            </a:r>
            <a:endParaRPr lang="en-US" altLang="ja-JP" sz="2400">
              <a:solidFill>
                <a:srgbClr val="00B050"/>
              </a:solidFill>
              <a:latin typeface="Arial" panose="020B0604020202020204" pitchFamily="34" charset="0"/>
              <a:ea typeface="ＭＳ Ｐゴシック" panose="020B0600070205080204" pitchFamily="50" charset="-128"/>
            </a:endParaRPr>
          </a:p>
          <a:p>
            <a:pPr>
              <a:spcBef>
                <a:spcPct val="0"/>
              </a:spcBef>
              <a:buClrTx/>
              <a:buSzTx/>
              <a:buFontTx/>
              <a:buNone/>
            </a:pPr>
            <a:r>
              <a:rPr lang="en-US" altLang="ja-JP" sz="2400">
                <a:latin typeface="Arial" panose="020B0604020202020204" pitchFamily="34" charset="0"/>
                <a:ea typeface="ＭＳ Ｐゴシック" panose="020B0600070205080204" pitchFamily="50" charset="-128"/>
              </a:rPr>
              <a:t>	</a:t>
            </a:r>
            <a:r>
              <a:rPr lang="ja-JP" altLang="en-US" sz="2400">
                <a:solidFill>
                  <a:srgbClr val="FF0000"/>
                </a:solidFill>
                <a:latin typeface="Arial" panose="020B0604020202020204" pitchFamily="34" charset="0"/>
                <a:ea typeface="ＭＳ Ｐゴシック" panose="020B0600070205080204" pitchFamily="50" charset="-128"/>
              </a:rPr>
              <a:t>デメリット：使用端子が多い</a:t>
            </a:r>
            <a:endParaRPr lang="en-US" altLang="ja-JP" sz="2400">
              <a:solidFill>
                <a:srgbClr val="FF0000"/>
              </a:solidFill>
              <a:latin typeface="Arial" panose="020B0604020202020204" pitchFamily="34" charset="0"/>
              <a:ea typeface="ＭＳ Ｐゴシック" panose="020B0600070205080204" pitchFamily="50" charset="-128"/>
            </a:endParaRPr>
          </a:p>
        </p:txBody>
      </p:sp>
      <p:pic>
        <p:nvPicPr>
          <p:cNvPr id="6" name="Picture 28">
            <a:extLst>
              <a:ext uri="{FF2B5EF4-FFF2-40B4-BE49-F238E27FC236}">
                <a16:creationId xmlns:a16="http://schemas.microsoft.com/office/drawing/2014/main" id="{454B2D83-76F5-40AD-A171-22891E83A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806" y="4031456"/>
            <a:ext cx="5472112"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角丸四角形吹き出し 6">
            <a:extLst>
              <a:ext uri="{FF2B5EF4-FFF2-40B4-BE49-F238E27FC236}">
                <a16:creationId xmlns:a16="http://schemas.microsoft.com/office/drawing/2014/main" id="{2A3ED135-D617-430F-A1A2-9BE5ECF2825E}"/>
              </a:ext>
            </a:extLst>
          </p:cNvPr>
          <p:cNvSpPr/>
          <p:nvPr/>
        </p:nvSpPr>
        <p:spPr>
          <a:xfrm>
            <a:off x="272480" y="3848893"/>
            <a:ext cx="3023963" cy="2308225"/>
          </a:xfrm>
          <a:prstGeom prst="wedgeRoundRectCallout">
            <a:avLst>
              <a:gd name="adj1" fmla="val 157065"/>
              <a:gd name="adj2" fmla="val 20702"/>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ja-JP"/>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r>
              <a:rPr lang="en-US" altLang="ja-JP" dirty="0">
                <a:solidFill>
                  <a:schemeClr val="tx1"/>
                </a:solidFill>
                <a:latin typeface="ＭＳ Ｐゴシック" panose="020B0600070205080204" pitchFamily="50" charset="-128"/>
                <a:ea typeface="ＭＳ Ｐゴシック" panose="020B0600070205080204" pitchFamily="50" charset="-128"/>
              </a:rPr>
              <a:t>KM</a:t>
            </a:r>
            <a:r>
              <a:rPr lang="ja-JP" altLang="en-US" dirty="0">
                <a:solidFill>
                  <a:schemeClr val="tx1"/>
                </a:solidFill>
                <a:latin typeface="ＭＳ Ｐゴシック" panose="020B0600070205080204" pitchFamily="50" charset="-128"/>
                <a:ea typeface="ＭＳ Ｐゴシック" panose="020B0600070205080204" pitchFamily="50" charset="-128"/>
              </a:rPr>
              <a:t>プリンタや後処理機間の通信も</a:t>
            </a:r>
            <a:r>
              <a:rPr lang="ja-JP" altLang="en-US" b="1" dirty="0">
                <a:solidFill>
                  <a:srgbClr val="FF0000"/>
                </a:solidFill>
                <a:latin typeface="ＭＳ Ｐゴシック" panose="020B0600070205080204" pitchFamily="50" charset="-128"/>
                <a:ea typeface="ＭＳ Ｐゴシック" panose="020B0600070205080204" pitchFamily="50" charset="-128"/>
              </a:rPr>
              <a:t>シリアル通信</a:t>
            </a:r>
            <a:endParaRPr lang="en-US" altLang="ja-JP" b="1" dirty="0">
              <a:solidFill>
                <a:srgbClr val="FF0000"/>
              </a:solidFill>
              <a:latin typeface="ＭＳ Ｐゴシック" panose="020B0600070205080204" pitchFamily="50" charset="-128"/>
              <a:ea typeface="ＭＳ Ｐゴシック" panose="020B0600070205080204" pitchFamily="50" charset="-128"/>
            </a:endParaRPr>
          </a:p>
          <a:p>
            <a:pPr algn="ctr">
              <a:defRPr/>
            </a:pPr>
            <a:endParaRPr lang="en-US" altLang="ja-JP" b="1" dirty="0">
              <a:solidFill>
                <a:srgbClr val="FF0000"/>
              </a:solidFill>
              <a:latin typeface="ＭＳ Ｐゴシック" panose="020B0600070205080204" pitchFamily="50" charset="-128"/>
              <a:ea typeface="ＭＳ Ｐゴシック" panose="020B0600070205080204" pitchFamily="50" charset="-128"/>
            </a:endParaRPr>
          </a:p>
          <a:p>
            <a:pPr algn="ctr">
              <a:defRPr/>
            </a:pPr>
            <a:r>
              <a:rPr lang="ja-JP" altLang="en-US" b="1" dirty="0">
                <a:solidFill>
                  <a:srgbClr val="FF0000"/>
                </a:solidFill>
                <a:latin typeface="ＭＳ Ｐゴシック" panose="020B0600070205080204" pitchFamily="50" charset="-128"/>
                <a:ea typeface="ＭＳ Ｐゴシック" panose="020B0600070205080204" pitchFamily="50" charset="-128"/>
              </a:rPr>
              <a:t>⇒使用端子を少なくして、</a:t>
            </a:r>
            <a:endParaRPr lang="en-US" altLang="ja-JP" b="1" dirty="0">
              <a:solidFill>
                <a:srgbClr val="FF0000"/>
              </a:solidFill>
              <a:latin typeface="ＭＳ Ｐゴシック" panose="020B0600070205080204" pitchFamily="50" charset="-128"/>
              <a:ea typeface="ＭＳ Ｐゴシック" panose="020B0600070205080204" pitchFamily="50" charset="-128"/>
            </a:endParaRPr>
          </a:p>
          <a:p>
            <a:pPr algn="ctr">
              <a:defRPr/>
            </a:pPr>
            <a:r>
              <a:rPr lang="ja-JP" altLang="en-US" b="1" dirty="0">
                <a:solidFill>
                  <a:srgbClr val="FF0000"/>
                </a:solidFill>
                <a:latin typeface="ＭＳ Ｐゴシック" panose="020B0600070205080204" pitchFamily="50" charset="-128"/>
                <a:ea typeface="ＭＳ Ｐゴシック" panose="020B0600070205080204" pitchFamily="50" charset="-128"/>
              </a:rPr>
              <a:t>コスト減</a:t>
            </a:r>
            <a:endParaRPr lang="en-US" altLang="ja-JP" b="1" dirty="0">
              <a:solidFill>
                <a:srgbClr val="FF0000"/>
              </a:solidFill>
              <a:latin typeface="ＭＳ Ｐゴシック" panose="020B0600070205080204" pitchFamily="50" charset="-128"/>
              <a:ea typeface="ＭＳ Ｐゴシック" panose="020B0600070205080204" pitchFamily="50" charset="-128"/>
            </a:endParaRPr>
          </a:p>
          <a:p>
            <a:pPr algn="ctr">
              <a:defRPr/>
            </a:pPr>
            <a:r>
              <a:rPr lang="ja-JP" altLang="en-US" b="1" dirty="0">
                <a:solidFill>
                  <a:srgbClr val="FF0000"/>
                </a:solidFill>
                <a:latin typeface="ＭＳ Ｐゴシック" panose="020B0600070205080204" pitchFamily="50" charset="-128"/>
                <a:ea typeface="ＭＳ Ｐゴシック" panose="020B0600070205080204" pitchFamily="50" charset="-128"/>
              </a:rPr>
              <a:t>ユニット間のデータ量はそれほど大きくない</a:t>
            </a:r>
          </a:p>
        </p:txBody>
      </p:sp>
    </p:spTree>
    <p:extLst>
      <p:ext uri="{BB962C8B-B14F-4D97-AF65-F5344CB8AC3E}">
        <p14:creationId xmlns:p14="http://schemas.microsoft.com/office/powerpoint/2010/main" val="3027628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18097F6D-0C31-44C4-B89E-0551CB6EA887}" type="slidenum">
              <a:rPr lang="ja-JP" altLang="en-US" smtClean="0"/>
              <a:pPr>
                <a:defRPr/>
              </a:pPr>
              <a:t>40</a:t>
            </a:fld>
            <a:endParaRPr lang="ja-JP" altLang="en-US" dirty="0"/>
          </a:p>
        </p:txBody>
      </p:sp>
      <p:sp>
        <p:nvSpPr>
          <p:cNvPr id="4" name="タイトル 1">
            <a:extLst>
              <a:ext uri="{FF2B5EF4-FFF2-40B4-BE49-F238E27FC236}">
                <a16:creationId xmlns:a16="http://schemas.microsoft.com/office/drawing/2014/main" id="{65692E7A-2FB6-46E8-BA66-9E4BABC1CAF9}"/>
              </a:ext>
            </a:extLst>
          </p:cNvPr>
          <p:cNvSpPr>
            <a:spLocks noGrp="1"/>
          </p:cNvSpPr>
          <p:nvPr>
            <p:ph type="ctrTitle"/>
          </p:nvPr>
        </p:nvSpPr>
        <p:spPr>
          <a:xfrm>
            <a:off x="1238250" y="2765425"/>
            <a:ext cx="7429500" cy="1327150"/>
          </a:xfrm>
        </p:spPr>
        <p:txBody>
          <a:bodyPr>
            <a:normAutofit/>
          </a:bodyPr>
          <a:lstStyle/>
          <a:p>
            <a:pPr marL="533400" indent="-533400"/>
            <a:r>
              <a:rPr lang="ja-JP" altLang="en-US" sz="3200" u="sng" dirty="0"/>
              <a:t>照度、加速度の測定</a:t>
            </a:r>
          </a:p>
        </p:txBody>
      </p:sp>
    </p:spTree>
    <p:extLst>
      <p:ext uri="{BB962C8B-B14F-4D97-AF65-F5344CB8AC3E}">
        <p14:creationId xmlns:p14="http://schemas.microsoft.com/office/powerpoint/2010/main" val="678827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18097F6D-0C31-44C4-B89E-0551CB6EA887}" type="slidenum">
              <a:rPr lang="ja-JP" altLang="en-US" smtClean="0"/>
              <a:pPr>
                <a:defRPr/>
              </a:pPr>
              <a:t>41</a:t>
            </a:fld>
            <a:endParaRPr lang="ja-JP" altLang="en-US" dirty="0"/>
          </a:p>
        </p:txBody>
      </p:sp>
      <p:sp>
        <p:nvSpPr>
          <p:cNvPr id="4" name="タイトル 1">
            <a:extLst>
              <a:ext uri="{FF2B5EF4-FFF2-40B4-BE49-F238E27FC236}">
                <a16:creationId xmlns:a16="http://schemas.microsoft.com/office/drawing/2014/main" id="{65692E7A-2FB6-46E8-BA66-9E4BABC1CAF9}"/>
              </a:ext>
            </a:extLst>
          </p:cNvPr>
          <p:cNvSpPr>
            <a:spLocks noGrp="1"/>
          </p:cNvSpPr>
          <p:nvPr>
            <p:ph type="ctrTitle"/>
          </p:nvPr>
        </p:nvSpPr>
        <p:spPr>
          <a:xfrm>
            <a:off x="560512" y="1076845"/>
            <a:ext cx="8352928" cy="5544616"/>
          </a:xfrm>
        </p:spPr>
        <p:txBody>
          <a:bodyPr>
            <a:normAutofit fontScale="90000"/>
          </a:bodyPr>
          <a:lstStyle/>
          <a:p>
            <a:pPr marL="533400" indent="-533400"/>
            <a:r>
              <a:rPr lang="ja-JP" altLang="en-US" sz="3200" dirty="0"/>
              <a:t>　</a:t>
            </a:r>
            <a:r>
              <a:rPr lang="ja-JP" altLang="en-US" sz="2000" dirty="0"/>
              <a:t>座学お疲れ様でした</a:t>
            </a:r>
            <a:br>
              <a:rPr lang="en-US" altLang="ja-JP" sz="2000" dirty="0"/>
            </a:br>
            <a:br>
              <a:rPr lang="en-US" altLang="ja-JP" sz="2000" dirty="0"/>
            </a:br>
            <a:r>
              <a:rPr lang="ja-JP" altLang="en-US" sz="2000" dirty="0"/>
              <a:t>ここからは実際に手を動かしていきます</a:t>
            </a:r>
            <a:br>
              <a:rPr lang="en-US" altLang="ja-JP" sz="3200" u="sng" dirty="0"/>
            </a:br>
            <a:br>
              <a:rPr lang="en-US" altLang="ja-JP" sz="3200" u="sng" dirty="0">
                <a:solidFill>
                  <a:srgbClr val="FF0000"/>
                </a:solidFill>
              </a:rPr>
            </a:br>
            <a:r>
              <a:rPr lang="ja-JP" altLang="en-US" sz="3200" u="sng" dirty="0">
                <a:solidFill>
                  <a:srgbClr val="FF0000"/>
                </a:solidFill>
              </a:rPr>
              <a:t>①回路の設計</a:t>
            </a:r>
            <a:br>
              <a:rPr lang="en-US" altLang="ja-JP" sz="3200" u="sng" dirty="0"/>
            </a:br>
            <a:br>
              <a:rPr lang="en-US" altLang="ja-JP" sz="3200" u="sng" dirty="0"/>
            </a:br>
            <a:r>
              <a:rPr lang="ja-JP" altLang="en-US" sz="3200" u="sng" dirty="0">
                <a:solidFill>
                  <a:srgbClr val="FF0000"/>
                </a:solidFill>
              </a:rPr>
              <a:t>②照度センサ</a:t>
            </a:r>
            <a:r>
              <a:rPr lang="en-US" altLang="ja-JP" sz="3200" u="sng" dirty="0">
                <a:solidFill>
                  <a:srgbClr val="FF0000"/>
                </a:solidFill>
              </a:rPr>
              <a:t>/</a:t>
            </a:r>
            <a:r>
              <a:rPr lang="ja-JP" altLang="en-US" sz="3200" u="sng" dirty="0">
                <a:solidFill>
                  <a:srgbClr val="FF0000"/>
                </a:solidFill>
              </a:rPr>
              <a:t>加速度センサの動作確認</a:t>
            </a:r>
            <a:br>
              <a:rPr lang="en-US" altLang="ja-JP" sz="3200" u="sng" dirty="0">
                <a:solidFill>
                  <a:srgbClr val="FF0000"/>
                </a:solidFill>
              </a:rPr>
            </a:br>
            <a:br>
              <a:rPr lang="en-US" altLang="ja-JP" sz="3200" u="sng" dirty="0"/>
            </a:br>
            <a:r>
              <a:rPr lang="ja-JP" altLang="en-US" sz="3200" u="sng" dirty="0"/>
              <a:t>③サンプルプログラムの解説</a:t>
            </a:r>
            <a:br>
              <a:rPr lang="en-US" altLang="ja-JP" sz="3200" u="sng" dirty="0"/>
            </a:br>
            <a:br>
              <a:rPr lang="en-US" altLang="ja-JP" sz="3200" u="sng" dirty="0"/>
            </a:br>
            <a:r>
              <a:rPr lang="ja-JP" altLang="en-US" sz="3200" u="sng" dirty="0"/>
              <a:t>④照度センサを使った演習</a:t>
            </a:r>
            <a:br>
              <a:rPr lang="en-US" altLang="ja-JP" sz="3200" u="sng" dirty="0"/>
            </a:br>
            <a:br>
              <a:rPr lang="en-US" altLang="ja-JP" sz="3200" u="sng" dirty="0"/>
            </a:br>
            <a:r>
              <a:rPr lang="ja-JP" altLang="en-US" sz="3200" u="sng" dirty="0"/>
              <a:t>⑤加速度センサを使った演習</a:t>
            </a:r>
            <a:br>
              <a:rPr lang="en-US" altLang="ja-JP" sz="3200" u="sng" dirty="0"/>
            </a:br>
            <a:br>
              <a:rPr lang="en-US" altLang="ja-JP" sz="3200" u="sng" dirty="0"/>
            </a:br>
            <a:br>
              <a:rPr lang="en-US" altLang="ja-JP" sz="3200" u="sng" dirty="0"/>
            </a:br>
            <a:endParaRPr lang="ja-JP" altLang="en-US" sz="3200" u="sng" dirty="0"/>
          </a:p>
        </p:txBody>
      </p:sp>
      <p:sp>
        <p:nvSpPr>
          <p:cNvPr id="5" name="タイトル 1">
            <a:extLst>
              <a:ext uri="{FF2B5EF4-FFF2-40B4-BE49-F238E27FC236}">
                <a16:creationId xmlns:a16="http://schemas.microsoft.com/office/drawing/2014/main" id="{8C7D9019-8394-4418-A769-685DEE253BD1}"/>
              </a:ext>
            </a:extLst>
          </p:cNvPr>
          <p:cNvSpPr txBox="1">
            <a:spLocks/>
          </p:cNvSpPr>
          <p:nvPr/>
        </p:nvSpPr>
        <p:spPr>
          <a:xfrm>
            <a:off x="427163" y="188640"/>
            <a:ext cx="7374532" cy="4619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a:lstStyle>
          <a:p>
            <a:pPr fontAlgn="auto">
              <a:spcAft>
                <a:spcPts val="0"/>
              </a:spcAft>
            </a:pPr>
            <a:r>
              <a:rPr lang="ja-JP" altLang="en-US" u="sng" dirty="0">
                <a:latin typeface="+mj-ea"/>
              </a:rPr>
              <a:t>アジェンダ</a:t>
            </a:r>
          </a:p>
        </p:txBody>
      </p:sp>
    </p:spTree>
    <p:extLst>
      <p:ext uri="{BB962C8B-B14F-4D97-AF65-F5344CB8AC3E}">
        <p14:creationId xmlns:p14="http://schemas.microsoft.com/office/powerpoint/2010/main" val="3874683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42</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lang="ja-JP" altLang="en-US" sz="2400" u="sng" dirty="0">
                <a:latin typeface="+mj-ea"/>
              </a:rPr>
              <a:t>回路の設計</a:t>
            </a:r>
            <a:endParaRPr kumimoji="1" lang="ja-JP" altLang="en-US" sz="2400" u="sng" dirty="0">
              <a:latin typeface="+mj-ea"/>
            </a:endParaRPr>
          </a:p>
        </p:txBody>
      </p:sp>
      <p:sp>
        <p:nvSpPr>
          <p:cNvPr id="5" name="テキスト ボックス 4">
            <a:extLst>
              <a:ext uri="{FF2B5EF4-FFF2-40B4-BE49-F238E27FC236}">
                <a16:creationId xmlns:a16="http://schemas.microsoft.com/office/drawing/2014/main" id="{EDE59429-4D1A-4C4F-B740-9FE4FE4D32B8}"/>
              </a:ext>
            </a:extLst>
          </p:cNvPr>
          <p:cNvSpPr txBox="1"/>
          <p:nvPr/>
        </p:nvSpPr>
        <p:spPr>
          <a:xfrm>
            <a:off x="73557" y="748158"/>
            <a:ext cx="9488066" cy="1754326"/>
          </a:xfrm>
          <a:prstGeom prst="rect">
            <a:avLst/>
          </a:prstGeom>
          <a:noFill/>
        </p:spPr>
        <p:txBody>
          <a:bodyPr wrap="square" rtlCol="0">
            <a:spAutoFit/>
          </a:bodyPr>
          <a:lstStyle/>
          <a:p>
            <a:r>
              <a:rPr lang="ja-JP" altLang="en-US" dirty="0">
                <a:latin typeface="+mn-lt"/>
                <a:ea typeface="+mn-ea"/>
              </a:rPr>
              <a:t>以下の回路を作って下さい。</a:t>
            </a:r>
            <a:endParaRPr lang="en-US" altLang="ja-JP" dirty="0">
              <a:latin typeface="+mn-lt"/>
              <a:ea typeface="+mn-ea"/>
            </a:endParaRPr>
          </a:p>
          <a:p>
            <a:endParaRPr lang="en-US" altLang="ja-JP" dirty="0">
              <a:latin typeface="+mn-lt"/>
              <a:ea typeface="+mn-ea"/>
            </a:endParaRPr>
          </a:p>
          <a:p>
            <a:r>
              <a:rPr lang="ja-JP" altLang="en-US" dirty="0">
                <a:latin typeface="+mn-lt"/>
                <a:ea typeface="+mn-ea"/>
              </a:rPr>
              <a:t>＜注意＞</a:t>
            </a:r>
            <a:endParaRPr lang="en-US" altLang="ja-JP" dirty="0">
              <a:latin typeface="+mn-lt"/>
              <a:ea typeface="+mn-ea"/>
            </a:endParaRPr>
          </a:p>
          <a:p>
            <a:r>
              <a:rPr lang="ja-JP" altLang="en-US" dirty="0">
                <a:latin typeface="+mn-lt"/>
                <a:ea typeface="+mn-ea"/>
              </a:rPr>
              <a:t>・ジャンパーの色は何でも可です。</a:t>
            </a:r>
            <a:endParaRPr lang="en-US" altLang="ja-JP" dirty="0">
              <a:latin typeface="+mn-lt"/>
              <a:ea typeface="+mn-ea"/>
            </a:endParaRPr>
          </a:p>
          <a:p>
            <a:r>
              <a:rPr lang="ja-JP" altLang="en-US" dirty="0">
                <a:latin typeface="+mn-lt"/>
                <a:ea typeface="+mn-ea"/>
              </a:rPr>
              <a:t>・</a:t>
            </a:r>
            <a:r>
              <a:rPr lang="en-US" altLang="ja-JP" dirty="0">
                <a:latin typeface="+mn-lt"/>
                <a:ea typeface="+mn-ea"/>
              </a:rPr>
              <a:t>LED</a:t>
            </a:r>
            <a:r>
              <a:rPr lang="ja-JP" altLang="en-US" dirty="0">
                <a:latin typeface="+mn-lt"/>
                <a:ea typeface="+mn-ea"/>
              </a:rPr>
              <a:t>に繋ぐ抵抗は、</a:t>
            </a:r>
            <a:r>
              <a:rPr lang="en-US" altLang="ja-JP" dirty="0">
                <a:latin typeface="+mn-lt"/>
                <a:ea typeface="+mn-ea"/>
              </a:rPr>
              <a:t>1K[Ω]</a:t>
            </a:r>
            <a:r>
              <a:rPr lang="ja-JP" altLang="en-US" dirty="0">
                <a:latin typeface="+mn-lt"/>
                <a:ea typeface="+mn-ea"/>
              </a:rPr>
              <a:t>程度であれば何でも可です</a:t>
            </a:r>
            <a:r>
              <a:rPr lang="en-US" altLang="ja-JP" dirty="0">
                <a:latin typeface="+mn-lt"/>
                <a:ea typeface="+mn-ea"/>
              </a:rPr>
              <a:t>(</a:t>
            </a:r>
            <a:r>
              <a:rPr lang="ja-JP" altLang="en-US" dirty="0">
                <a:latin typeface="+mn-lt"/>
                <a:ea typeface="+mn-ea"/>
              </a:rPr>
              <a:t>前の講義で使用したもので</a:t>
            </a:r>
            <a:r>
              <a:rPr lang="en-US" altLang="ja-JP" dirty="0">
                <a:latin typeface="+mn-lt"/>
                <a:ea typeface="+mn-ea"/>
              </a:rPr>
              <a:t>OK)</a:t>
            </a:r>
            <a:r>
              <a:rPr lang="ja-JP" altLang="en-US" dirty="0" err="1">
                <a:latin typeface="+mn-lt"/>
                <a:ea typeface="+mn-ea"/>
              </a:rPr>
              <a:t>。</a:t>
            </a:r>
            <a:endParaRPr lang="en-US" altLang="ja-JP" dirty="0">
              <a:latin typeface="+mn-lt"/>
              <a:ea typeface="+mn-ea"/>
            </a:endParaRPr>
          </a:p>
          <a:p>
            <a:r>
              <a:rPr lang="ja-JP" altLang="en-US" dirty="0">
                <a:latin typeface="+mn-lt"/>
                <a:ea typeface="+mn-ea"/>
              </a:rPr>
              <a:t>・ジャンパーは奥までしっかり挿しましょう</a:t>
            </a:r>
            <a:r>
              <a:rPr lang="en-US" altLang="ja-JP" dirty="0">
                <a:latin typeface="+mn-lt"/>
                <a:ea typeface="+mn-ea"/>
              </a:rPr>
              <a:t>(</a:t>
            </a:r>
            <a:r>
              <a:rPr lang="ja-JP" altLang="en-US" dirty="0">
                <a:latin typeface="+mn-lt"/>
                <a:ea typeface="+mn-ea"/>
              </a:rPr>
              <a:t>ここでしっかりしておかないと後で厄介です</a:t>
            </a:r>
            <a:r>
              <a:rPr lang="en-US" altLang="ja-JP" dirty="0">
                <a:latin typeface="+mn-lt"/>
                <a:ea typeface="+mn-ea"/>
              </a:rPr>
              <a:t>)</a:t>
            </a:r>
            <a:r>
              <a:rPr lang="ja-JP" altLang="en-US" dirty="0" err="1">
                <a:latin typeface="+mn-lt"/>
                <a:ea typeface="+mn-ea"/>
              </a:rPr>
              <a:t>。</a:t>
            </a:r>
            <a:endParaRPr lang="en-US" altLang="ja-JP" dirty="0">
              <a:latin typeface="+mn-lt"/>
              <a:ea typeface="+mn-ea"/>
            </a:endParaRPr>
          </a:p>
        </p:txBody>
      </p:sp>
      <p:pic>
        <p:nvPicPr>
          <p:cNvPr id="30" name="Picture 2" descr="ããã¬ãããã¼ã é·ãã®ç»åæ¤ç´¢çµæ">
            <a:extLst>
              <a:ext uri="{FF2B5EF4-FFF2-40B4-BE49-F238E27FC236}">
                <a16:creationId xmlns:a16="http://schemas.microsoft.com/office/drawing/2014/main" id="{DEA7CA40-6FDF-4453-A755-6F3E6E0512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05" t="5283" r="3535" b="8408"/>
          <a:stretch/>
        </p:blipFill>
        <p:spPr bwMode="auto">
          <a:xfrm rot="10800000">
            <a:off x="344377" y="2577938"/>
            <a:ext cx="9217246" cy="3010968"/>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a:extLst>
              <a:ext uri="{FF2B5EF4-FFF2-40B4-BE49-F238E27FC236}">
                <a16:creationId xmlns:a16="http://schemas.microsoft.com/office/drawing/2014/main" id="{A5ACDA78-7FEF-4778-B373-4DE8D40B23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86957" y="2735411"/>
            <a:ext cx="1418660" cy="2708655"/>
          </a:xfrm>
          <a:prstGeom prst="rect">
            <a:avLst/>
          </a:prstGeom>
        </p:spPr>
      </p:pic>
      <p:cxnSp>
        <p:nvCxnSpPr>
          <p:cNvPr id="32" name="直線コネクタ 31">
            <a:extLst>
              <a:ext uri="{FF2B5EF4-FFF2-40B4-BE49-F238E27FC236}">
                <a16:creationId xmlns:a16="http://schemas.microsoft.com/office/drawing/2014/main" id="{9A41D05B-016E-44C1-87EC-5B69C948F646}"/>
              </a:ext>
            </a:extLst>
          </p:cNvPr>
          <p:cNvCxnSpPr>
            <a:endCxn id="34" idx="7"/>
          </p:cNvCxnSpPr>
          <p:nvPr/>
        </p:nvCxnSpPr>
        <p:spPr>
          <a:xfrm flipH="1">
            <a:off x="2750014" y="2920335"/>
            <a:ext cx="189738" cy="100047"/>
          </a:xfrm>
          <a:prstGeom prst="line">
            <a:avLst/>
          </a:prstGeom>
          <a:noFill/>
          <a:ln w="57150" cap="rnd" cmpd="sng" algn="ctr">
            <a:solidFill>
              <a:srgbClr val="A5A5A5">
                <a:lumMod val="75000"/>
              </a:srgbClr>
            </a:solidFill>
            <a:prstDash val="solid"/>
            <a:round/>
          </a:ln>
          <a:effectLst/>
        </p:spPr>
      </p:cxnSp>
      <p:cxnSp>
        <p:nvCxnSpPr>
          <p:cNvPr id="33" name="直線コネクタ 32">
            <a:extLst>
              <a:ext uri="{FF2B5EF4-FFF2-40B4-BE49-F238E27FC236}">
                <a16:creationId xmlns:a16="http://schemas.microsoft.com/office/drawing/2014/main" id="{C6D0816C-4811-45A4-BC92-8397FD7D6CFC}"/>
              </a:ext>
            </a:extLst>
          </p:cNvPr>
          <p:cNvCxnSpPr>
            <a:endCxn id="34" idx="5"/>
          </p:cNvCxnSpPr>
          <p:nvPr/>
        </p:nvCxnSpPr>
        <p:spPr>
          <a:xfrm flipH="1" flipV="1">
            <a:off x="2750014" y="3187805"/>
            <a:ext cx="189738" cy="114538"/>
          </a:xfrm>
          <a:prstGeom prst="line">
            <a:avLst/>
          </a:prstGeom>
          <a:noFill/>
          <a:ln w="57150" cap="rnd" cmpd="sng" algn="ctr">
            <a:solidFill>
              <a:srgbClr val="70AD47">
                <a:lumMod val="75000"/>
              </a:srgbClr>
            </a:solidFill>
            <a:prstDash val="solid"/>
            <a:round/>
          </a:ln>
          <a:effectLst/>
        </p:spPr>
      </p:cxnSp>
      <p:sp>
        <p:nvSpPr>
          <p:cNvPr id="34" name="円/楕円 32">
            <a:extLst>
              <a:ext uri="{FF2B5EF4-FFF2-40B4-BE49-F238E27FC236}">
                <a16:creationId xmlns:a16="http://schemas.microsoft.com/office/drawing/2014/main" id="{FA31E690-604B-45FF-8D30-E94EF8F57499}"/>
              </a:ext>
            </a:extLst>
          </p:cNvPr>
          <p:cNvSpPr/>
          <p:nvPr/>
        </p:nvSpPr>
        <p:spPr>
          <a:xfrm>
            <a:off x="2545538" y="2985708"/>
            <a:ext cx="239558" cy="236771"/>
          </a:xfrm>
          <a:prstGeom prst="ellipse">
            <a:avLst/>
          </a:prstGeom>
          <a:solidFill>
            <a:sysClr val="window" lastClr="FFFFFF">
              <a:lumMod val="85000"/>
            </a:sysClr>
          </a:solidFill>
          <a:ln w="57150" cap="flat" cmpd="sng" algn="ctr">
            <a:solidFill>
              <a:srgbClr val="00206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737" b="0" i="0" u="none" strike="noStrike" kern="0" cap="none" spc="0" normalizeH="0" baseline="0" noProof="0">
              <a:ln>
                <a:noFill/>
              </a:ln>
              <a:solidFill>
                <a:prstClr val="white"/>
              </a:solidFill>
              <a:effectLst/>
              <a:uLnTx/>
              <a:uFillTx/>
              <a:latin typeface="Times New Roman"/>
              <a:ea typeface="ＭＳ Ｐゴシック"/>
              <a:cs typeface="+mn-cs"/>
            </a:endParaRPr>
          </a:p>
        </p:txBody>
      </p:sp>
      <p:cxnSp>
        <p:nvCxnSpPr>
          <p:cNvPr id="35" name="直線コネクタ 34">
            <a:extLst>
              <a:ext uri="{FF2B5EF4-FFF2-40B4-BE49-F238E27FC236}">
                <a16:creationId xmlns:a16="http://schemas.microsoft.com/office/drawing/2014/main" id="{10B2255E-F018-44F8-8ADD-93BB051D3624}"/>
              </a:ext>
            </a:extLst>
          </p:cNvPr>
          <p:cNvCxnSpPr>
            <a:cxnSpLocks/>
          </p:cNvCxnSpPr>
          <p:nvPr/>
        </p:nvCxnSpPr>
        <p:spPr>
          <a:xfrm>
            <a:off x="1223824" y="2912715"/>
            <a:ext cx="0" cy="414821"/>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36" name="Picture 2" descr="Analogic Intelligence: AE-BMX055使用9軸センサーモジュールの設定">
            <a:extLst>
              <a:ext uri="{FF2B5EF4-FFF2-40B4-BE49-F238E27FC236}">
                <a16:creationId xmlns:a16="http://schemas.microsoft.com/office/drawing/2014/main" id="{B59D3D86-8129-48E9-966D-013470865D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84" r="31417"/>
          <a:stretch/>
        </p:blipFill>
        <p:spPr bwMode="auto">
          <a:xfrm rot="16200000">
            <a:off x="7350104" y="3694578"/>
            <a:ext cx="606391" cy="7920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nter image description here">
            <a:extLst>
              <a:ext uri="{FF2B5EF4-FFF2-40B4-BE49-F238E27FC236}">
                <a16:creationId xmlns:a16="http://schemas.microsoft.com/office/drawing/2014/main" id="{91CA2E39-E059-4C68-A950-E6941C768B3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4" t="4676" r="2879" b="4676"/>
          <a:stretch/>
        </p:blipFill>
        <p:spPr bwMode="auto">
          <a:xfrm rot="5400000">
            <a:off x="6164976" y="3274424"/>
            <a:ext cx="1082753" cy="108275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線コネクタ 37">
            <a:extLst>
              <a:ext uri="{FF2B5EF4-FFF2-40B4-BE49-F238E27FC236}">
                <a16:creationId xmlns:a16="http://schemas.microsoft.com/office/drawing/2014/main" id="{F4A8D1BC-755D-42EA-A513-41E6DA359288}"/>
              </a:ext>
            </a:extLst>
          </p:cNvPr>
          <p:cNvCxnSpPr>
            <a:cxnSpLocks/>
          </p:cNvCxnSpPr>
          <p:nvPr/>
        </p:nvCxnSpPr>
        <p:spPr>
          <a:xfrm>
            <a:off x="3080792" y="2790974"/>
            <a:ext cx="0"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18950A4-5DF2-4F5E-96EB-9DD460B9995B}"/>
              </a:ext>
            </a:extLst>
          </p:cNvPr>
          <p:cNvCxnSpPr>
            <a:cxnSpLocks/>
          </p:cNvCxnSpPr>
          <p:nvPr/>
        </p:nvCxnSpPr>
        <p:spPr>
          <a:xfrm>
            <a:off x="3368824" y="2790974"/>
            <a:ext cx="0" cy="2448272"/>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7518211-CB6A-4519-85EB-8E00C86EC570}"/>
              </a:ext>
            </a:extLst>
          </p:cNvPr>
          <p:cNvCxnSpPr>
            <a:cxnSpLocks/>
          </p:cNvCxnSpPr>
          <p:nvPr/>
        </p:nvCxnSpPr>
        <p:spPr>
          <a:xfrm>
            <a:off x="3093036" y="4879206"/>
            <a:ext cx="0" cy="504056"/>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C48F2EB-7B17-47BD-872D-35775CF0F549}"/>
              </a:ext>
            </a:extLst>
          </p:cNvPr>
          <p:cNvSpPr/>
          <p:nvPr/>
        </p:nvSpPr>
        <p:spPr>
          <a:xfrm rot="10800000">
            <a:off x="1697073" y="3987639"/>
            <a:ext cx="2796998" cy="863119"/>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Lst>
            <a:ahLst/>
            <a:cxnLst>
              <a:cxn ang="0">
                <a:pos x="connsiteX0" y="connsiteY0"/>
              </a:cxn>
              <a:cxn ang="0">
                <a:pos x="connsiteX1" y="connsiteY1"/>
              </a:cxn>
              <a:cxn ang="0">
                <a:pos x="connsiteX2" y="connsiteY2"/>
              </a:cxn>
              <a:cxn ang="0">
                <a:pos x="connsiteX3" y="connsiteY3"/>
              </a:cxn>
            </a:cxnLst>
            <a:rect l="l" t="t" r="r" b="b"/>
            <a:pathLst>
              <a:path w="2796998" h="708660">
                <a:moveTo>
                  <a:pt x="2796998" y="0"/>
                </a:moveTo>
                <a:lnTo>
                  <a:pt x="2796998" y="708660"/>
                </a:lnTo>
                <a:lnTo>
                  <a:pt x="458" y="708660"/>
                </a:lnTo>
                <a:cubicBezTo>
                  <a:pt x="-1129" y="604454"/>
                  <a:pt x="2045" y="568116"/>
                  <a:pt x="458" y="463910"/>
                </a:cubicBezTo>
              </a:path>
            </a:pathLst>
          </a:custGeom>
          <a:noFill/>
          <a:ln w="57150">
            <a:solidFill>
              <a:schemeClr val="accent3"/>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580D848D-9A37-4040-970A-46BE54D1B611}"/>
              </a:ext>
            </a:extLst>
          </p:cNvPr>
          <p:cNvSpPr/>
          <p:nvPr/>
        </p:nvSpPr>
        <p:spPr>
          <a:xfrm>
            <a:off x="3769229" y="4419199"/>
            <a:ext cx="216838" cy="216838"/>
          </a:xfrm>
          <a:prstGeom prst="ellipse">
            <a:avLst/>
          </a:prstGeom>
          <a:solidFill>
            <a:srgbClr val="FF00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44" name="直線コネクタ 43">
            <a:extLst>
              <a:ext uri="{FF2B5EF4-FFF2-40B4-BE49-F238E27FC236}">
                <a16:creationId xmlns:a16="http://schemas.microsoft.com/office/drawing/2014/main" id="{5342F94A-A150-41A7-A5B9-DC362373387D}"/>
              </a:ext>
            </a:extLst>
          </p:cNvPr>
          <p:cNvCxnSpPr>
            <a:cxnSpLocks/>
            <a:stCxn id="43" idx="3"/>
          </p:cNvCxnSpPr>
          <p:nvPr/>
        </p:nvCxnSpPr>
        <p:spPr>
          <a:xfrm>
            <a:off x="3800984" y="4604282"/>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ECA983F-258E-4B46-9228-9EC03DF52BD0}"/>
              </a:ext>
            </a:extLst>
          </p:cNvPr>
          <p:cNvCxnSpPr>
            <a:cxnSpLocks/>
            <a:stCxn id="43" idx="5"/>
          </p:cNvCxnSpPr>
          <p:nvPr/>
        </p:nvCxnSpPr>
        <p:spPr>
          <a:xfrm flipH="1">
            <a:off x="3953386" y="4604282"/>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図 45">
            <a:extLst>
              <a:ext uri="{FF2B5EF4-FFF2-40B4-BE49-F238E27FC236}">
                <a16:creationId xmlns:a16="http://schemas.microsoft.com/office/drawing/2014/main" id="{36BBD624-E472-476D-B3A9-A262D384760E}"/>
              </a:ext>
            </a:extLst>
          </p:cNvPr>
          <p:cNvPicPr>
            <a:picLocks noChangeAspect="1"/>
          </p:cNvPicPr>
          <p:nvPr/>
        </p:nvPicPr>
        <p:blipFill rotWithShape="1">
          <a:blip r:embed="rId6">
            <a:clrChange>
              <a:clrFrom>
                <a:srgbClr val="CDCDCD"/>
              </a:clrFrom>
              <a:clrTo>
                <a:srgbClr val="CDCDCD">
                  <a:alpha val="0"/>
                </a:srgbClr>
              </a:clrTo>
            </a:clrChange>
          </a:blip>
          <a:srcRect l="23540" t="14721" r="23540" b="14721"/>
          <a:stretch/>
        </p:blipFill>
        <p:spPr>
          <a:xfrm rot="19007956">
            <a:off x="3754149" y="4934000"/>
            <a:ext cx="395239" cy="395239"/>
          </a:xfrm>
          <a:prstGeom prst="rect">
            <a:avLst/>
          </a:prstGeom>
        </p:spPr>
      </p:pic>
      <p:sp>
        <p:nvSpPr>
          <p:cNvPr id="47" name="楕円 46">
            <a:extLst>
              <a:ext uri="{FF2B5EF4-FFF2-40B4-BE49-F238E27FC236}">
                <a16:creationId xmlns:a16="http://schemas.microsoft.com/office/drawing/2014/main" id="{724E4AE5-01E4-4D32-B5E2-AF25B7F37DC4}"/>
              </a:ext>
            </a:extLst>
          </p:cNvPr>
          <p:cNvSpPr/>
          <p:nvPr/>
        </p:nvSpPr>
        <p:spPr>
          <a:xfrm>
            <a:off x="4047216" y="4419199"/>
            <a:ext cx="216838" cy="216838"/>
          </a:xfrm>
          <a:prstGeom prst="ellipse">
            <a:avLst/>
          </a:prstGeom>
          <a:solidFill>
            <a:srgbClr val="FFFF00"/>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48" name="直線コネクタ 47">
            <a:extLst>
              <a:ext uri="{FF2B5EF4-FFF2-40B4-BE49-F238E27FC236}">
                <a16:creationId xmlns:a16="http://schemas.microsoft.com/office/drawing/2014/main" id="{3F3099BD-9C83-4FDA-81A3-84C5D5AB2253}"/>
              </a:ext>
            </a:extLst>
          </p:cNvPr>
          <p:cNvCxnSpPr>
            <a:cxnSpLocks/>
            <a:stCxn id="47" idx="3"/>
          </p:cNvCxnSpPr>
          <p:nvPr/>
        </p:nvCxnSpPr>
        <p:spPr>
          <a:xfrm>
            <a:off x="4078971" y="4604282"/>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D8836BD-C21A-4B4B-913B-52EB7D26B6FA}"/>
              </a:ext>
            </a:extLst>
          </p:cNvPr>
          <p:cNvCxnSpPr>
            <a:cxnSpLocks/>
            <a:stCxn id="47" idx="5"/>
          </p:cNvCxnSpPr>
          <p:nvPr/>
        </p:nvCxnSpPr>
        <p:spPr>
          <a:xfrm flipH="1">
            <a:off x="4231373" y="4604282"/>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8EAFE463-503A-4BA7-9D12-59E7B4769AA9}"/>
              </a:ext>
            </a:extLst>
          </p:cNvPr>
          <p:cNvPicPr>
            <a:picLocks noChangeAspect="1"/>
          </p:cNvPicPr>
          <p:nvPr/>
        </p:nvPicPr>
        <p:blipFill rotWithShape="1">
          <a:blip r:embed="rId6">
            <a:clrChange>
              <a:clrFrom>
                <a:srgbClr val="CDCDCD"/>
              </a:clrFrom>
              <a:clrTo>
                <a:srgbClr val="CDCDCD">
                  <a:alpha val="0"/>
                </a:srgbClr>
              </a:clrTo>
            </a:clrChange>
          </a:blip>
          <a:srcRect l="23540" t="14721" r="23540" b="14721"/>
          <a:stretch/>
        </p:blipFill>
        <p:spPr>
          <a:xfrm rot="19007956">
            <a:off x="4032136" y="4934000"/>
            <a:ext cx="395239" cy="395239"/>
          </a:xfrm>
          <a:prstGeom prst="rect">
            <a:avLst/>
          </a:prstGeom>
        </p:spPr>
      </p:pic>
      <p:sp>
        <p:nvSpPr>
          <p:cNvPr id="51" name="楕円 50">
            <a:extLst>
              <a:ext uri="{FF2B5EF4-FFF2-40B4-BE49-F238E27FC236}">
                <a16:creationId xmlns:a16="http://schemas.microsoft.com/office/drawing/2014/main" id="{389C5A74-9D22-44BA-AFCE-51701E632D7F}"/>
              </a:ext>
            </a:extLst>
          </p:cNvPr>
          <p:cNvSpPr/>
          <p:nvPr/>
        </p:nvSpPr>
        <p:spPr>
          <a:xfrm>
            <a:off x="4478556" y="4419199"/>
            <a:ext cx="216838" cy="216838"/>
          </a:xfrm>
          <a:prstGeom prst="ellipse">
            <a:avLst/>
          </a:prstGeom>
          <a:solidFill>
            <a:schemeClr val="accent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52" name="直線コネクタ 51">
            <a:extLst>
              <a:ext uri="{FF2B5EF4-FFF2-40B4-BE49-F238E27FC236}">
                <a16:creationId xmlns:a16="http://schemas.microsoft.com/office/drawing/2014/main" id="{07A733FE-EFBD-4589-A62F-9007AF14C519}"/>
              </a:ext>
            </a:extLst>
          </p:cNvPr>
          <p:cNvCxnSpPr>
            <a:cxnSpLocks/>
            <a:stCxn id="51" idx="3"/>
          </p:cNvCxnSpPr>
          <p:nvPr/>
        </p:nvCxnSpPr>
        <p:spPr>
          <a:xfrm>
            <a:off x="4510311" y="4604282"/>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FDBABAF-0CE9-4EC1-805E-CF54A12C834E}"/>
              </a:ext>
            </a:extLst>
          </p:cNvPr>
          <p:cNvCxnSpPr>
            <a:cxnSpLocks/>
            <a:stCxn id="51" idx="5"/>
          </p:cNvCxnSpPr>
          <p:nvPr/>
        </p:nvCxnSpPr>
        <p:spPr>
          <a:xfrm flipH="1">
            <a:off x="4662713" y="4604282"/>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図 53">
            <a:extLst>
              <a:ext uri="{FF2B5EF4-FFF2-40B4-BE49-F238E27FC236}">
                <a16:creationId xmlns:a16="http://schemas.microsoft.com/office/drawing/2014/main" id="{F90BCDA3-C83D-4009-A7ED-864EBB945583}"/>
              </a:ext>
            </a:extLst>
          </p:cNvPr>
          <p:cNvPicPr>
            <a:picLocks noChangeAspect="1"/>
          </p:cNvPicPr>
          <p:nvPr/>
        </p:nvPicPr>
        <p:blipFill rotWithShape="1">
          <a:blip r:embed="rId6">
            <a:clrChange>
              <a:clrFrom>
                <a:srgbClr val="CDCDCD"/>
              </a:clrFrom>
              <a:clrTo>
                <a:srgbClr val="CDCDCD">
                  <a:alpha val="0"/>
                </a:srgbClr>
              </a:clrTo>
            </a:clrChange>
          </a:blip>
          <a:srcRect l="23540" t="14721" r="23540" b="14721"/>
          <a:stretch/>
        </p:blipFill>
        <p:spPr>
          <a:xfrm rot="19007956">
            <a:off x="4463476" y="4934000"/>
            <a:ext cx="395239" cy="395239"/>
          </a:xfrm>
          <a:prstGeom prst="rect">
            <a:avLst/>
          </a:prstGeom>
        </p:spPr>
      </p:pic>
      <p:cxnSp>
        <p:nvCxnSpPr>
          <p:cNvPr id="55" name="直線コネクタ 54">
            <a:extLst>
              <a:ext uri="{FF2B5EF4-FFF2-40B4-BE49-F238E27FC236}">
                <a16:creationId xmlns:a16="http://schemas.microsoft.com/office/drawing/2014/main" id="{33A7EE89-4C66-4828-9014-8914A49AC2A5}"/>
              </a:ext>
            </a:extLst>
          </p:cNvPr>
          <p:cNvCxnSpPr>
            <a:cxnSpLocks/>
          </p:cNvCxnSpPr>
          <p:nvPr/>
        </p:nvCxnSpPr>
        <p:spPr>
          <a:xfrm flipH="1">
            <a:off x="1367264" y="4293096"/>
            <a:ext cx="2401965" cy="573952"/>
          </a:xfrm>
          <a:prstGeom prst="line">
            <a:avLst/>
          </a:prstGeom>
          <a:ln w="57150">
            <a:solidFill>
              <a:schemeClr val="bg2">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6C058B7-8AF2-4EB5-AAD2-187D45393D1C}"/>
              </a:ext>
            </a:extLst>
          </p:cNvPr>
          <p:cNvCxnSpPr>
            <a:cxnSpLocks/>
          </p:cNvCxnSpPr>
          <p:nvPr/>
        </p:nvCxnSpPr>
        <p:spPr>
          <a:xfrm>
            <a:off x="6367760" y="4885556"/>
            <a:ext cx="0" cy="360040"/>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CDBC289-99D3-4760-AA63-6203325392C6}"/>
              </a:ext>
            </a:extLst>
          </p:cNvPr>
          <p:cNvCxnSpPr>
            <a:cxnSpLocks/>
          </p:cNvCxnSpPr>
          <p:nvPr/>
        </p:nvCxnSpPr>
        <p:spPr>
          <a:xfrm>
            <a:off x="6505426" y="4885556"/>
            <a:ext cx="0" cy="525402"/>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8" name="フリーフォーム: 図形 57">
            <a:extLst>
              <a:ext uri="{FF2B5EF4-FFF2-40B4-BE49-F238E27FC236}">
                <a16:creationId xmlns:a16="http://schemas.microsoft.com/office/drawing/2014/main" id="{3C20BF60-9046-4212-838A-F73A20AB0BC7}"/>
              </a:ext>
            </a:extLst>
          </p:cNvPr>
          <p:cNvSpPr/>
          <p:nvPr/>
        </p:nvSpPr>
        <p:spPr>
          <a:xfrm>
            <a:off x="2820318" y="4872856"/>
            <a:ext cx="4108648" cy="1003936"/>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650 w 2796650"/>
              <a:gd name="connsiteY0" fmla="*/ 96383 h 805043"/>
              <a:gd name="connsiteX1" fmla="*/ 2796650 w 2796650"/>
              <a:gd name="connsiteY1" fmla="*/ 805043 h 805043"/>
              <a:gd name="connsiteX2" fmla="*/ 110 w 2796650"/>
              <a:gd name="connsiteY2" fmla="*/ 805043 h 805043"/>
              <a:gd name="connsiteX3" fmla="*/ 13077 w 2796650"/>
              <a:gd name="connsiteY3" fmla="*/ 0 h 805043"/>
              <a:gd name="connsiteX0" fmla="*/ 2796650 w 2796650"/>
              <a:gd name="connsiteY0" fmla="*/ 0 h 708660"/>
              <a:gd name="connsiteX1" fmla="*/ 2796650 w 2796650"/>
              <a:gd name="connsiteY1" fmla="*/ 708660 h 708660"/>
              <a:gd name="connsiteX2" fmla="*/ 110 w 2796650"/>
              <a:gd name="connsiteY2" fmla="*/ 708660 h 708660"/>
              <a:gd name="connsiteX3" fmla="*/ 13077 w 2796650"/>
              <a:gd name="connsiteY3" fmla="*/ 20158 h 708660"/>
              <a:gd name="connsiteX0" fmla="*/ 2796762 w 2796762"/>
              <a:gd name="connsiteY0" fmla="*/ 0 h 708660"/>
              <a:gd name="connsiteX1" fmla="*/ 2796762 w 2796762"/>
              <a:gd name="connsiteY1" fmla="*/ 708660 h 708660"/>
              <a:gd name="connsiteX2" fmla="*/ 222 w 2796762"/>
              <a:gd name="connsiteY2" fmla="*/ 708660 h 708660"/>
              <a:gd name="connsiteX3" fmla="*/ 4544 w 2796762"/>
              <a:gd name="connsiteY3" fmla="*/ 11193 h 708660"/>
            </a:gdLst>
            <a:ahLst/>
            <a:cxnLst>
              <a:cxn ang="0">
                <a:pos x="connsiteX0" y="connsiteY0"/>
              </a:cxn>
              <a:cxn ang="0">
                <a:pos x="connsiteX1" y="connsiteY1"/>
              </a:cxn>
              <a:cxn ang="0">
                <a:pos x="connsiteX2" y="connsiteY2"/>
              </a:cxn>
              <a:cxn ang="0">
                <a:pos x="connsiteX3" y="connsiteY3"/>
              </a:cxn>
            </a:cxnLst>
            <a:rect l="l" t="t" r="r" b="b"/>
            <a:pathLst>
              <a:path w="2796762" h="708660">
                <a:moveTo>
                  <a:pt x="2796762" y="0"/>
                </a:moveTo>
                <a:lnTo>
                  <a:pt x="2796762" y="708660"/>
                </a:lnTo>
                <a:lnTo>
                  <a:pt x="222" y="708660"/>
                </a:lnTo>
                <a:cubicBezTo>
                  <a:pt x="-1365" y="604454"/>
                  <a:pt x="6131" y="115399"/>
                  <a:pt x="4544" y="11193"/>
                </a:cubicBezTo>
              </a:path>
            </a:pathLst>
          </a:custGeom>
          <a:noFill/>
          <a:ln w="57150">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61C41D73-BDC6-4EA0-A115-76BF3DAB56C5}"/>
              </a:ext>
            </a:extLst>
          </p:cNvPr>
          <p:cNvCxnSpPr>
            <a:cxnSpLocks/>
          </p:cNvCxnSpPr>
          <p:nvPr/>
        </p:nvCxnSpPr>
        <p:spPr>
          <a:xfrm>
            <a:off x="7354664" y="2771924"/>
            <a:ext cx="144016"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62A21FF-8E6E-4A2C-AB3E-FAD8A9A0B435}"/>
              </a:ext>
            </a:extLst>
          </p:cNvPr>
          <p:cNvCxnSpPr>
            <a:cxnSpLocks/>
          </p:cNvCxnSpPr>
          <p:nvPr/>
        </p:nvCxnSpPr>
        <p:spPr>
          <a:xfrm>
            <a:off x="7779694" y="2771924"/>
            <a:ext cx="0"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94FAB1F9-9FBB-484C-8403-5847A4C998EB}"/>
              </a:ext>
            </a:extLst>
          </p:cNvPr>
          <p:cNvCxnSpPr>
            <a:cxnSpLocks/>
          </p:cNvCxnSpPr>
          <p:nvPr/>
        </p:nvCxnSpPr>
        <p:spPr>
          <a:xfrm>
            <a:off x="3897972" y="4788148"/>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12FEC735-4F53-44CC-8389-E57A439CA53E}"/>
              </a:ext>
            </a:extLst>
          </p:cNvPr>
          <p:cNvCxnSpPr>
            <a:cxnSpLocks/>
          </p:cNvCxnSpPr>
          <p:nvPr/>
        </p:nvCxnSpPr>
        <p:spPr>
          <a:xfrm>
            <a:off x="6928966" y="4584972"/>
            <a:ext cx="850730" cy="0"/>
          </a:xfrm>
          <a:prstGeom prst="line">
            <a:avLst/>
          </a:prstGeom>
          <a:ln w="571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F834F3C4-122E-44D0-A72E-67F1EFF2B2C4}"/>
              </a:ext>
            </a:extLst>
          </p:cNvPr>
          <p:cNvCxnSpPr>
            <a:cxnSpLocks/>
          </p:cNvCxnSpPr>
          <p:nvPr/>
        </p:nvCxnSpPr>
        <p:spPr>
          <a:xfrm>
            <a:off x="6796219" y="4431899"/>
            <a:ext cx="850730" cy="0"/>
          </a:xfrm>
          <a:prstGeom prst="line">
            <a:avLst/>
          </a:prstGeom>
          <a:ln w="571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4" name="フリーフォーム: 図形 63">
            <a:extLst>
              <a:ext uri="{FF2B5EF4-FFF2-40B4-BE49-F238E27FC236}">
                <a16:creationId xmlns:a16="http://schemas.microsoft.com/office/drawing/2014/main" id="{AED10626-DA8B-45FF-B008-AB27C20FD8D0}"/>
              </a:ext>
            </a:extLst>
          </p:cNvPr>
          <p:cNvSpPr/>
          <p:nvPr/>
        </p:nvSpPr>
        <p:spPr>
          <a:xfrm>
            <a:off x="2360713" y="4857464"/>
            <a:ext cx="4435506" cy="1161626"/>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650 w 2796650"/>
              <a:gd name="connsiteY0" fmla="*/ 96383 h 805043"/>
              <a:gd name="connsiteX1" fmla="*/ 2796650 w 2796650"/>
              <a:gd name="connsiteY1" fmla="*/ 805043 h 805043"/>
              <a:gd name="connsiteX2" fmla="*/ 110 w 2796650"/>
              <a:gd name="connsiteY2" fmla="*/ 805043 h 805043"/>
              <a:gd name="connsiteX3" fmla="*/ 13077 w 2796650"/>
              <a:gd name="connsiteY3" fmla="*/ 0 h 805043"/>
              <a:gd name="connsiteX0" fmla="*/ 2796650 w 2796650"/>
              <a:gd name="connsiteY0" fmla="*/ 0 h 708660"/>
              <a:gd name="connsiteX1" fmla="*/ 2796650 w 2796650"/>
              <a:gd name="connsiteY1" fmla="*/ 708660 h 708660"/>
              <a:gd name="connsiteX2" fmla="*/ 110 w 2796650"/>
              <a:gd name="connsiteY2" fmla="*/ 708660 h 708660"/>
              <a:gd name="connsiteX3" fmla="*/ 13077 w 2796650"/>
              <a:gd name="connsiteY3" fmla="*/ 20158 h 708660"/>
              <a:gd name="connsiteX0" fmla="*/ 2796762 w 2796762"/>
              <a:gd name="connsiteY0" fmla="*/ 0 h 708660"/>
              <a:gd name="connsiteX1" fmla="*/ 2796762 w 2796762"/>
              <a:gd name="connsiteY1" fmla="*/ 708660 h 708660"/>
              <a:gd name="connsiteX2" fmla="*/ 222 w 2796762"/>
              <a:gd name="connsiteY2" fmla="*/ 708660 h 708660"/>
              <a:gd name="connsiteX3" fmla="*/ 4544 w 2796762"/>
              <a:gd name="connsiteY3" fmla="*/ 11193 h 708660"/>
            </a:gdLst>
            <a:ahLst/>
            <a:cxnLst>
              <a:cxn ang="0">
                <a:pos x="connsiteX0" y="connsiteY0"/>
              </a:cxn>
              <a:cxn ang="0">
                <a:pos x="connsiteX1" y="connsiteY1"/>
              </a:cxn>
              <a:cxn ang="0">
                <a:pos x="connsiteX2" y="connsiteY2"/>
              </a:cxn>
              <a:cxn ang="0">
                <a:pos x="connsiteX3" y="connsiteY3"/>
              </a:cxn>
            </a:cxnLst>
            <a:rect l="l" t="t" r="r" b="b"/>
            <a:pathLst>
              <a:path w="2796762" h="708660">
                <a:moveTo>
                  <a:pt x="2796762" y="0"/>
                </a:moveTo>
                <a:lnTo>
                  <a:pt x="2796762" y="708660"/>
                </a:lnTo>
                <a:lnTo>
                  <a:pt x="222" y="708660"/>
                </a:lnTo>
                <a:cubicBezTo>
                  <a:pt x="-1365" y="604454"/>
                  <a:pt x="6131" y="115399"/>
                  <a:pt x="4544" y="11193"/>
                </a:cubicBezTo>
              </a:path>
            </a:pathLst>
          </a:custGeom>
          <a:noFill/>
          <a:ln w="57150">
            <a:solidFill>
              <a:schemeClr val="accent3"/>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AFDA0B33-3502-4CD9-B946-5A8697AE1DED}"/>
              </a:ext>
            </a:extLst>
          </p:cNvPr>
          <p:cNvCxnSpPr>
            <a:cxnSpLocks/>
          </p:cNvCxnSpPr>
          <p:nvPr/>
        </p:nvCxnSpPr>
        <p:spPr>
          <a:xfrm>
            <a:off x="7498680" y="4885556"/>
            <a:ext cx="0" cy="525402"/>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66" name="グループ化 65">
            <a:extLst>
              <a:ext uri="{FF2B5EF4-FFF2-40B4-BE49-F238E27FC236}">
                <a16:creationId xmlns:a16="http://schemas.microsoft.com/office/drawing/2014/main" id="{7CDC1282-6EE4-4C27-A6FB-2352B5FF491D}"/>
              </a:ext>
            </a:extLst>
          </p:cNvPr>
          <p:cNvGrpSpPr/>
          <p:nvPr/>
        </p:nvGrpSpPr>
        <p:grpSpPr>
          <a:xfrm>
            <a:off x="3732606" y="4740836"/>
            <a:ext cx="99874" cy="99874"/>
            <a:chOff x="3672430" y="4459183"/>
            <a:chExt cx="99874" cy="99874"/>
          </a:xfrm>
        </p:grpSpPr>
        <p:cxnSp>
          <p:nvCxnSpPr>
            <p:cNvPr id="67" name="直線コネクタ 66">
              <a:extLst>
                <a:ext uri="{FF2B5EF4-FFF2-40B4-BE49-F238E27FC236}">
                  <a16:creationId xmlns:a16="http://schemas.microsoft.com/office/drawing/2014/main" id="{1ECDA580-5092-40BA-AD9C-0920AF05A9A4}"/>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8452D13-6315-45EE-9828-95DEFF2E01B7}"/>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a:extLst>
              <a:ext uri="{FF2B5EF4-FFF2-40B4-BE49-F238E27FC236}">
                <a16:creationId xmlns:a16="http://schemas.microsoft.com/office/drawing/2014/main" id="{F6B7B069-EB6E-4587-A5F1-BE036371F25D}"/>
              </a:ext>
            </a:extLst>
          </p:cNvPr>
          <p:cNvGrpSpPr/>
          <p:nvPr/>
        </p:nvGrpSpPr>
        <p:grpSpPr>
          <a:xfrm>
            <a:off x="2860461" y="3132978"/>
            <a:ext cx="99874" cy="99874"/>
            <a:chOff x="3672430" y="4459183"/>
            <a:chExt cx="99874" cy="99874"/>
          </a:xfrm>
        </p:grpSpPr>
        <p:cxnSp>
          <p:nvCxnSpPr>
            <p:cNvPr id="70" name="直線コネクタ 69">
              <a:extLst>
                <a:ext uri="{FF2B5EF4-FFF2-40B4-BE49-F238E27FC236}">
                  <a16:creationId xmlns:a16="http://schemas.microsoft.com/office/drawing/2014/main" id="{11F27294-CCA7-49AB-96F6-1DD220EFB5A6}"/>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B3896C6-AA43-42D8-A247-B6CFDD012E78}"/>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93018631-9F91-4E42-826B-798891D00240}"/>
              </a:ext>
            </a:extLst>
          </p:cNvPr>
          <p:cNvCxnSpPr>
            <a:cxnSpLocks/>
          </p:cNvCxnSpPr>
          <p:nvPr/>
        </p:nvCxnSpPr>
        <p:spPr>
          <a:xfrm>
            <a:off x="2860461" y="2862982"/>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A474BE91-9019-49C5-9674-80079CB902AB}"/>
              </a:ext>
            </a:extLst>
          </p:cNvPr>
          <p:cNvCxnSpPr>
            <a:cxnSpLocks/>
          </p:cNvCxnSpPr>
          <p:nvPr/>
        </p:nvCxnSpPr>
        <p:spPr>
          <a:xfrm>
            <a:off x="4204785" y="4788148"/>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グループ化 73">
            <a:extLst>
              <a:ext uri="{FF2B5EF4-FFF2-40B4-BE49-F238E27FC236}">
                <a16:creationId xmlns:a16="http://schemas.microsoft.com/office/drawing/2014/main" id="{716B9A8C-4409-4272-A8C3-E8B33D6C65C1}"/>
              </a:ext>
            </a:extLst>
          </p:cNvPr>
          <p:cNvGrpSpPr/>
          <p:nvPr/>
        </p:nvGrpSpPr>
        <p:grpSpPr>
          <a:xfrm>
            <a:off x="4039419" y="4740836"/>
            <a:ext cx="99874" cy="99874"/>
            <a:chOff x="3672430" y="4459183"/>
            <a:chExt cx="99874" cy="99874"/>
          </a:xfrm>
        </p:grpSpPr>
        <p:cxnSp>
          <p:nvCxnSpPr>
            <p:cNvPr id="75" name="直線コネクタ 74">
              <a:extLst>
                <a:ext uri="{FF2B5EF4-FFF2-40B4-BE49-F238E27FC236}">
                  <a16:creationId xmlns:a16="http://schemas.microsoft.com/office/drawing/2014/main" id="{BEA995D2-DDA2-4E91-977E-5B215D32CC95}"/>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75CCF07D-66F7-47CE-ADC7-A88D4F3E4CBB}"/>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7" name="直線コネクタ 76">
            <a:extLst>
              <a:ext uri="{FF2B5EF4-FFF2-40B4-BE49-F238E27FC236}">
                <a16:creationId xmlns:a16="http://schemas.microsoft.com/office/drawing/2014/main" id="{16D2E9BA-9C5C-43C3-A65B-FDDE4D29A8C2}"/>
              </a:ext>
            </a:extLst>
          </p:cNvPr>
          <p:cNvCxnSpPr>
            <a:cxnSpLocks/>
          </p:cNvCxnSpPr>
          <p:nvPr/>
        </p:nvCxnSpPr>
        <p:spPr>
          <a:xfrm>
            <a:off x="4611598" y="4788148"/>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23496AE9-AD47-452E-B87C-14719F27E327}"/>
              </a:ext>
            </a:extLst>
          </p:cNvPr>
          <p:cNvGrpSpPr/>
          <p:nvPr/>
        </p:nvGrpSpPr>
        <p:grpSpPr>
          <a:xfrm>
            <a:off x="4446232" y="4740836"/>
            <a:ext cx="99874" cy="99874"/>
            <a:chOff x="3672430" y="4459183"/>
            <a:chExt cx="99874" cy="99874"/>
          </a:xfrm>
        </p:grpSpPr>
        <p:cxnSp>
          <p:nvCxnSpPr>
            <p:cNvPr id="79" name="直線コネクタ 78">
              <a:extLst>
                <a:ext uri="{FF2B5EF4-FFF2-40B4-BE49-F238E27FC236}">
                  <a16:creationId xmlns:a16="http://schemas.microsoft.com/office/drawing/2014/main" id="{08FE5557-3876-4936-AE0D-E0B48166EEC7}"/>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59DC4E2-A509-40CE-B7D8-54A6EC6FC1A8}"/>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2" name="フリーフォーム: 図形 41">
            <a:extLst>
              <a:ext uri="{FF2B5EF4-FFF2-40B4-BE49-F238E27FC236}">
                <a16:creationId xmlns:a16="http://schemas.microsoft.com/office/drawing/2014/main" id="{DD74CAD1-CDBE-4F5C-A2F7-305DF0C59E5C}"/>
              </a:ext>
            </a:extLst>
          </p:cNvPr>
          <p:cNvSpPr/>
          <p:nvPr/>
        </p:nvSpPr>
        <p:spPr>
          <a:xfrm rot="10800000">
            <a:off x="1510563" y="3829709"/>
            <a:ext cx="2581389" cy="1021047"/>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34050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380173 h 708660"/>
            </a:gdLst>
            <a:ahLst/>
            <a:cxnLst>
              <a:cxn ang="0">
                <a:pos x="connsiteX0" y="connsiteY0"/>
              </a:cxn>
              <a:cxn ang="0">
                <a:pos x="connsiteX1" y="connsiteY1"/>
              </a:cxn>
              <a:cxn ang="0">
                <a:pos x="connsiteX2" y="connsiteY2"/>
              </a:cxn>
              <a:cxn ang="0">
                <a:pos x="connsiteX3" y="connsiteY3"/>
              </a:cxn>
            </a:cxnLst>
            <a:rect l="l" t="t" r="r" b="b"/>
            <a:pathLst>
              <a:path w="2796998" h="708660">
                <a:moveTo>
                  <a:pt x="2796998" y="0"/>
                </a:moveTo>
                <a:lnTo>
                  <a:pt x="2796998" y="708660"/>
                </a:lnTo>
                <a:lnTo>
                  <a:pt x="458" y="708660"/>
                </a:lnTo>
                <a:cubicBezTo>
                  <a:pt x="-1129" y="604454"/>
                  <a:pt x="2045" y="484379"/>
                  <a:pt x="458" y="380173"/>
                </a:cubicBezTo>
              </a:path>
            </a:pathLst>
          </a:custGeom>
          <a:noFill/>
          <a:ln w="57150">
            <a:solidFill>
              <a:srgbClr val="FFFF00"/>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6577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43</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動作確認</a:t>
            </a:r>
          </a:p>
        </p:txBody>
      </p:sp>
      <p:sp>
        <p:nvSpPr>
          <p:cNvPr id="5" name="テキスト ボックス 4">
            <a:extLst>
              <a:ext uri="{FF2B5EF4-FFF2-40B4-BE49-F238E27FC236}">
                <a16:creationId xmlns:a16="http://schemas.microsoft.com/office/drawing/2014/main" id="{EDE59429-4D1A-4C4F-B740-9FE4FE4D32B8}"/>
              </a:ext>
            </a:extLst>
          </p:cNvPr>
          <p:cNvSpPr txBox="1"/>
          <p:nvPr/>
        </p:nvSpPr>
        <p:spPr>
          <a:xfrm>
            <a:off x="73557" y="748158"/>
            <a:ext cx="9488066" cy="4801314"/>
          </a:xfrm>
          <a:prstGeom prst="rect">
            <a:avLst/>
          </a:prstGeom>
          <a:noFill/>
        </p:spPr>
        <p:txBody>
          <a:bodyPr wrap="square" rtlCol="0">
            <a:spAutoFit/>
          </a:bodyPr>
          <a:lstStyle/>
          <a:p>
            <a:r>
              <a:rPr lang="ja-JP" altLang="en-US" dirty="0">
                <a:latin typeface="+mn-lt"/>
                <a:ea typeface="+mn-ea"/>
              </a:rPr>
              <a:t>設計した回路が正しく動作するか確認しましょう。</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sz="2000" b="1" dirty="0">
                <a:solidFill>
                  <a:schemeClr val="accent1"/>
                </a:solidFill>
                <a:latin typeface="+mn-lt"/>
                <a:ea typeface="+mn-ea"/>
              </a:rPr>
              <a:t>・下記</a:t>
            </a:r>
            <a:r>
              <a:rPr lang="en-US" altLang="ja-JP" sz="2000" b="1" dirty="0">
                <a:solidFill>
                  <a:schemeClr val="accent1"/>
                </a:solidFill>
                <a:latin typeface="+mn-lt"/>
                <a:ea typeface="+mn-ea"/>
              </a:rPr>
              <a:t>2</a:t>
            </a:r>
            <a:r>
              <a:rPr lang="ja-JP" altLang="en-US" sz="2000" b="1" dirty="0" err="1">
                <a:solidFill>
                  <a:schemeClr val="accent1"/>
                </a:solidFill>
                <a:latin typeface="+mn-lt"/>
                <a:ea typeface="+mn-ea"/>
              </a:rPr>
              <a:t>つの</a:t>
            </a:r>
            <a:r>
              <a:rPr lang="ja-JP" altLang="en-US" sz="2000" b="1" dirty="0">
                <a:solidFill>
                  <a:schemeClr val="accent1"/>
                </a:solidFill>
                <a:latin typeface="+mn-lt"/>
                <a:ea typeface="+mn-ea"/>
              </a:rPr>
              <a:t>フォルダを、各自のフォルダに入れて下さい。</a:t>
            </a:r>
            <a:endParaRPr lang="en-US" altLang="ja-JP" sz="2000" b="1" dirty="0">
              <a:solidFill>
                <a:schemeClr val="accent1"/>
              </a:solidFill>
              <a:latin typeface="+mn-lt"/>
              <a:ea typeface="+mn-ea"/>
            </a:endParaRPr>
          </a:p>
          <a:p>
            <a:endParaRPr lang="en-US" altLang="ja-JP" sz="2000" b="1" dirty="0">
              <a:solidFill>
                <a:schemeClr val="accent1"/>
              </a:solidFill>
              <a:latin typeface="+mn-lt"/>
              <a:ea typeface="+mn-ea"/>
            </a:endParaRPr>
          </a:p>
          <a:p>
            <a:endParaRPr lang="en-US" altLang="ja-JP" sz="2000" b="1" dirty="0">
              <a:solidFill>
                <a:schemeClr val="accent1"/>
              </a:solidFill>
              <a:latin typeface="+mn-lt"/>
              <a:ea typeface="+mn-ea"/>
            </a:endParaRPr>
          </a:p>
          <a:p>
            <a:endParaRPr lang="en-US" altLang="ja-JP" sz="2000" b="1" dirty="0">
              <a:solidFill>
                <a:schemeClr val="accent1"/>
              </a:solidFill>
              <a:latin typeface="+mn-lt"/>
              <a:ea typeface="+mn-ea"/>
            </a:endParaRPr>
          </a:p>
          <a:p>
            <a:r>
              <a:rPr lang="ja-JP" altLang="en-US" sz="2000" b="1" dirty="0">
                <a:solidFill>
                  <a:schemeClr val="accent1"/>
                </a:solidFill>
                <a:latin typeface="+mn-lt"/>
                <a:ea typeface="+mn-ea"/>
              </a:rPr>
              <a:t>　・</a:t>
            </a:r>
            <a:r>
              <a:rPr lang="en-US" altLang="ja-JP" sz="2000" b="1" dirty="0">
                <a:solidFill>
                  <a:schemeClr val="accent1"/>
                </a:solidFill>
                <a:latin typeface="+mn-lt"/>
                <a:ea typeface="+mn-ea"/>
              </a:rPr>
              <a:t>!test\RPR-0521RSTest</a:t>
            </a:r>
            <a:r>
              <a:rPr lang="ja-JP" altLang="en-US" sz="2000" b="1" dirty="0">
                <a:solidFill>
                  <a:schemeClr val="accent1"/>
                </a:solidFill>
                <a:latin typeface="+mn-lt"/>
                <a:ea typeface="+mn-ea"/>
              </a:rPr>
              <a:t>の下に</a:t>
            </a:r>
            <a:endParaRPr lang="en-US" altLang="ja-JP" sz="2000" b="1" dirty="0">
              <a:solidFill>
                <a:schemeClr val="accent1"/>
              </a:solidFill>
              <a:latin typeface="+mn-lt"/>
              <a:ea typeface="+mn-ea"/>
            </a:endParaRPr>
          </a:p>
          <a:p>
            <a:r>
              <a:rPr lang="ja-JP" altLang="en-US" sz="2000" b="1" dirty="0">
                <a:solidFill>
                  <a:schemeClr val="accent1"/>
                </a:solidFill>
                <a:latin typeface="+mn-lt"/>
                <a:ea typeface="+mn-ea"/>
              </a:rPr>
              <a:t>　　　フォルダ：</a:t>
            </a:r>
            <a:r>
              <a:rPr lang="en-US" altLang="ja-JP" sz="2000" b="1" dirty="0">
                <a:solidFill>
                  <a:schemeClr val="accent1"/>
                </a:solidFill>
                <a:latin typeface="+mn-lt"/>
                <a:ea typeface="+mn-ea"/>
              </a:rPr>
              <a:t>RPR-0521RSTest</a:t>
            </a:r>
            <a:r>
              <a:rPr lang="ja-JP" altLang="en-US" sz="2000" b="1" dirty="0">
                <a:solidFill>
                  <a:schemeClr val="accent1"/>
                </a:solidFill>
                <a:latin typeface="+mn-lt"/>
                <a:ea typeface="+mn-ea"/>
              </a:rPr>
              <a:t>を入れる。</a:t>
            </a:r>
            <a:endParaRPr lang="en-US" altLang="ja-JP" sz="2000" b="1" dirty="0">
              <a:solidFill>
                <a:schemeClr val="accent1"/>
              </a:solidFill>
              <a:latin typeface="+mn-lt"/>
              <a:ea typeface="+mn-ea"/>
            </a:endParaRPr>
          </a:p>
          <a:p>
            <a:endParaRPr lang="en-US" altLang="ja-JP" sz="2000" b="1" dirty="0">
              <a:solidFill>
                <a:schemeClr val="accent1"/>
              </a:solidFill>
              <a:latin typeface="+mn-lt"/>
              <a:ea typeface="+mn-ea"/>
            </a:endParaRPr>
          </a:p>
          <a:p>
            <a:endParaRPr lang="en-US" altLang="ja-JP" sz="2000" b="1" dirty="0">
              <a:solidFill>
                <a:schemeClr val="accent1"/>
              </a:solidFill>
              <a:latin typeface="+mn-lt"/>
              <a:ea typeface="+mn-ea"/>
            </a:endParaRPr>
          </a:p>
          <a:p>
            <a:r>
              <a:rPr lang="ja-JP" altLang="en-US" sz="2000" b="1" dirty="0">
                <a:solidFill>
                  <a:schemeClr val="accent1"/>
                </a:solidFill>
                <a:latin typeface="+mn-lt"/>
                <a:ea typeface="+mn-ea"/>
              </a:rPr>
              <a:t>　・</a:t>
            </a:r>
            <a:r>
              <a:rPr lang="en-US" altLang="ja-JP" sz="2000" b="1" dirty="0">
                <a:solidFill>
                  <a:schemeClr val="accent1"/>
                </a:solidFill>
                <a:latin typeface="+mn-lt"/>
                <a:ea typeface="+mn-ea"/>
              </a:rPr>
              <a:t>!test\BMX055_20180510</a:t>
            </a:r>
            <a:r>
              <a:rPr lang="ja-JP" altLang="en-US" sz="2000" b="1" dirty="0">
                <a:solidFill>
                  <a:schemeClr val="accent1"/>
                </a:solidFill>
                <a:latin typeface="+mn-lt"/>
                <a:ea typeface="+mn-ea"/>
              </a:rPr>
              <a:t>の下に</a:t>
            </a:r>
            <a:endParaRPr lang="en-US" altLang="ja-JP" sz="2000" b="1" dirty="0">
              <a:solidFill>
                <a:schemeClr val="accent1"/>
              </a:solidFill>
              <a:latin typeface="+mn-lt"/>
              <a:ea typeface="+mn-ea"/>
            </a:endParaRPr>
          </a:p>
          <a:p>
            <a:r>
              <a:rPr lang="ja-JP" altLang="en-US" sz="2000" b="1" dirty="0">
                <a:solidFill>
                  <a:schemeClr val="accent1"/>
                </a:solidFill>
                <a:latin typeface="+mn-lt"/>
                <a:ea typeface="+mn-ea"/>
              </a:rPr>
              <a:t>　　　フォルダ：</a:t>
            </a:r>
            <a:r>
              <a:rPr lang="en-US" altLang="ja-JP" sz="2000" b="1" dirty="0">
                <a:solidFill>
                  <a:schemeClr val="accent1"/>
                </a:solidFill>
                <a:latin typeface="+mn-lt"/>
                <a:ea typeface="+mn-ea"/>
              </a:rPr>
              <a:t>BMX055_20180510</a:t>
            </a:r>
            <a:r>
              <a:rPr lang="ja-JP" altLang="en-US" sz="2000" b="1" dirty="0">
                <a:solidFill>
                  <a:schemeClr val="accent1"/>
                </a:solidFill>
                <a:latin typeface="+mn-lt"/>
                <a:ea typeface="+mn-ea"/>
              </a:rPr>
              <a:t>を入れる。</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Tree>
    <p:extLst>
      <p:ext uri="{BB962C8B-B14F-4D97-AF65-F5344CB8AC3E}">
        <p14:creationId xmlns:p14="http://schemas.microsoft.com/office/powerpoint/2010/main" val="3184633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44</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動作確認</a:t>
            </a:r>
          </a:p>
        </p:txBody>
      </p:sp>
      <p:sp>
        <p:nvSpPr>
          <p:cNvPr id="5" name="テキスト ボックス 4">
            <a:extLst>
              <a:ext uri="{FF2B5EF4-FFF2-40B4-BE49-F238E27FC236}">
                <a16:creationId xmlns:a16="http://schemas.microsoft.com/office/drawing/2014/main" id="{EDE59429-4D1A-4C4F-B740-9FE4FE4D32B8}"/>
              </a:ext>
            </a:extLst>
          </p:cNvPr>
          <p:cNvSpPr txBox="1"/>
          <p:nvPr/>
        </p:nvSpPr>
        <p:spPr>
          <a:xfrm>
            <a:off x="73557" y="748158"/>
            <a:ext cx="9488066" cy="4124206"/>
          </a:xfrm>
          <a:prstGeom prst="rect">
            <a:avLst/>
          </a:prstGeom>
          <a:noFill/>
        </p:spPr>
        <p:txBody>
          <a:bodyPr wrap="square" rtlCol="0">
            <a:spAutoFit/>
          </a:bodyPr>
          <a:lstStyle/>
          <a:p>
            <a:r>
              <a:rPr lang="ja-JP" altLang="en-US" dirty="0">
                <a:latin typeface="+mn-lt"/>
                <a:ea typeface="+mn-ea"/>
              </a:rPr>
              <a:t>設計した回路が正しく動作するか確認しましょう。</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sz="2000" b="1" dirty="0">
                <a:solidFill>
                  <a:schemeClr val="accent1"/>
                </a:solidFill>
                <a:latin typeface="+mn-lt"/>
                <a:ea typeface="+mn-ea"/>
              </a:rPr>
              <a:t>・照度センサの動作確認</a:t>
            </a:r>
            <a:endParaRPr lang="en-US" altLang="ja-JP" sz="2000" b="1" dirty="0">
              <a:solidFill>
                <a:schemeClr val="accent1"/>
              </a:solidFill>
              <a:latin typeface="+mn-lt"/>
              <a:ea typeface="+mn-ea"/>
            </a:endParaRPr>
          </a:p>
          <a:p>
            <a:endParaRPr lang="en-US" altLang="ja-JP" dirty="0">
              <a:latin typeface="+mn-lt"/>
              <a:ea typeface="+mn-ea"/>
            </a:endParaRPr>
          </a:p>
          <a:p>
            <a:r>
              <a:rPr lang="ja-JP" altLang="en-US" dirty="0">
                <a:latin typeface="+mn-lt"/>
                <a:ea typeface="+mn-ea"/>
              </a:rPr>
              <a:t>　⇒・・・・</a:t>
            </a:r>
            <a:r>
              <a:rPr lang="en-US" altLang="ja-JP" dirty="0">
                <a:latin typeface="+mn-lt"/>
                <a:ea typeface="+mn-ea"/>
              </a:rPr>
              <a:t>\!test\RPR-0521RSTest\RPR-0521RSTest\RPR-0521RSTest.ino</a:t>
            </a:r>
          </a:p>
          <a:p>
            <a:r>
              <a:rPr lang="ja-JP" altLang="en-US" dirty="0">
                <a:latin typeface="+mn-lt"/>
                <a:ea typeface="+mn-ea"/>
              </a:rPr>
              <a:t>　　を</a:t>
            </a:r>
            <a:r>
              <a:rPr lang="en-US" altLang="ja-JP" dirty="0">
                <a:latin typeface="+mn-lt"/>
                <a:ea typeface="+mn-ea"/>
              </a:rPr>
              <a:t>ESP32</a:t>
            </a:r>
            <a:r>
              <a:rPr lang="ja-JP" altLang="en-US" dirty="0">
                <a:latin typeface="+mn-lt"/>
                <a:ea typeface="+mn-ea"/>
              </a:rPr>
              <a:t>へ書き込んで下さい。</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　⇒シリアルモニタを開いて、</a:t>
            </a:r>
            <a:r>
              <a:rPr lang="en-US" altLang="ja-JP" dirty="0">
                <a:latin typeface="+mn-lt"/>
                <a:ea typeface="+mn-ea"/>
              </a:rPr>
              <a:t>1</a:t>
            </a:r>
            <a:r>
              <a:rPr lang="ja-JP" altLang="en-US" dirty="0">
                <a:latin typeface="+mn-lt"/>
                <a:ea typeface="+mn-ea"/>
              </a:rPr>
              <a:t>秒間隔で以下の表示が出れば</a:t>
            </a:r>
            <a:r>
              <a:rPr lang="en-US" altLang="ja-JP" dirty="0">
                <a:latin typeface="+mn-lt"/>
                <a:ea typeface="+mn-ea"/>
              </a:rPr>
              <a:t>OK</a:t>
            </a:r>
            <a:r>
              <a:rPr lang="ja-JP" altLang="en-US" dirty="0">
                <a:latin typeface="+mn-lt"/>
                <a:ea typeface="+mn-ea"/>
              </a:rPr>
              <a:t>！</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2" name="図 1">
            <a:extLst>
              <a:ext uri="{FF2B5EF4-FFF2-40B4-BE49-F238E27FC236}">
                <a16:creationId xmlns:a16="http://schemas.microsoft.com/office/drawing/2014/main" id="{6721F7B2-A9E1-4D46-9D08-9CBE6C847C95}"/>
              </a:ext>
            </a:extLst>
          </p:cNvPr>
          <p:cNvPicPr>
            <a:picLocks noChangeAspect="1"/>
          </p:cNvPicPr>
          <p:nvPr/>
        </p:nvPicPr>
        <p:blipFill rotWithShape="1">
          <a:blip r:embed="rId2"/>
          <a:srcRect l="443" r="75961" b="79400"/>
          <a:stretch/>
        </p:blipFill>
        <p:spPr>
          <a:xfrm>
            <a:off x="1136576" y="3530410"/>
            <a:ext cx="2827526" cy="2774034"/>
          </a:xfrm>
          <a:prstGeom prst="rect">
            <a:avLst/>
          </a:prstGeom>
        </p:spPr>
      </p:pic>
      <p:sp>
        <p:nvSpPr>
          <p:cNvPr id="81" name="吹き出し: 角を丸めた四角形 80">
            <a:extLst>
              <a:ext uri="{FF2B5EF4-FFF2-40B4-BE49-F238E27FC236}">
                <a16:creationId xmlns:a16="http://schemas.microsoft.com/office/drawing/2014/main" id="{4B1634A7-AFC0-4EAA-8579-F550BE848DDF}"/>
              </a:ext>
            </a:extLst>
          </p:cNvPr>
          <p:cNvSpPr/>
          <p:nvPr/>
        </p:nvSpPr>
        <p:spPr>
          <a:xfrm>
            <a:off x="5169024" y="3677318"/>
            <a:ext cx="3937060" cy="2343970"/>
          </a:xfrm>
          <a:prstGeom prst="wedgeRoundRectCallout">
            <a:avLst>
              <a:gd name="adj1" fmla="val -70347"/>
              <a:gd name="adj2" fmla="val -3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・センサの周りを暗くすると</a:t>
            </a:r>
            <a:endParaRPr kumimoji="1" lang="en-US" altLang="ja-JP" sz="2000" b="1" dirty="0"/>
          </a:p>
          <a:p>
            <a:pPr algn="ctr"/>
            <a:r>
              <a:rPr lang="ja-JP" altLang="en-US" sz="2000" b="1" dirty="0"/>
              <a:t>⇒</a:t>
            </a:r>
            <a:r>
              <a:rPr lang="en-US" altLang="ja-JP" sz="2000" b="1" dirty="0"/>
              <a:t>Bright</a:t>
            </a:r>
            <a:r>
              <a:rPr lang="ja-JP" altLang="en-US" sz="2000" b="1" dirty="0"/>
              <a:t>の値が小さくなる</a:t>
            </a:r>
            <a:endParaRPr lang="en-US" altLang="ja-JP" sz="2000" b="1" dirty="0"/>
          </a:p>
          <a:p>
            <a:pPr algn="ctr"/>
            <a:endParaRPr kumimoji="1" lang="en-US" altLang="ja-JP" sz="2000" b="1" dirty="0"/>
          </a:p>
          <a:p>
            <a:pPr algn="ctr"/>
            <a:r>
              <a:rPr lang="ja-JP" altLang="en-US" sz="2000" b="1" dirty="0"/>
              <a:t>・センサに手を近づけると</a:t>
            </a:r>
            <a:endParaRPr lang="en-US" altLang="ja-JP" sz="2000" b="1" dirty="0"/>
          </a:p>
          <a:p>
            <a:pPr algn="ctr"/>
            <a:r>
              <a:rPr kumimoji="1" lang="ja-JP" altLang="en-US" sz="2000" b="1" dirty="0"/>
              <a:t>⇒</a:t>
            </a:r>
            <a:r>
              <a:rPr kumimoji="1" lang="en-US" altLang="ja-JP" sz="2000" b="1" dirty="0" err="1"/>
              <a:t>Prox</a:t>
            </a:r>
            <a:r>
              <a:rPr kumimoji="1" lang="ja-JP" altLang="en-US" sz="2000" b="1" dirty="0"/>
              <a:t>の値が大きくなる</a:t>
            </a:r>
          </a:p>
        </p:txBody>
      </p:sp>
    </p:spTree>
    <p:extLst>
      <p:ext uri="{BB962C8B-B14F-4D97-AF65-F5344CB8AC3E}">
        <p14:creationId xmlns:p14="http://schemas.microsoft.com/office/powerpoint/2010/main" val="1701696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45</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動作確認</a:t>
            </a:r>
          </a:p>
        </p:txBody>
      </p:sp>
      <p:sp>
        <p:nvSpPr>
          <p:cNvPr id="5" name="テキスト ボックス 4">
            <a:extLst>
              <a:ext uri="{FF2B5EF4-FFF2-40B4-BE49-F238E27FC236}">
                <a16:creationId xmlns:a16="http://schemas.microsoft.com/office/drawing/2014/main" id="{EDE59429-4D1A-4C4F-B740-9FE4FE4D32B8}"/>
              </a:ext>
            </a:extLst>
          </p:cNvPr>
          <p:cNvSpPr txBox="1"/>
          <p:nvPr/>
        </p:nvSpPr>
        <p:spPr>
          <a:xfrm>
            <a:off x="73557" y="748158"/>
            <a:ext cx="9488066" cy="4247317"/>
          </a:xfrm>
          <a:prstGeom prst="rect">
            <a:avLst/>
          </a:prstGeom>
          <a:noFill/>
        </p:spPr>
        <p:txBody>
          <a:bodyPr wrap="square" rtlCol="0">
            <a:spAutoFit/>
          </a:bodyPr>
          <a:lstStyle/>
          <a:p>
            <a:r>
              <a:rPr lang="ja-JP" altLang="en-US" dirty="0">
                <a:latin typeface="+mn-lt"/>
                <a:ea typeface="+mn-ea"/>
              </a:rPr>
              <a:t>以下の表示が出ている人は</a:t>
            </a:r>
            <a:r>
              <a:rPr lang="ja-JP" altLang="en-US" dirty="0" err="1">
                <a:latin typeface="+mn-lt"/>
                <a:ea typeface="+mn-ea"/>
              </a:rPr>
              <a:t>、、、、、</a:t>
            </a:r>
            <a:r>
              <a:rPr lang="ja-JP" altLang="en-US" dirty="0">
                <a:latin typeface="+mn-lt"/>
                <a:ea typeface="+mn-ea"/>
              </a:rPr>
              <a:t>回路がきちんとできていないかも</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6" name="図 5">
            <a:extLst>
              <a:ext uri="{FF2B5EF4-FFF2-40B4-BE49-F238E27FC236}">
                <a16:creationId xmlns:a16="http://schemas.microsoft.com/office/drawing/2014/main" id="{536F3FD5-F593-43D3-90F9-CEB471CCC3B1}"/>
              </a:ext>
            </a:extLst>
          </p:cNvPr>
          <p:cNvPicPr>
            <a:picLocks noChangeAspect="1"/>
          </p:cNvPicPr>
          <p:nvPr/>
        </p:nvPicPr>
        <p:blipFill rotWithShape="1">
          <a:blip r:embed="rId2"/>
          <a:srcRect l="356" r="78320" b="79400"/>
          <a:stretch/>
        </p:blipFill>
        <p:spPr>
          <a:xfrm>
            <a:off x="344377" y="1124744"/>
            <a:ext cx="2540602" cy="2758413"/>
          </a:xfrm>
          <a:prstGeom prst="rect">
            <a:avLst/>
          </a:prstGeom>
        </p:spPr>
      </p:pic>
      <p:grpSp>
        <p:nvGrpSpPr>
          <p:cNvPr id="58" name="グループ化 57">
            <a:extLst>
              <a:ext uri="{FF2B5EF4-FFF2-40B4-BE49-F238E27FC236}">
                <a16:creationId xmlns:a16="http://schemas.microsoft.com/office/drawing/2014/main" id="{7C2EA56B-B5F0-4EE0-AD7D-673583B100BE}"/>
              </a:ext>
            </a:extLst>
          </p:cNvPr>
          <p:cNvGrpSpPr/>
          <p:nvPr/>
        </p:nvGrpSpPr>
        <p:grpSpPr>
          <a:xfrm>
            <a:off x="1097175" y="3951291"/>
            <a:ext cx="7200910" cy="2231664"/>
            <a:chOff x="-936193" y="2361093"/>
            <a:chExt cx="9217246" cy="3441152"/>
          </a:xfrm>
        </p:grpSpPr>
        <p:pic>
          <p:nvPicPr>
            <p:cNvPr id="7" name="Picture 2" descr="ããã¬ãããã¼ã é·ãã®ç»åæ¤ç´¢çµæ">
              <a:extLst>
                <a:ext uri="{FF2B5EF4-FFF2-40B4-BE49-F238E27FC236}">
                  <a16:creationId xmlns:a16="http://schemas.microsoft.com/office/drawing/2014/main" id="{6906889C-C7D4-4C90-AA68-65F173CA8DA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5" t="5283" r="3535" b="8408"/>
            <a:stretch/>
          </p:blipFill>
          <p:spPr bwMode="auto">
            <a:xfrm rot="10800000">
              <a:off x="-936193" y="2361093"/>
              <a:ext cx="9217246" cy="301096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6FA9D8CB-1455-4BF2-B174-7FC2D4EAAC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93613" y="2518566"/>
              <a:ext cx="1418660" cy="2708655"/>
            </a:xfrm>
            <a:prstGeom prst="rect">
              <a:avLst/>
            </a:prstGeom>
          </p:spPr>
        </p:pic>
        <p:cxnSp>
          <p:nvCxnSpPr>
            <p:cNvPr id="9" name="直線コネクタ 8">
              <a:extLst>
                <a:ext uri="{FF2B5EF4-FFF2-40B4-BE49-F238E27FC236}">
                  <a16:creationId xmlns:a16="http://schemas.microsoft.com/office/drawing/2014/main" id="{CF1439A3-7A26-479D-B994-D54663B8AD97}"/>
                </a:ext>
              </a:extLst>
            </p:cNvPr>
            <p:cNvCxnSpPr>
              <a:endCxn id="11" idx="7"/>
            </p:cNvCxnSpPr>
            <p:nvPr/>
          </p:nvCxnSpPr>
          <p:spPr>
            <a:xfrm flipH="1">
              <a:off x="1469444" y="2703490"/>
              <a:ext cx="189738" cy="100047"/>
            </a:xfrm>
            <a:prstGeom prst="line">
              <a:avLst/>
            </a:prstGeom>
            <a:noFill/>
            <a:ln w="57150" cap="rnd" cmpd="sng" algn="ctr">
              <a:solidFill>
                <a:srgbClr val="A5A5A5">
                  <a:lumMod val="75000"/>
                </a:srgbClr>
              </a:solidFill>
              <a:prstDash val="solid"/>
              <a:round/>
            </a:ln>
            <a:effectLst/>
          </p:spPr>
        </p:cxnSp>
        <p:cxnSp>
          <p:nvCxnSpPr>
            <p:cNvPr id="10" name="直線コネクタ 9">
              <a:extLst>
                <a:ext uri="{FF2B5EF4-FFF2-40B4-BE49-F238E27FC236}">
                  <a16:creationId xmlns:a16="http://schemas.microsoft.com/office/drawing/2014/main" id="{3963A5ED-88CB-4F26-AF9C-E45065D982BA}"/>
                </a:ext>
              </a:extLst>
            </p:cNvPr>
            <p:cNvCxnSpPr>
              <a:endCxn id="11" idx="5"/>
            </p:cNvCxnSpPr>
            <p:nvPr/>
          </p:nvCxnSpPr>
          <p:spPr>
            <a:xfrm flipH="1" flipV="1">
              <a:off x="1469444" y="2970960"/>
              <a:ext cx="189738" cy="114538"/>
            </a:xfrm>
            <a:prstGeom prst="line">
              <a:avLst/>
            </a:prstGeom>
            <a:noFill/>
            <a:ln w="57150" cap="rnd" cmpd="sng" algn="ctr">
              <a:solidFill>
                <a:srgbClr val="70AD47">
                  <a:lumMod val="75000"/>
                </a:srgbClr>
              </a:solidFill>
              <a:prstDash val="solid"/>
              <a:round/>
            </a:ln>
            <a:effectLst/>
          </p:spPr>
        </p:cxnSp>
        <p:sp>
          <p:nvSpPr>
            <p:cNvPr id="11" name="円/楕円 32">
              <a:extLst>
                <a:ext uri="{FF2B5EF4-FFF2-40B4-BE49-F238E27FC236}">
                  <a16:creationId xmlns:a16="http://schemas.microsoft.com/office/drawing/2014/main" id="{A8CBD2BE-FB3A-405D-9922-02B96251C7B0}"/>
                </a:ext>
              </a:extLst>
            </p:cNvPr>
            <p:cNvSpPr/>
            <p:nvPr/>
          </p:nvSpPr>
          <p:spPr>
            <a:xfrm>
              <a:off x="1264968" y="2768863"/>
              <a:ext cx="239558" cy="236771"/>
            </a:xfrm>
            <a:prstGeom prst="ellipse">
              <a:avLst/>
            </a:prstGeom>
            <a:solidFill>
              <a:sysClr val="window" lastClr="FFFFFF">
                <a:lumMod val="85000"/>
              </a:sysClr>
            </a:solidFill>
            <a:ln w="57150" cap="flat" cmpd="sng" algn="ctr">
              <a:solidFill>
                <a:srgbClr val="00206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737" b="0" i="0" u="none" strike="noStrike" kern="0" cap="none" spc="0" normalizeH="0" baseline="0" noProof="0">
                <a:ln>
                  <a:noFill/>
                </a:ln>
                <a:solidFill>
                  <a:prstClr val="white"/>
                </a:solidFill>
                <a:effectLst/>
                <a:uLnTx/>
                <a:uFillTx/>
                <a:latin typeface="Times New Roman"/>
                <a:ea typeface="ＭＳ Ｐゴシック"/>
                <a:cs typeface="+mn-cs"/>
              </a:endParaRPr>
            </a:p>
          </p:txBody>
        </p:sp>
        <p:cxnSp>
          <p:nvCxnSpPr>
            <p:cNvPr id="12" name="直線コネクタ 11">
              <a:extLst>
                <a:ext uri="{FF2B5EF4-FFF2-40B4-BE49-F238E27FC236}">
                  <a16:creationId xmlns:a16="http://schemas.microsoft.com/office/drawing/2014/main" id="{E1EA36E0-8865-4EE1-A867-EFA8F279590E}"/>
                </a:ext>
              </a:extLst>
            </p:cNvPr>
            <p:cNvCxnSpPr>
              <a:cxnSpLocks/>
            </p:cNvCxnSpPr>
            <p:nvPr/>
          </p:nvCxnSpPr>
          <p:spPr>
            <a:xfrm>
              <a:off x="-56746" y="2695870"/>
              <a:ext cx="0" cy="414821"/>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13" name="Picture 2" descr="Analogic Intelligence: AE-BMX055使用9軸センサーモジュールの設定">
              <a:extLst>
                <a:ext uri="{FF2B5EF4-FFF2-40B4-BE49-F238E27FC236}">
                  <a16:creationId xmlns:a16="http://schemas.microsoft.com/office/drawing/2014/main" id="{95F44CFE-009A-4FDB-B428-9A00E7A310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784" r="31417"/>
            <a:stretch/>
          </p:blipFill>
          <p:spPr bwMode="auto">
            <a:xfrm rot="16200000">
              <a:off x="6069534" y="3477733"/>
              <a:ext cx="606391" cy="792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nter image description here">
              <a:extLst>
                <a:ext uri="{FF2B5EF4-FFF2-40B4-BE49-F238E27FC236}">
                  <a16:creationId xmlns:a16="http://schemas.microsoft.com/office/drawing/2014/main" id="{5BE20B38-DDDF-4D54-AA79-76A2F48D8A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474" t="4676" r="2879" b="4676"/>
            <a:stretch/>
          </p:blipFill>
          <p:spPr bwMode="auto">
            <a:xfrm rot="5400000">
              <a:off x="4884406" y="3057579"/>
              <a:ext cx="1082753" cy="108275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コネクタ 14">
              <a:extLst>
                <a:ext uri="{FF2B5EF4-FFF2-40B4-BE49-F238E27FC236}">
                  <a16:creationId xmlns:a16="http://schemas.microsoft.com/office/drawing/2014/main" id="{F7B7F12F-4401-4B03-A6B2-B68A6ADC3B3E}"/>
                </a:ext>
              </a:extLst>
            </p:cNvPr>
            <p:cNvCxnSpPr>
              <a:cxnSpLocks/>
            </p:cNvCxnSpPr>
            <p:nvPr/>
          </p:nvCxnSpPr>
          <p:spPr>
            <a:xfrm>
              <a:off x="1800222" y="2574129"/>
              <a:ext cx="0"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C30D9E8-4476-4D16-BB64-564EC95DE6E7}"/>
                </a:ext>
              </a:extLst>
            </p:cNvPr>
            <p:cNvCxnSpPr>
              <a:cxnSpLocks/>
            </p:cNvCxnSpPr>
            <p:nvPr/>
          </p:nvCxnSpPr>
          <p:spPr>
            <a:xfrm>
              <a:off x="2088254" y="2574129"/>
              <a:ext cx="0" cy="2448272"/>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CF6EDC-00E8-448F-AED5-2F0DF5511FFB}"/>
                </a:ext>
              </a:extLst>
            </p:cNvPr>
            <p:cNvCxnSpPr>
              <a:cxnSpLocks/>
            </p:cNvCxnSpPr>
            <p:nvPr/>
          </p:nvCxnSpPr>
          <p:spPr>
            <a:xfrm>
              <a:off x="1812466" y="4662361"/>
              <a:ext cx="0" cy="504056"/>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フリーフォーム: 図形 17">
              <a:extLst>
                <a:ext uri="{FF2B5EF4-FFF2-40B4-BE49-F238E27FC236}">
                  <a16:creationId xmlns:a16="http://schemas.microsoft.com/office/drawing/2014/main" id="{E35551CF-3FD1-4AF6-ADA9-D4C63220B910}"/>
                </a:ext>
              </a:extLst>
            </p:cNvPr>
            <p:cNvSpPr/>
            <p:nvPr/>
          </p:nvSpPr>
          <p:spPr>
            <a:xfrm rot="10800000">
              <a:off x="416503" y="3770794"/>
              <a:ext cx="2796998" cy="863119"/>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Lst>
              <a:ahLst/>
              <a:cxnLst>
                <a:cxn ang="0">
                  <a:pos x="connsiteX0" y="connsiteY0"/>
                </a:cxn>
                <a:cxn ang="0">
                  <a:pos x="connsiteX1" y="connsiteY1"/>
                </a:cxn>
                <a:cxn ang="0">
                  <a:pos x="connsiteX2" y="connsiteY2"/>
                </a:cxn>
                <a:cxn ang="0">
                  <a:pos x="connsiteX3" y="connsiteY3"/>
                </a:cxn>
              </a:cxnLst>
              <a:rect l="l" t="t" r="r" b="b"/>
              <a:pathLst>
                <a:path w="2796998" h="708660">
                  <a:moveTo>
                    <a:pt x="2796998" y="0"/>
                  </a:moveTo>
                  <a:lnTo>
                    <a:pt x="2796998" y="708660"/>
                  </a:lnTo>
                  <a:lnTo>
                    <a:pt x="458" y="708660"/>
                  </a:lnTo>
                  <a:cubicBezTo>
                    <a:pt x="-1129" y="604454"/>
                    <a:pt x="2045" y="568116"/>
                    <a:pt x="458" y="463910"/>
                  </a:cubicBezTo>
                </a:path>
              </a:pathLst>
            </a:custGeom>
            <a:noFill/>
            <a:ln w="57150">
              <a:solidFill>
                <a:schemeClr val="accent3"/>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33AB88F0-0851-469B-A7D6-F2FA68473054}"/>
                </a:ext>
              </a:extLst>
            </p:cNvPr>
            <p:cNvSpPr/>
            <p:nvPr/>
          </p:nvSpPr>
          <p:spPr>
            <a:xfrm>
              <a:off x="2488659" y="4202354"/>
              <a:ext cx="216838" cy="216838"/>
            </a:xfrm>
            <a:prstGeom prst="ellipse">
              <a:avLst/>
            </a:prstGeom>
            <a:solidFill>
              <a:srgbClr val="FF00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20" name="直線コネクタ 19">
              <a:extLst>
                <a:ext uri="{FF2B5EF4-FFF2-40B4-BE49-F238E27FC236}">
                  <a16:creationId xmlns:a16="http://schemas.microsoft.com/office/drawing/2014/main" id="{CD3FD7F9-D0E6-427B-BE29-D99533B09988}"/>
                </a:ext>
              </a:extLst>
            </p:cNvPr>
            <p:cNvCxnSpPr>
              <a:cxnSpLocks/>
              <a:stCxn id="19" idx="3"/>
            </p:cNvCxnSpPr>
            <p:nvPr/>
          </p:nvCxnSpPr>
          <p:spPr>
            <a:xfrm>
              <a:off x="2520414" y="4387437"/>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5369ADF-A2CA-44FB-A069-1C77AEEB2782}"/>
                </a:ext>
              </a:extLst>
            </p:cNvPr>
            <p:cNvCxnSpPr>
              <a:cxnSpLocks/>
              <a:stCxn id="19" idx="5"/>
            </p:cNvCxnSpPr>
            <p:nvPr/>
          </p:nvCxnSpPr>
          <p:spPr>
            <a:xfrm flipH="1">
              <a:off x="2672816" y="4387437"/>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C28ACE02-1578-4812-8C60-08E33442B8B8}"/>
                </a:ext>
              </a:extLst>
            </p:cNvPr>
            <p:cNvPicPr>
              <a:picLocks noChangeAspect="1"/>
            </p:cNvPicPr>
            <p:nvPr/>
          </p:nvPicPr>
          <p:blipFill rotWithShape="1">
            <a:blip r:embed="rId7">
              <a:clrChange>
                <a:clrFrom>
                  <a:srgbClr val="CDCDCD"/>
                </a:clrFrom>
                <a:clrTo>
                  <a:srgbClr val="CDCDCD">
                    <a:alpha val="0"/>
                  </a:srgbClr>
                </a:clrTo>
              </a:clrChange>
            </a:blip>
            <a:srcRect l="23540" t="14721" r="23540" b="14721"/>
            <a:stretch/>
          </p:blipFill>
          <p:spPr>
            <a:xfrm rot="19007956">
              <a:off x="2473579" y="4717155"/>
              <a:ext cx="395239" cy="395239"/>
            </a:xfrm>
            <a:prstGeom prst="rect">
              <a:avLst/>
            </a:prstGeom>
          </p:spPr>
        </p:pic>
        <p:sp>
          <p:nvSpPr>
            <p:cNvPr id="23" name="楕円 22">
              <a:extLst>
                <a:ext uri="{FF2B5EF4-FFF2-40B4-BE49-F238E27FC236}">
                  <a16:creationId xmlns:a16="http://schemas.microsoft.com/office/drawing/2014/main" id="{3853BCF4-A364-4157-B197-2C9D8A9148B1}"/>
                </a:ext>
              </a:extLst>
            </p:cNvPr>
            <p:cNvSpPr/>
            <p:nvPr/>
          </p:nvSpPr>
          <p:spPr>
            <a:xfrm>
              <a:off x="2766646" y="4202354"/>
              <a:ext cx="216838" cy="216838"/>
            </a:xfrm>
            <a:prstGeom prst="ellipse">
              <a:avLst/>
            </a:prstGeom>
            <a:solidFill>
              <a:srgbClr val="FFFF00"/>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24" name="直線コネクタ 23">
              <a:extLst>
                <a:ext uri="{FF2B5EF4-FFF2-40B4-BE49-F238E27FC236}">
                  <a16:creationId xmlns:a16="http://schemas.microsoft.com/office/drawing/2014/main" id="{F3E7CA14-4B98-4E6E-9153-AC33B48001B7}"/>
                </a:ext>
              </a:extLst>
            </p:cNvPr>
            <p:cNvCxnSpPr>
              <a:cxnSpLocks/>
              <a:stCxn id="23" idx="3"/>
            </p:cNvCxnSpPr>
            <p:nvPr/>
          </p:nvCxnSpPr>
          <p:spPr>
            <a:xfrm>
              <a:off x="2798401" y="4387437"/>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61CDB72-CD1D-4FE6-ADA9-38E25DEC889E}"/>
                </a:ext>
              </a:extLst>
            </p:cNvPr>
            <p:cNvCxnSpPr>
              <a:cxnSpLocks/>
              <a:stCxn id="23" idx="5"/>
            </p:cNvCxnSpPr>
            <p:nvPr/>
          </p:nvCxnSpPr>
          <p:spPr>
            <a:xfrm flipH="1">
              <a:off x="2950803" y="4387437"/>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E629F997-68E1-4F0B-814E-597C62B03323}"/>
                </a:ext>
              </a:extLst>
            </p:cNvPr>
            <p:cNvPicPr>
              <a:picLocks noChangeAspect="1"/>
            </p:cNvPicPr>
            <p:nvPr/>
          </p:nvPicPr>
          <p:blipFill rotWithShape="1">
            <a:blip r:embed="rId7">
              <a:clrChange>
                <a:clrFrom>
                  <a:srgbClr val="CDCDCD"/>
                </a:clrFrom>
                <a:clrTo>
                  <a:srgbClr val="CDCDCD">
                    <a:alpha val="0"/>
                  </a:srgbClr>
                </a:clrTo>
              </a:clrChange>
            </a:blip>
            <a:srcRect l="23540" t="14721" r="23540" b="14721"/>
            <a:stretch/>
          </p:blipFill>
          <p:spPr>
            <a:xfrm rot="19007956">
              <a:off x="2751566" y="4717155"/>
              <a:ext cx="395239" cy="395239"/>
            </a:xfrm>
            <a:prstGeom prst="rect">
              <a:avLst/>
            </a:prstGeom>
          </p:spPr>
        </p:pic>
        <p:sp>
          <p:nvSpPr>
            <p:cNvPr id="27" name="楕円 26">
              <a:extLst>
                <a:ext uri="{FF2B5EF4-FFF2-40B4-BE49-F238E27FC236}">
                  <a16:creationId xmlns:a16="http://schemas.microsoft.com/office/drawing/2014/main" id="{504CEF56-3F9B-419C-A2D3-F957462AB7AB}"/>
                </a:ext>
              </a:extLst>
            </p:cNvPr>
            <p:cNvSpPr/>
            <p:nvPr/>
          </p:nvSpPr>
          <p:spPr>
            <a:xfrm>
              <a:off x="3197986" y="4202354"/>
              <a:ext cx="216838" cy="216838"/>
            </a:xfrm>
            <a:prstGeom prst="ellipse">
              <a:avLst/>
            </a:prstGeom>
            <a:solidFill>
              <a:schemeClr val="accent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DAC34C22-7E9F-4DAD-A378-34CF44FD08F0}"/>
                </a:ext>
              </a:extLst>
            </p:cNvPr>
            <p:cNvCxnSpPr>
              <a:cxnSpLocks/>
              <a:stCxn id="27" idx="3"/>
            </p:cNvCxnSpPr>
            <p:nvPr/>
          </p:nvCxnSpPr>
          <p:spPr>
            <a:xfrm>
              <a:off x="3229741" y="4387437"/>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D1ABFD2-CE7F-4281-AE5D-E30FCA3C7BDD}"/>
                </a:ext>
              </a:extLst>
            </p:cNvPr>
            <p:cNvCxnSpPr>
              <a:cxnSpLocks/>
              <a:stCxn id="27" idx="5"/>
            </p:cNvCxnSpPr>
            <p:nvPr/>
          </p:nvCxnSpPr>
          <p:spPr>
            <a:xfrm flipH="1">
              <a:off x="3382143" y="4387437"/>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058B67D9-DE3F-44A7-A6E8-C940E220E740}"/>
                </a:ext>
              </a:extLst>
            </p:cNvPr>
            <p:cNvPicPr>
              <a:picLocks noChangeAspect="1"/>
            </p:cNvPicPr>
            <p:nvPr/>
          </p:nvPicPr>
          <p:blipFill rotWithShape="1">
            <a:blip r:embed="rId7">
              <a:clrChange>
                <a:clrFrom>
                  <a:srgbClr val="CDCDCD"/>
                </a:clrFrom>
                <a:clrTo>
                  <a:srgbClr val="CDCDCD">
                    <a:alpha val="0"/>
                  </a:srgbClr>
                </a:clrTo>
              </a:clrChange>
            </a:blip>
            <a:srcRect l="23540" t="14721" r="23540" b="14721"/>
            <a:stretch/>
          </p:blipFill>
          <p:spPr>
            <a:xfrm rot="19007956">
              <a:off x="3182906" y="4717155"/>
              <a:ext cx="395239" cy="395239"/>
            </a:xfrm>
            <a:prstGeom prst="rect">
              <a:avLst/>
            </a:prstGeom>
          </p:spPr>
        </p:pic>
        <p:cxnSp>
          <p:nvCxnSpPr>
            <p:cNvPr id="31" name="直線コネクタ 30">
              <a:extLst>
                <a:ext uri="{FF2B5EF4-FFF2-40B4-BE49-F238E27FC236}">
                  <a16:creationId xmlns:a16="http://schemas.microsoft.com/office/drawing/2014/main" id="{AC7D870F-DF99-4BD2-9DCA-F1AC38FB9B70}"/>
                </a:ext>
              </a:extLst>
            </p:cNvPr>
            <p:cNvCxnSpPr>
              <a:cxnSpLocks/>
            </p:cNvCxnSpPr>
            <p:nvPr/>
          </p:nvCxnSpPr>
          <p:spPr>
            <a:xfrm flipH="1">
              <a:off x="86694" y="4076251"/>
              <a:ext cx="2401965" cy="573952"/>
            </a:xfrm>
            <a:prstGeom prst="line">
              <a:avLst/>
            </a:prstGeom>
            <a:ln w="57150">
              <a:solidFill>
                <a:schemeClr val="bg2">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A511B53-F5C7-48FA-AC50-F0379C8231A0}"/>
                </a:ext>
              </a:extLst>
            </p:cNvPr>
            <p:cNvCxnSpPr>
              <a:cxnSpLocks/>
            </p:cNvCxnSpPr>
            <p:nvPr/>
          </p:nvCxnSpPr>
          <p:spPr>
            <a:xfrm>
              <a:off x="5087190" y="4668711"/>
              <a:ext cx="0" cy="360040"/>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3F0181C-B1EB-496A-A42F-8EFDF9E792F6}"/>
                </a:ext>
              </a:extLst>
            </p:cNvPr>
            <p:cNvCxnSpPr>
              <a:cxnSpLocks/>
            </p:cNvCxnSpPr>
            <p:nvPr/>
          </p:nvCxnSpPr>
          <p:spPr>
            <a:xfrm>
              <a:off x="5224856" y="4668711"/>
              <a:ext cx="0" cy="525402"/>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4" name="フリーフォーム: 図形 33">
              <a:extLst>
                <a:ext uri="{FF2B5EF4-FFF2-40B4-BE49-F238E27FC236}">
                  <a16:creationId xmlns:a16="http://schemas.microsoft.com/office/drawing/2014/main" id="{2B45B810-1DA9-4AE8-A689-035B18689F68}"/>
                </a:ext>
              </a:extLst>
            </p:cNvPr>
            <p:cNvSpPr/>
            <p:nvPr/>
          </p:nvSpPr>
          <p:spPr>
            <a:xfrm>
              <a:off x="1539748" y="4656011"/>
              <a:ext cx="4108648" cy="1003936"/>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650 w 2796650"/>
                <a:gd name="connsiteY0" fmla="*/ 96383 h 805043"/>
                <a:gd name="connsiteX1" fmla="*/ 2796650 w 2796650"/>
                <a:gd name="connsiteY1" fmla="*/ 805043 h 805043"/>
                <a:gd name="connsiteX2" fmla="*/ 110 w 2796650"/>
                <a:gd name="connsiteY2" fmla="*/ 805043 h 805043"/>
                <a:gd name="connsiteX3" fmla="*/ 13077 w 2796650"/>
                <a:gd name="connsiteY3" fmla="*/ 0 h 805043"/>
                <a:gd name="connsiteX0" fmla="*/ 2796650 w 2796650"/>
                <a:gd name="connsiteY0" fmla="*/ 0 h 708660"/>
                <a:gd name="connsiteX1" fmla="*/ 2796650 w 2796650"/>
                <a:gd name="connsiteY1" fmla="*/ 708660 h 708660"/>
                <a:gd name="connsiteX2" fmla="*/ 110 w 2796650"/>
                <a:gd name="connsiteY2" fmla="*/ 708660 h 708660"/>
                <a:gd name="connsiteX3" fmla="*/ 13077 w 2796650"/>
                <a:gd name="connsiteY3" fmla="*/ 20158 h 708660"/>
                <a:gd name="connsiteX0" fmla="*/ 2796762 w 2796762"/>
                <a:gd name="connsiteY0" fmla="*/ 0 h 708660"/>
                <a:gd name="connsiteX1" fmla="*/ 2796762 w 2796762"/>
                <a:gd name="connsiteY1" fmla="*/ 708660 h 708660"/>
                <a:gd name="connsiteX2" fmla="*/ 222 w 2796762"/>
                <a:gd name="connsiteY2" fmla="*/ 708660 h 708660"/>
                <a:gd name="connsiteX3" fmla="*/ 4544 w 2796762"/>
                <a:gd name="connsiteY3" fmla="*/ 11193 h 708660"/>
              </a:gdLst>
              <a:ahLst/>
              <a:cxnLst>
                <a:cxn ang="0">
                  <a:pos x="connsiteX0" y="connsiteY0"/>
                </a:cxn>
                <a:cxn ang="0">
                  <a:pos x="connsiteX1" y="connsiteY1"/>
                </a:cxn>
                <a:cxn ang="0">
                  <a:pos x="connsiteX2" y="connsiteY2"/>
                </a:cxn>
                <a:cxn ang="0">
                  <a:pos x="connsiteX3" y="connsiteY3"/>
                </a:cxn>
              </a:cxnLst>
              <a:rect l="l" t="t" r="r" b="b"/>
              <a:pathLst>
                <a:path w="2796762" h="708660">
                  <a:moveTo>
                    <a:pt x="2796762" y="0"/>
                  </a:moveTo>
                  <a:lnTo>
                    <a:pt x="2796762" y="708660"/>
                  </a:lnTo>
                  <a:lnTo>
                    <a:pt x="222" y="708660"/>
                  </a:lnTo>
                  <a:cubicBezTo>
                    <a:pt x="-1365" y="604454"/>
                    <a:pt x="6131" y="115399"/>
                    <a:pt x="4544" y="11193"/>
                  </a:cubicBezTo>
                </a:path>
              </a:pathLst>
            </a:custGeom>
            <a:noFill/>
            <a:ln w="57150">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D5BC6AD-D535-4D62-987C-5D337D18EA8C}"/>
                </a:ext>
              </a:extLst>
            </p:cNvPr>
            <p:cNvCxnSpPr>
              <a:cxnSpLocks/>
            </p:cNvCxnSpPr>
            <p:nvPr/>
          </p:nvCxnSpPr>
          <p:spPr>
            <a:xfrm>
              <a:off x="6074094" y="2555079"/>
              <a:ext cx="144016"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B1DBA40-87C6-42F1-BC8C-BFB44BC95D9F}"/>
                </a:ext>
              </a:extLst>
            </p:cNvPr>
            <p:cNvCxnSpPr>
              <a:cxnSpLocks/>
            </p:cNvCxnSpPr>
            <p:nvPr/>
          </p:nvCxnSpPr>
          <p:spPr>
            <a:xfrm>
              <a:off x="6499124" y="2555079"/>
              <a:ext cx="0"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5B258C5-21B2-48F2-AE23-F0D3528A00E5}"/>
                </a:ext>
              </a:extLst>
            </p:cNvPr>
            <p:cNvCxnSpPr>
              <a:cxnSpLocks/>
            </p:cNvCxnSpPr>
            <p:nvPr/>
          </p:nvCxnSpPr>
          <p:spPr>
            <a:xfrm>
              <a:off x="2617402" y="4571303"/>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FDA21F5-5BE9-4E7A-A1F3-33CD62F00C41}"/>
                </a:ext>
              </a:extLst>
            </p:cNvPr>
            <p:cNvCxnSpPr>
              <a:cxnSpLocks/>
            </p:cNvCxnSpPr>
            <p:nvPr/>
          </p:nvCxnSpPr>
          <p:spPr>
            <a:xfrm>
              <a:off x="5648396" y="4368127"/>
              <a:ext cx="850730" cy="0"/>
            </a:xfrm>
            <a:prstGeom prst="line">
              <a:avLst/>
            </a:prstGeom>
            <a:ln w="571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48E39DB-0024-4A21-80D2-A9D7C6AB1F9C}"/>
                </a:ext>
              </a:extLst>
            </p:cNvPr>
            <p:cNvCxnSpPr>
              <a:cxnSpLocks/>
            </p:cNvCxnSpPr>
            <p:nvPr/>
          </p:nvCxnSpPr>
          <p:spPr>
            <a:xfrm>
              <a:off x="5515649" y="4215054"/>
              <a:ext cx="850730" cy="0"/>
            </a:xfrm>
            <a:prstGeom prst="line">
              <a:avLst/>
            </a:prstGeom>
            <a:ln w="571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0" name="フリーフォーム: 図形 39">
              <a:extLst>
                <a:ext uri="{FF2B5EF4-FFF2-40B4-BE49-F238E27FC236}">
                  <a16:creationId xmlns:a16="http://schemas.microsoft.com/office/drawing/2014/main" id="{63499E21-6F3E-4FE6-8177-D8AC8953C876}"/>
                </a:ext>
              </a:extLst>
            </p:cNvPr>
            <p:cNvSpPr/>
            <p:nvPr/>
          </p:nvSpPr>
          <p:spPr>
            <a:xfrm>
              <a:off x="1080143" y="4640619"/>
              <a:ext cx="4435506" cy="1161626"/>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650 w 2796650"/>
                <a:gd name="connsiteY0" fmla="*/ 96383 h 805043"/>
                <a:gd name="connsiteX1" fmla="*/ 2796650 w 2796650"/>
                <a:gd name="connsiteY1" fmla="*/ 805043 h 805043"/>
                <a:gd name="connsiteX2" fmla="*/ 110 w 2796650"/>
                <a:gd name="connsiteY2" fmla="*/ 805043 h 805043"/>
                <a:gd name="connsiteX3" fmla="*/ 13077 w 2796650"/>
                <a:gd name="connsiteY3" fmla="*/ 0 h 805043"/>
                <a:gd name="connsiteX0" fmla="*/ 2796650 w 2796650"/>
                <a:gd name="connsiteY0" fmla="*/ 0 h 708660"/>
                <a:gd name="connsiteX1" fmla="*/ 2796650 w 2796650"/>
                <a:gd name="connsiteY1" fmla="*/ 708660 h 708660"/>
                <a:gd name="connsiteX2" fmla="*/ 110 w 2796650"/>
                <a:gd name="connsiteY2" fmla="*/ 708660 h 708660"/>
                <a:gd name="connsiteX3" fmla="*/ 13077 w 2796650"/>
                <a:gd name="connsiteY3" fmla="*/ 20158 h 708660"/>
                <a:gd name="connsiteX0" fmla="*/ 2796762 w 2796762"/>
                <a:gd name="connsiteY0" fmla="*/ 0 h 708660"/>
                <a:gd name="connsiteX1" fmla="*/ 2796762 w 2796762"/>
                <a:gd name="connsiteY1" fmla="*/ 708660 h 708660"/>
                <a:gd name="connsiteX2" fmla="*/ 222 w 2796762"/>
                <a:gd name="connsiteY2" fmla="*/ 708660 h 708660"/>
                <a:gd name="connsiteX3" fmla="*/ 4544 w 2796762"/>
                <a:gd name="connsiteY3" fmla="*/ 11193 h 708660"/>
              </a:gdLst>
              <a:ahLst/>
              <a:cxnLst>
                <a:cxn ang="0">
                  <a:pos x="connsiteX0" y="connsiteY0"/>
                </a:cxn>
                <a:cxn ang="0">
                  <a:pos x="connsiteX1" y="connsiteY1"/>
                </a:cxn>
                <a:cxn ang="0">
                  <a:pos x="connsiteX2" y="connsiteY2"/>
                </a:cxn>
                <a:cxn ang="0">
                  <a:pos x="connsiteX3" y="connsiteY3"/>
                </a:cxn>
              </a:cxnLst>
              <a:rect l="l" t="t" r="r" b="b"/>
              <a:pathLst>
                <a:path w="2796762" h="708660">
                  <a:moveTo>
                    <a:pt x="2796762" y="0"/>
                  </a:moveTo>
                  <a:lnTo>
                    <a:pt x="2796762" y="708660"/>
                  </a:lnTo>
                  <a:lnTo>
                    <a:pt x="222" y="708660"/>
                  </a:lnTo>
                  <a:cubicBezTo>
                    <a:pt x="-1365" y="604454"/>
                    <a:pt x="6131" y="115399"/>
                    <a:pt x="4544" y="11193"/>
                  </a:cubicBezTo>
                </a:path>
              </a:pathLst>
            </a:custGeom>
            <a:noFill/>
            <a:ln w="57150">
              <a:solidFill>
                <a:schemeClr val="accent3"/>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7A45D00C-B09A-4B93-B287-A10018ED952E}"/>
                </a:ext>
              </a:extLst>
            </p:cNvPr>
            <p:cNvCxnSpPr>
              <a:cxnSpLocks/>
            </p:cNvCxnSpPr>
            <p:nvPr/>
          </p:nvCxnSpPr>
          <p:spPr>
            <a:xfrm>
              <a:off x="6218110" y="4668711"/>
              <a:ext cx="0" cy="525402"/>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7524E0B0-B971-464D-B5FE-E64E4B816A43}"/>
                </a:ext>
              </a:extLst>
            </p:cNvPr>
            <p:cNvGrpSpPr/>
            <p:nvPr/>
          </p:nvGrpSpPr>
          <p:grpSpPr>
            <a:xfrm>
              <a:off x="2452036" y="4523991"/>
              <a:ext cx="99874" cy="99874"/>
              <a:chOff x="3672430" y="4459183"/>
              <a:chExt cx="99874" cy="99874"/>
            </a:xfrm>
          </p:grpSpPr>
          <p:cxnSp>
            <p:nvCxnSpPr>
              <p:cNvPr id="43" name="直線コネクタ 42">
                <a:extLst>
                  <a:ext uri="{FF2B5EF4-FFF2-40B4-BE49-F238E27FC236}">
                    <a16:creationId xmlns:a16="http://schemas.microsoft.com/office/drawing/2014/main" id="{C6FA766E-2F71-41E2-96F2-0F7B3803F9DE}"/>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DDF3BA1-1384-4499-9CD4-2BCC86FA795A}"/>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グループ化 44">
              <a:extLst>
                <a:ext uri="{FF2B5EF4-FFF2-40B4-BE49-F238E27FC236}">
                  <a16:creationId xmlns:a16="http://schemas.microsoft.com/office/drawing/2014/main" id="{9922F004-6DED-432E-92C4-23FB4A6ADF69}"/>
                </a:ext>
              </a:extLst>
            </p:cNvPr>
            <p:cNvGrpSpPr/>
            <p:nvPr/>
          </p:nvGrpSpPr>
          <p:grpSpPr>
            <a:xfrm>
              <a:off x="1579891" y="2916133"/>
              <a:ext cx="99874" cy="99874"/>
              <a:chOff x="3672430" y="4459183"/>
              <a:chExt cx="99874" cy="99874"/>
            </a:xfrm>
          </p:grpSpPr>
          <p:cxnSp>
            <p:nvCxnSpPr>
              <p:cNvPr id="46" name="直線コネクタ 45">
                <a:extLst>
                  <a:ext uri="{FF2B5EF4-FFF2-40B4-BE49-F238E27FC236}">
                    <a16:creationId xmlns:a16="http://schemas.microsoft.com/office/drawing/2014/main" id="{C6C1FCD6-B1D7-4A63-AA94-537A2B8128E8}"/>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08816B4-9CEB-4CA3-A3D8-7F39E2B8BEE1}"/>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8" name="直線コネクタ 47">
              <a:extLst>
                <a:ext uri="{FF2B5EF4-FFF2-40B4-BE49-F238E27FC236}">
                  <a16:creationId xmlns:a16="http://schemas.microsoft.com/office/drawing/2014/main" id="{300CC498-6629-4C6C-A279-89BF05454A14}"/>
                </a:ext>
              </a:extLst>
            </p:cNvPr>
            <p:cNvCxnSpPr>
              <a:cxnSpLocks/>
            </p:cNvCxnSpPr>
            <p:nvPr/>
          </p:nvCxnSpPr>
          <p:spPr>
            <a:xfrm>
              <a:off x="1579891" y="2646137"/>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6C1D717-7CFB-4D90-B5D2-85E8AB04F56D}"/>
                </a:ext>
              </a:extLst>
            </p:cNvPr>
            <p:cNvCxnSpPr>
              <a:cxnSpLocks/>
            </p:cNvCxnSpPr>
            <p:nvPr/>
          </p:nvCxnSpPr>
          <p:spPr>
            <a:xfrm>
              <a:off x="2924215" y="4571303"/>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AD1EFB4A-4BC4-4584-BE35-1CF80526B6C6}"/>
                </a:ext>
              </a:extLst>
            </p:cNvPr>
            <p:cNvGrpSpPr/>
            <p:nvPr/>
          </p:nvGrpSpPr>
          <p:grpSpPr>
            <a:xfrm>
              <a:off x="2758849" y="4523991"/>
              <a:ext cx="99874" cy="99874"/>
              <a:chOff x="3672430" y="4459183"/>
              <a:chExt cx="99874" cy="99874"/>
            </a:xfrm>
          </p:grpSpPr>
          <p:cxnSp>
            <p:nvCxnSpPr>
              <p:cNvPr id="51" name="直線コネクタ 50">
                <a:extLst>
                  <a:ext uri="{FF2B5EF4-FFF2-40B4-BE49-F238E27FC236}">
                    <a16:creationId xmlns:a16="http://schemas.microsoft.com/office/drawing/2014/main" id="{7065FD52-027A-4788-94EA-29EF66DE5105}"/>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D957A07D-A49B-4B0C-84E2-F7A620247015}"/>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a:extLst>
                <a:ext uri="{FF2B5EF4-FFF2-40B4-BE49-F238E27FC236}">
                  <a16:creationId xmlns:a16="http://schemas.microsoft.com/office/drawing/2014/main" id="{3A2F856A-A059-43CA-B6BC-FFDCBB543A72}"/>
                </a:ext>
              </a:extLst>
            </p:cNvPr>
            <p:cNvCxnSpPr>
              <a:cxnSpLocks/>
            </p:cNvCxnSpPr>
            <p:nvPr/>
          </p:nvCxnSpPr>
          <p:spPr>
            <a:xfrm>
              <a:off x="3331028" y="4571303"/>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グループ化 53">
              <a:extLst>
                <a:ext uri="{FF2B5EF4-FFF2-40B4-BE49-F238E27FC236}">
                  <a16:creationId xmlns:a16="http://schemas.microsoft.com/office/drawing/2014/main" id="{CCED2533-85F4-4B8E-A931-8014A1585AB5}"/>
                </a:ext>
              </a:extLst>
            </p:cNvPr>
            <p:cNvGrpSpPr/>
            <p:nvPr/>
          </p:nvGrpSpPr>
          <p:grpSpPr>
            <a:xfrm>
              <a:off x="3165662" y="4523991"/>
              <a:ext cx="99874" cy="99874"/>
              <a:chOff x="3672430" y="4459183"/>
              <a:chExt cx="99874" cy="99874"/>
            </a:xfrm>
          </p:grpSpPr>
          <p:cxnSp>
            <p:nvCxnSpPr>
              <p:cNvPr id="55" name="直線コネクタ 54">
                <a:extLst>
                  <a:ext uri="{FF2B5EF4-FFF2-40B4-BE49-F238E27FC236}">
                    <a16:creationId xmlns:a16="http://schemas.microsoft.com/office/drawing/2014/main" id="{FC32945B-CD68-4E38-8A86-9C51399FEEE2}"/>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CF2016C-9CC5-40B7-B74F-80FBDBCB6BA7}"/>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 name="フリーフォーム: 図形 56">
              <a:extLst>
                <a:ext uri="{FF2B5EF4-FFF2-40B4-BE49-F238E27FC236}">
                  <a16:creationId xmlns:a16="http://schemas.microsoft.com/office/drawing/2014/main" id="{B92605AF-5EA4-489C-8B8F-61D982DF9421}"/>
                </a:ext>
              </a:extLst>
            </p:cNvPr>
            <p:cNvSpPr/>
            <p:nvPr/>
          </p:nvSpPr>
          <p:spPr>
            <a:xfrm rot="10800000">
              <a:off x="229993" y="3612864"/>
              <a:ext cx="2581389" cy="1021047"/>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34050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380173 h 708660"/>
              </a:gdLst>
              <a:ahLst/>
              <a:cxnLst>
                <a:cxn ang="0">
                  <a:pos x="connsiteX0" y="connsiteY0"/>
                </a:cxn>
                <a:cxn ang="0">
                  <a:pos x="connsiteX1" y="connsiteY1"/>
                </a:cxn>
                <a:cxn ang="0">
                  <a:pos x="connsiteX2" y="connsiteY2"/>
                </a:cxn>
                <a:cxn ang="0">
                  <a:pos x="connsiteX3" y="connsiteY3"/>
                </a:cxn>
              </a:cxnLst>
              <a:rect l="l" t="t" r="r" b="b"/>
              <a:pathLst>
                <a:path w="2796998" h="708660">
                  <a:moveTo>
                    <a:pt x="2796998" y="0"/>
                  </a:moveTo>
                  <a:lnTo>
                    <a:pt x="2796998" y="708660"/>
                  </a:lnTo>
                  <a:lnTo>
                    <a:pt x="458" y="708660"/>
                  </a:lnTo>
                  <a:cubicBezTo>
                    <a:pt x="-1129" y="604454"/>
                    <a:pt x="2045" y="484379"/>
                    <a:pt x="458" y="380173"/>
                  </a:cubicBezTo>
                </a:path>
              </a:pathLst>
            </a:custGeom>
            <a:noFill/>
            <a:ln w="57150">
              <a:solidFill>
                <a:srgbClr val="FFFF00"/>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9" name="Picture 2" descr="enter image description here">
            <a:extLst>
              <a:ext uri="{FF2B5EF4-FFF2-40B4-BE49-F238E27FC236}">
                <a16:creationId xmlns:a16="http://schemas.microsoft.com/office/drawing/2014/main" id="{BCE14446-C447-4BBB-B6EE-DA28E1ADB9C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474" t="4676" r="2879" b="4676"/>
          <a:stretch/>
        </p:blipFill>
        <p:spPr bwMode="auto">
          <a:xfrm rot="5400000">
            <a:off x="6118218" y="1008773"/>
            <a:ext cx="2316313" cy="2790349"/>
          </a:xfrm>
          <a:prstGeom prst="rect">
            <a:avLst/>
          </a:prstGeom>
          <a:noFill/>
          <a:extLst>
            <a:ext uri="{909E8E84-426E-40DD-AFC4-6F175D3DCCD1}">
              <a14:hiddenFill xmlns:a14="http://schemas.microsoft.com/office/drawing/2010/main">
                <a:solidFill>
                  <a:srgbClr val="FFFFFF"/>
                </a:solidFill>
              </a14:hiddenFill>
            </a:ext>
          </a:extLst>
        </p:spPr>
      </p:pic>
      <p:sp>
        <p:nvSpPr>
          <p:cNvPr id="60" name="楕円 59">
            <a:extLst>
              <a:ext uri="{FF2B5EF4-FFF2-40B4-BE49-F238E27FC236}">
                <a16:creationId xmlns:a16="http://schemas.microsoft.com/office/drawing/2014/main" id="{ACD2827C-90BB-4385-91A2-DD8E26CEEE39}"/>
              </a:ext>
            </a:extLst>
          </p:cNvPr>
          <p:cNvSpPr/>
          <p:nvPr/>
        </p:nvSpPr>
        <p:spPr>
          <a:xfrm>
            <a:off x="6098031" y="3140968"/>
            <a:ext cx="590258" cy="518691"/>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吹き出し: 角を丸めた四角形 60">
            <a:extLst>
              <a:ext uri="{FF2B5EF4-FFF2-40B4-BE49-F238E27FC236}">
                <a16:creationId xmlns:a16="http://schemas.microsoft.com/office/drawing/2014/main" id="{568744C4-2B8E-4D21-99C2-D29FABB9F941}"/>
              </a:ext>
            </a:extLst>
          </p:cNvPr>
          <p:cNvSpPr/>
          <p:nvPr/>
        </p:nvSpPr>
        <p:spPr>
          <a:xfrm>
            <a:off x="3215716" y="1180791"/>
            <a:ext cx="2301257" cy="1024073"/>
          </a:xfrm>
          <a:prstGeom prst="wedgeRoundRectCallout">
            <a:avLst>
              <a:gd name="adj1" fmla="val 73497"/>
              <a:gd name="adj2" fmla="val 1616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3.3V</a:t>
            </a:r>
            <a:r>
              <a:rPr kumimoji="1" lang="ja-JP" altLang="en-US" b="1" dirty="0"/>
              <a:t>を供給できていない可能性大</a:t>
            </a:r>
          </a:p>
        </p:txBody>
      </p:sp>
      <p:sp>
        <p:nvSpPr>
          <p:cNvPr id="62" name="吹き出し: 角を丸めた四角形 61">
            <a:extLst>
              <a:ext uri="{FF2B5EF4-FFF2-40B4-BE49-F238E27FC236}">
                <a16:creationId xmlns:a16="http://schemas.microsoft.com/office/drawing/2014/main" id="{26053B56-E88F-4D0B-A7AB-45D2D0090874}"/>
              </a:ext>
            </a:extLst>
          </p:cNvPr>
          <p:cNvSpPr/>
          <p:nvPr/>
        </p:nvSpPr>
        <p:spPr>
          <a:xfrm>
            <a:off x="3050678" y="2774221"/>
            <a:ext cx="2301257" cy="903097"/>
          </a:xfrm>
          <a:prstGeom prst="wedgeRoundRectCallout">
            <a:avLst>
              <a:gd name="adj1" fmla="val -31458"/>
              <a:gd name="adj2" fmla="val 78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青〇の接続を確認して下さい</a:t>
            </a:r>
          </a:p>
        </p:txBody>
      </p:sp>
      <p:sp>
        <p:nvSpPr>
          <p:cNvPr id="63" name="楕円 62">
            <a:extLst>
              <a:ext uri="{FF2B5EF4-FFF2-40B4-BE49-F238E27FC236}">
                <a16:creationId xmlns:a16="http://schemas.microsoft.com/office/drawing/2014/main" id="{C664110A-8B6A-4DF5-818D-1A1BED977EE3}"/>
              </a:ext>
            </a:extLst>
          </p:cNvPr>
          <p:cNvSpPr/>
          <p:nvPr/>
        </p:nvSpPr>
        <p:spPr>
          <a:xfrm>
            <a:off x="3318522" y="3930323"/>
            <a:ext cx="351751" cy="293544"/>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EAC8888B-345D-4D96-8D5F-41A4A1755CA0}"/>
              </a:ext>
            </a:extLst>
          </p:cNvPr>
          <p:cNvSpPr/>
          <p:nvPr/>
        </p:nvSpPr>
        <p:spPr>
          <a:xfrm>
            <a:off x="3319896" y="5540419"/>
            <a:ext cx="351751" cy="293544"/>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75BE37EB-741B-4396-9681-AFCC7DE2BCCF}"/>
              </a:ext>
            </a:extLst>
          </p:cNvPr>
          <p:cNvSpPr/>
          <p:nvPr/>
        </p:nvSpPr>
        <p:spPr>
          <a:xfrm>
            <a:off x="5679160" y="5570349"/>
            <a:ext cx="247483" cy="215291"/>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CC3D17FC-A489-4151-9C88-83BEA79B70DA}"/>
              </a:ext>
            </a:extLst>
          </p:cNvPr>
          <p:cNvSpPr/>
          <p:nvPr/>
        </p:nvSpPr>
        <p:spPr>
          <a:xfrm>
            <a:off x="5682247" y="5328184"/>
            <a:ext cx="247483" cy="215291"/>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5858250D-C150-4D52-AD5A-736D698EED20}"/>
              </a:ext>
            </a:extLst>
          </p:cNvPr>
          <p:cNvSpPr/>
          <p:nvPr/>
        </p:nvSpPr>
        <p:spPr>
          <a:xfrm>
            <a:off x="5941555" y="4996944"/>
            <a:ext cx="499962" cy="615260"/>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吹き出し: 角を丸めた四角形 68">
            <a:extLst>
              <a:ext uri="{FF2B5EF4-FFF2-40B4-BE49-F238E27FC236}">
                <a16:creationId xmlns:a16="http://schemas.microsoft.com/office/drawing/2014/main" id="{24529C5C-E40A-4C0E-8A9F-3DCCA7249586}"/>
              </a:ext>
            </a:extLst>
          </p:cNvPr>
          <p:cNvSpPr/>
          <p:nvPr/>
        </p:nvSpPr>
        <p:spPr>
          <a:xfrm>
            <a:off x="7430840" y="4033540"/>
            <a:ext cx="2301257" cy="903097"/>
          </a:xfrm>
          <a:prstGeom prst="wedgeRoundRectCallout">
            <a:avLst>
              <a:gd name="adj1" fmla="val -39837"/>
              <a:gd name="adj2" fmla="val -1047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SDA</a:t>
            </a:r>
            <a:r>
              <a:rPr lang="ja-JP" altLang="en-US" b="1" dirty="0"/>
              <a:t> </a:t>
            </a:r>
            <a:r>
              <a:rPr lang="en-US" altLang="ja-JP" b="1" dirty="0"/>
              <a:t>or</a:t>
            </a:r>
            <a:r>
              <a:rPr lang="ja-JP" altLang="en-US" b="1" dirty="0"/>
              <a:t> </a:t>
            </a:r>
            <a:r>
              <a:rPr lang="en-US" altLang="ja-JP" b="1" dirty="0"/>
              <a:t>SCL</a:t>
            </a:r>
            <a:r>
              <a:rPr lang="ja-JP" altLang="en-US" b="1" dirty="0"/>
              <a:t>の接続不良の可能性</a:t>
            </a:r>
            <a:endParaRPr kumimoji="1" lang="ja-JP" altLang="en-US" b="1" dirty="0"/>
          </a:p>
        </p:txBody>
      </p:sp>
      <p:sp>
        <p:nvSpPr>
          <p:cNvPr id="70" name="楕円 69">
            <a:extLst>
              <a:ext uri="{FF2B5EF4-FFF2-40B4-BE49-F238E27FC236}">
                <a16:creationId xmlns:a16="http://schemas.microsoft.com/office/drawing/2014/main" id="{47E74909-47B9-4539-ACAA-6254A75FFB59}"/>
              </a:ext>
            </a:extLst>
          </p:cNvPr>
          <p:cNvSpPr/>
          <p:nvPr/>
        </p:nvSpPr>
        <p:spPr>
          <a:xfrm>
            <a:off x="7302226" y="3169654"/>
            <a:ext cx="819126" cy="518691"/>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吹き出し: 角を丸めた四角形 70">
            <a:extLst>
              <a:ext uri="{FF2B5EF4-FFF2-40B4-BE49-F238E27FC236}">
                <a16:creationId xmlns:a16="http://schemas.microsoft.com/office/drawing/2014/main" id="{562BFD54-FFAE-4526-AF78-1F9F025A0B33}"/>
              </a:ext>
            </a:extLst>
          </p:cNvPr>
          <p:cNvSpPr/>
          <p:nvPr/>
        </p:nvSpPr>
        <p:spPr>
          <a:xfrm>
            <a:off x="7257107" y="5294486"/>
            <a:ext cx="2450357" cy="1024073"/>
          </a:xfrm>
          <a:prstGeom prst="wedgeRoundRectCallout">
            <a:avLst>
              <a:gd name="adj1" fmla="val 11637"/>
              <a:gd name="adj2" fmla="val 47965"/>
              <a:gd name="adj3" fmla="val 16667"/>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＜対処法＞</a:t>
            </a:r>
            <a:endParaRPr kumimoji="1" lang="en-US" altLang="ja-JP" b="1" dirty="0"/>
          </a:p>
          <a:p>
            <a:pPr algn="ctr"/>
            <a:r>
              <a:rPr lang="ja-JP" altLang="en-US" b="1" dirty="0"/>
              <a:t>・ジャンパー交換</a:t>
            </a:r>
            <a:endParaRPr lang="en-US" altLang="ja-JP" b="1" dirty="0"/>
          </a:p>
          <a:p>
            <a:pPr algn="ctr"/>
            <a:r>
              <a:rPr kumimoji="1" lang="ja-JP" altLang="en-US" b="1" dirty="0"/>
              <a:t>・差し込み箇所変更</a:t>
            </a:r>
          </a:p>
        </p:txBody>
      </p:sp>
    </p:spTree>
    <p:extLst>
      <p:ext uri="{BB962C8B-B14F-4D97-AF65-F5344CB8AC3E}">
        <p14:creationId xmlns:p14="http://schemas.microsoft.com/office/powerpoint/2010/main" val="1261683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46</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動作確認</a:t>
            </a:r>
          </a:p>
        </p:txBody>
      </p:sp>
      <p:sp>
        <p:nvSpPr>
          <p:cNvPr id="5" name="テキスト ボックス 4">
            <a:extLst>
              <a:ext uri="{FF2B5EF4-FFF2-40B4-BE49-F238E27FC236}">
                <a16:creationId xmlns:a16="http://schemas.microsoft.com/office/drawing/2014/main" id="{EDE59429-4D1A-4C4F-B740-9FE4FE4D32B8}"/>
              </a:ext>
            </a:extLst>
          </p:cNvPr>
          <p:cNvSpPr txBox="1"/>
          <p:nvPr/>
        </p:nvSpPr>
        <p:spPr>
          <a:xfrm>
            <a:off x="73557" y="748158"/>
            <a:ext cx="9488066" cy="3970318"/>
          </a:xfrm>
          <a:prstGeom prst="rect">
            <a:avLst/>
          </a:prstGeom>
          <a:noFill/>
        </p:spPr>
        <p:txBody>
          <a:bodyPr wrap="square" rtlCol="0">
            <a:spAutoFit/>
          </a:bodyPr>
          <a:lstStyle/>
          <a:p>
            <a:r>
              <a:rPr lang="ja-JP" altLang="en-US" dirty="0">
                <a:latin typeface="+mn-lt"/>
                <a:ea typeface="+mn-ea"/>
              </a:rPr>
              <a:t>設計した回路が正しく動作するか確認しましょう。</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sz="2000" b="1" dirty="0">
                <a:solidFill>
                  <a:schemeClr val="accent1"/>
                </a:solidFill>
                <a:latin typeface="+mn-lt"/>
                <a:ea typeface="+mn-ea"/>
              </a:rPr>
              <a:t>・加速度センサの動作確認</a:t>
            </a:r>
            <a:endParaRPr lang="en-US" altLang="ja-JP" sz="2000" b="1" dirty="0">
              <a:solidFill>
                <a:schemeClr val="accent1"/>
              </a:solidFill>
              <a:latin typeface="+mn-lt"/>
              <a:ea typeface="+mn-ea"/>
            </a:endParaRPr>
          </a:p>
          <a:p>
            <a:endParaRPr lang="en-US" altLang="ja-JP" dirty="0">
              <a:latin typeface="+mn-lt"/>
              <a:ea typeface="+mn-ea"/>
            </a:endParaRPr>
          </a:p>
          <a:p>
            <a:r>
              <a:rPr lang="ja-JP" altLang="en-US" dirty="0">
                <a:latin typeface="+mn-lt"/>
                <a:ea typeface="+mn-ea"/>
              </a:rPr>
              <a:t>　⇒・・・</a:t>
            </a:r>
            <a:r>
              <a:rPr lang="en-US" altLang="ja-JP" dirty="0">
                <a:latin typeface="+mn-lt"/>
                <a:ea typeface="+mn-ea"/>
              </a:rPr>
              <a:t>\!test\BMX055_20180510\BMX055_20180510\BMX055_20180510.ino</a:t>
            </a:r>
            <a:r>
              <a:rPr lang="ja-JP" altLang="en-US" dirty="0">
                <a:latin typeface="+mn-lt"/>
                <a:ea typeface="+mn-ea"/>
              </a:rPr>
              <a:t>　</a:t>
            </a:r>
            <a:endParaRPr lang="en-US" altLang="ja-JP" dirty="0">
              <a:latin typeface="+mn-lt"/>
              <a:ea typeface="+mn-ea"/>
            </a:endParaRPr>
          </a:p>
          <a:p>
            <a:r>
              <a:rPr lang="ja-JP" altLang="en-US" dirty="0">
                <a:latin typeface="+mn-lt"/>
                <a:ea typeface="+mn-ea"/>
              </a:rPr>
              <a:t>を</a:t>
            </a:r>
            <a:r>
              <a:rPr lang="en-US" altLang="ja-JP" dirty="0">
                <a:latin typeface="+mn-lt"/>
                <a:ea typeface="+mn-ea"/>
              </a:rPr>
              <a:t>ESP32</a:t>
            </a:r>
            <a:r>
              <a:rPr lang="ja-JP" altLang="en-US" dirty="0">
                <a:latin typeface="+mn-lt"/>
                <a:ea typeface="+mn-ea"/>
              </a:rPr>
              <a:t>へ書き込んで下さい。</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　⇒シリアルモニタを開いて、</a:t>
            </a:r>
            <a:r>
              <a:rPr lang="en-US" altLang="ja-JP" dirty="0">
                <a:latin typeface="+mn-lt"/>
                <a:ea typeface="+mn-ea"/>
              </a:rPr>
              <a:t>1</a:t>
            </a:r>
            <a:r>
              <a:rPr lang="ja-JP" altLang="en-US" dirty="0">
                <a:latin typeface="+mn-lt"/>
                <a:ea typeface="+mn-ea"/>
              </a:rPr>
              <a:t>秒間隔で以下の表示が出れば</a:t>
            </a:r>
            <a:r>
              <a:rPr lang="en-US" altLang="ja-JP" dirty="0">
                <a:latin typeface="+mn-lt"/>
                <a:ea typeface="+mn-ea"/>
              </a:rPr>
              <a:t>OK</a:t>
            </a:r>
            <a:r>
              <a:rPr lang="ja-JP" altLang="en-US" dirty="0">
                <a:latin typeface="+mn-lt"/>
                <a:ea typeface="+mn-ea"/>
              </a:rPr>
              <a:t>！</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81" name="吹き出し: 角を丸めた四角形 80">
            <a:extLst>
              <a:ext uri="{FF2B5EF4-FFF2-40B4-BE49-F238E27FC236}">
                <a16:creationId xmlns:a16="http://schemas.microsoft.com/office/drawing/2014/main" id="{4B1634A7-AFC0-4EAA-8579-F550BE848DDF}"/>
              </a:ext>
            </a:extLst>
          </p:cNvPr>
          <p:cNvSpPr/>
          <p:nvPr/>
        </p:nvSpPr>
        <p:spPr>
          <a:xfrm>
            <a:off x="4976380" y="3677318"/>
            <a:ext cx="3937060" cy="2343970"/>
          </a:xfrm>
          <a:prstGeom prst="wedgeRoundRectCallout">
            <a:avLst>
              <a:gd name="adj1" fmla="val -70347"/>
              <a:gd name="adj2" fmla="val -3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・センサ</a:t>
            </a:r>
            <a:r>
              <a:rPr lang="ja-JP" altLang="en-US" sz="2000" b="1" dirty="0"/>
              <a:t>へ振動を与える</a:t>
            </a:r>
            <a:r>
              <a:rPr kumimoji="1" lang="ja-JP" altLang="en-US" sz="2000" b="1" dirty="0"/>
              <a:t>と</a:t>
            </a:r>
            <a:endParaRPr kumimoji="1" lang="en-US" altLang="ja-JP" sz="2000" b="1" dirty="0"/>
          </a:p>
          <a:p>
            <a:pPr algn="ctr"/>
            <a:r>
              <a:rPr lang="ja-JP" altLang="en-US" sz="2000" b="1" dirty="0"/>
              <a:t>⇒</a:t>
            </a:r>
            <a:r>
              <a:rPr lang="en-US" altLang="ja-JP" sz="2000" b="1" dirty="0" err="1"/>
              <a:t>Accl</a:t>
            </a:r>
            <a:r>
              <a:rPr lang="ja-JP" altLang="en-US" sz="2000" b="1" dirty="0"/>
              <a:t>と</a:t>
            </a:r>
            <a:r>
              <a:rPr lang="en-US" altLang="ja-JP" sz="2000" b="1" dirty="0"/>
              <a:t>Gyro</a:t>
            </a:r>
            <a:r>
              <a:rPr lang="ja-JP" altLang="en-US" sz="2000" b="1" dirty="0"/>
              <a:t>の値が変化する</a:t>
            </a:r>
            <a:endParaRPr lang="en-US" altLang="ja-JP" sz="2000" b="1" dirty="0"/>
          </a:p>
          <a:p>
            <a:pPr algn="ctr"/>
            <a:endParaRPr kumimoji="1" lang="en-US" altLang="ja-JP" sz="2000" b="1" dirty="0"/>
          </a:p>
          <a:p>
            <a:pPr algn="ctr"/>
            <a:r>
              <a:rPr lang="ja-JP" altLang="en-US" sz="2000" b="1" dirty="0"/>
              <a:t>・センサの向きを変えると</a:t>
            </a:r>
            <a:endParaRPr lang="en-US" altLang="ja-JP" sz="2000" b="1" dirty="0"/>
          </a:p>
          <a:p>
            <a:pPr algn="ctr"/>
            <a:r>
              <a:rPr kumimoji="1" lang="ja-JP" altLang="en-US" sz="2000" b="1" dirty="0"/>
              <a:t>⇒</a:t>
            </a:r>
            <a:r>
              <a:rPr lang="en-US" altLang="ja-JP" sz="2000" b="1" dirty="0"/>
              <a:t>Mag</a:t>
            </a:r>
            <a:r>
              <a:rPr lang="ja-JP" altLang="en-US" sz="2000" b="1" dirty="0"/>
              <a:t>の値が変化する</a:t>
            </a:r>
            <a:endParaRPr kumimoji="1" lang="ja-JP" altLang="en-US" sz="2000" b="1" dirty="0"/>
          </a:p>
        </p:txBody>
      </p:sp>
      <p:pic>
        <p:nvPicPr>
          <p:cNvPr id="6" name="図 5">
            <a:extLst>
              <a:ext uri="{FF2B5EF4-FFF2-40B4-BE49-F238E27FC236}">
                <a16:creationId xmlns:a16="http://schemas.microsoft.com/office/drawing/2014/main" id="{B2910A29-7A0E-4741-8625-10507E6E37D7}"/>
              </a:ext>
            </a:extLst>
          </p:cNvPr>
          <p:cNvPicPr>
            <a:picLocks noChangeAspect="1"/>
          </p:cNvPicPr>
          <p:nvPr/>
        </p:nvPicPr>
        <p:blipFill rotWithShape="1">
          <a:blip r:embed="rId2"/>
          <a:srcRect l="37020" t="10801" r="41740" b="68900"/>
          <a:stretch/>
        </p:blipFill>
        <p:spPr>
          <a:xfrm>
            <a:off x="992560" y="3539948"/>
            <a:ext cx="2592289" cy="2784302"/>
          </a:xfrm>
          <a:prstGeom prst="rect">
            <a:avLst/>
          </a:prstGeom>
        </p:spPr>
      </p:pic>
    </p:spTree>
    <p:extLst>
      <p:ext uri="{BB962C8B-B14F-4D97-AF65-F5344CB8AC3E}">
        <p14:creationId xmlns:p14="http://schemas.microsoft.com/office/powerpoint/2010/main" val="1298860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47</a:t>
            </a:fld>
            <a:endParaRPr lang="ja-JP" altLang="en-US" dirty="0"/>
          </a:p>
        </p:txBody>
      </p:sp>
      <p:sp>
        <p:nvSpPr>
          <p:cNvPr id="4" name="タイトル 1">
            <a:extLst>
              <a:ext uri="{FF2B5EF4-FFF2-40B4-BE49-F238E27FC236}">
                <a16:creationId xmlns:a16="http://schemas.microsoft.com/office/drawing/2014/main" id="{D970C58E-82F5-442E-A4B8-C21890075B30}"/>
              </a:ext>
            </a:extLst>
          </p:cNvPr>
          <p:cNvSpPr>
            <a:spLocks noGrp="1"/>
          </p:cNvSpPr>
          <p:nvPr>
            <p:ph type="title"/>
          </p:nvPr>
        </p:nvSpPr>
        <p:spPr>
          <a:xfrm>
            <a:off x="427163" y="188640"/>
            <a:ext cx="7374532" cy="461963"/>
          </a:xfrm>
        </p:spPr>
        <p:txBody>
          <a:bodyPr>
            <a:normAutofit/>
          </a:bodyPr>
          <a:lstStyle/>
          <a:p>
            <a:r>
              <a:rPr lang="ja-JP" altLang="en-US" sz="2400" u="sng" dirty="0">
                <a:latin typeface="+mj-ea"/>
              </a:rPr>
              <a:t>動作確認が終わった人は</a:t>
            </a:r>
            <a:endParaRPr kumimoji="1" lang="ja-JP" altLang="en-US" sz="2400" u="sng" dirty="0">
              <a:latin typeface="+mj-ea"/>
            </a:endParaRPr>
          </a:p>
        </p:txBody>
      </p:sp>
      <p:sp>
        <p:nvSpPr>
          <p:cNvPr id="7" name="テキスト ボックス 6">
            <a:extLst>
              <a:ext uri="{FF2B5EF4-FFF2-40B4-BE49-F238E27FC236}">
                <a16:creationId xmlns:a16="http://schemas.microsoft.com/office/drawing/2014/main" id="{91D7CE21-707D-410F-85CD-26E26B7597C2}"/>
              </a:ext>
            </a:extLst>
          </p:cNvPr>
          <p:cNvSpPr txBox="1"/>
          <p:nvPr/>
        </p:nvSpPr>
        <p:spPr>
          <a:xfrm>
            <a:off x="73557" y="748158"/>
            <a:ext cx="9488066" cy="3416320"/>
          </a:xfrm>
          <a:prstGeom prst="rect">
            <a:avLst/>
          </a:prstGeom>
          <a:noFill/>
        </p:spPr>
        <p:txBody>
          <a:bodyPr wrap="square" rtlCol="0">
            <a:spAutoFit/>
          </a:bodyPr>
          <a:lstStyle/>
          <a:p>
            <a:endParaRPr lang="en-US" altLang="ja-JP" dirty="0">
              <a:latin typeface="+mn-lt"/>
              <a:ea typeface="+mn-ea"/>
            </a:endParaRPr>
          </a:p>
          <a:p>
            <a:r>
              <a:rPr lang="ja-JP" altLang="en-US" b="1" dirty="0">
                <a:solidFill>
                  <a:srgbClr val="FF0000"/>
                </a:solidFill>
                <a:latin typeface="+mn-lt"/>
                <a:ea typeface="+mn-ea"/>
              </a:rPr>
              <a:t>・ビデオを</a:t>
            </a:r>
            <a:r>
              <a:rPr lang="en-US" altLang="ja-JP" b="1" dirty="0">
                <a:solidFill>
                  <a:srgbClr val="FF0000"/>
                </a:solidFill>
                <a:latin typeface="+mn-lt"/>
                <a:ea typeface="+mn-ea"/>
              </a:rPr>
              <a:t>OFF</a:t>
            </a:r>
            <a:r>
              <a:rPr lang="ja-JP" altLang="en-US" b="1" dirty="0">
                <a:solidFill>
                  <a:srgbClr val="FF0000"/>
                </a:solidFill>
                <a:latin typeface="+mn-lt"/>
                <a:ea typeface="+mn-ea"/>
              </a:rPr>
              <a:t>にして下さい。</a:t>
            </a:r>
            <a:endParaRPr lang="en-US" altLang="ja-JP" b="1" dirty="0">
              <a:solidFill>
                <a:srgbClr val="FF0000"/>
              </a:solidFill>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・動作確認で使用したサンプルコードの理解</a:t>
            </a:r>
            <a:endParaRPr lang="en-US" altLang="ja-JP" dirty="0">
              <a:latin typeface="+mn-lt"/>
              <a:ea typeface="+mn-ea"/>
            </a:endParaRPr>
          </a:p>
          <a:p>
            <a:endParaRPr lang="en-US" altLang="ja-JP" dirty="0">
              <a:latin typeface="+mn-lt"/>
              <a:ea typeface="+mn-ea"/>
            </a:endParaRPr>
          </a:p>
          <a:p>
            <a:r>
              <a:rPr lang="ja-JP" altLang="en-US" dirty="0">
                <a:latin typeface="+mn-lt"/>
                <a:ea typeface="+mn-ea"/>
              </a:rPr>
              <a:t>・センサ出力の法則の調査</a:t>
            </a:r>
            <a:endParaRPr lang="en-US" altLang="ja-JP" dirty="0">
              <a:latin typeface="+mn-lt"/>
              <a:ea typeface="+mn-ea"/>
            </a:endParaRPr>
          </a:p>
          <a:p>
            <a:endParaRPr lang="en-US" altLang="ja-JP" dirty="0">
              <a:latin typeface="+mn-lt"/>
              <a:ea typeface="+mn-ea"/>
            </a:endParaRPr>
          </a:p>
          <a:p>
            <a:r>
              <a:rPr lang="ja-JP" altLang="en-US" dirty="0">
                <a:latin typeface="+mn-lt"/>
                <a:ea typeface="+mn-ea"/>
              </a:rPr>
              <a:t>　に取り組んで下さい。</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Tree>
    <p:extLst>
      <p:ext uri="{BB962C8B-B14F-4D97-AF65-F5344CB8AC3E}">
        <p14:creationId xmlns:p14="http://schemas.microsoft.com/office/powerpoint/2010/main" val="220378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48</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回路の設計</a:t>
            </a:r>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4247317"/>
          </a:xfrm>
          <a:prstGeom prst="rect">
            <a:avLst/>
          </a:prstGeom>
          <a:noFill/>
        </p:spPr>
        <p:txBody>
          <a:bodyPr wrap="square" rtlCol="0">
            <a:spAutoFit/>
          </a:bodyPr>
          <a:lstStyle/>
          <a:p>
            <a:r>
              <a:rPr lang="ja-JP" altLang="en-US" dirty="0">
                <a:latin typeface="+mn-lt"/>
                <a:ea typeface="+mn-ea"/>
              </a:rPr>
              <a:t>動作確認は以上で終わりです。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午後からは、動作確認で使用したサンプルプログラムの解説からしていきます。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7" name="タイトル 1">
            <a:extLst>
              <a:ext uri="{FF2B5EF4-FFF2-40B4-BE49-F238E27FC236}">
                <a16:creationId xmlns:a16="http://schemas.microsoft.com/office/drawing/2014/main" id="{C98026CE-96C0-4DF3-B17B-748CFAB6A03F}"/>
              </a:ext>
            </a:extLst>
          </p:cNvPr>
          <p:cNvSpPr txBox="1">
            <a:spLocks/>
          </p:cNvSpPr>
          <p:nvPr/>
        </p:nvSpPr>
        <p:spPr>
          <a:xfrm>
            <a:off x="560512" y="2060847"/>
            <a:ext cx="8352928" cy="4560613"/>
          </a:xfrm>
          <a:prstGeom prst="rect">
            <a:avLst/>
          </a:prstGeom>
        </p:spPr>
        <p:txBody>
          <a:bodyPr vert="horz" lIns="91440" tIns="45720" rIns="91440" bIns="45720" rtlCol="0" anchor="ctr" anchorCtr="0">
            <a:normAutofit fontScale="90000" lnSpcReduction="20000"/>
          </a:bodyPr>
          <a:lstStyle>
            <a:lvl1pPr algn="l" defTabSz="914400" rtl="0" eaLnBrk="1" latinLnBrk="0" hangingPunct="1">
              <a:lnSpc>
                <a:spcPct val="90000"/>
              </a:lnSpc>
              <a:spcBef>
                <a:spcPct val="0"/>
              </a:spcBef>
              <a:buNone/>
              <a:defRPr kumimoji="1" sz="1800" b="1" kern="1200">
                <a:solidFill>
                  <a:schemeClr val="tx1"/>
                </a:solidFill>
                <a:latin typeface="+mj-lt"/>
                <a:ea typeface="+mj-ea"/>
                <a:cs typeface="+mj-cs"/>
              </a:defRPr>
            </a:lvl1pPr>
          </a:lstStyle>
          <a:p>
            <a:pPr marL="533400" indent="-533400" fontAlgn="auto">
              <a:spcAft>
                <a:spcPts val="0"/>
              </a:spcAft>
            </a:pP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①回路の設計</a:t>
            </a: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②照度センサ</a:t>
            </a:r>
            <a:r>
              <a:rPr lang="en-US" altLang="ja-JP" sz="3200" u="sng" dirty="0"/>
              <a:t>/</a:t>
            </a:r>
            <a:r>
              <a:rPr lang="ja-JP" altLang="en-US" sz="3200" u="sng" dirty="0"/>
              <a:t>加速度センサの動作確認</a:t>
            </a:r>
            <a:br>
              <a:rPr lang="en-US" altLang="ja-JP" sz="3200" u="sng" dirty="0"/>
            </a:br>
            <a:br>
              <a:rPr lang="en-US" altLang="ja-JP" sz="3200" u="sng" dirty="0"/>
            </a:br>
            <a:r>
              <a:rPr lang="ja-JP" altLang="en-US" sz="3200" u="sng" dirty="0">
                <a:solidFill>
                  <a:srgbClr val="FF0000"/>
                </a:solidFill>
              </a:rPr>
              <a:t>③サンプルプログラムの解説</a:t>
            </a:r>
            <a:br>
              <a:rPr lang="en-US" altLang="ja-JP" sz="3200" u="sng" dirty="0"/>
            </a:br>
            <a:br>
              <a:rPr lang="en-US" altLang="ja-JP" sz="3200" u="sng" dirty="0"/>
            </a:br>
            <a:r>
              <a:rPr lang="ja-JP" altLang="en-US" sz="3200" u="sng" dirty="0"/>
              <a:t>④照度センサを使った演習</a:t>
            </a:r>
            <a:br>
              <a:rPr lang="en-US" altLang="ja-JP" sz="3200" u="sng" dirty="0"/>
            </a:br>
            <a:br>
              <a:rPr lang="en-US" altLang="ja-JP" sz="3200" u="sng" dirty="0"/>
            </a:br>
            <a:r>
              <a:rPr lang="ja-JP" altLang="en-US" sz="3200" u="sng" dirty="0"/>
              <a:t>⑤加速度センサを使った演習</a:t>
            </a:r>
            <a:br>
              <a:rPr lang="en-US" altLang="ja-JP" sz="3200" u="sng" dirty="0"/>
            </a:br>
            <a:br>
              <a:rPr lang="en-US" altLang="ja-JP" sz="3200" u="sng" dirty="0"/>
            </a:br>
            <a:br>
              <a:rPr lang="en-US" altLang="ja-JP" sz="3200" u="sng" dirty="0"/>
            </a:br>
            <a:endParaRPr lang="ja-JP" altLang="en-US" sz="3200" u="sng" dirty="0"/>
          </a:p>
        </p:txBody>
      </p:sp>
    </p:spTree>
    <p:extLst>
      <p:ext uri="{BB962C8B-B14F-4D97-AF65-F5344CB8AC3E}">
        <p14:creationId xmlns:p14="http://schemas.microsoft.com/office/powerpoint/2010/main" val="2560298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a:t>
            </a:fld>
            <a:endParaRPr lang="ja-JP" altLang="en-US" dirty="0"/>
          </a:p>
        </p:txBody>
      </p:sp>
      <p:sp>
        <p:nvSpPr>
          <p:cNvPr id="57" name="タイトル 1">
            <a:extLst>
              <a:ext uri="{FF2B5EF4-FFF2-40B4-BE49-F238E27FC236}">
                <a16:creationId xmlns:a16="http://schemas.microsoft.com/office/drawing/2014/main" id="{064DE4A0-EE18-4F11-B05D-156A4E101405}"/>
              </a:ext>
            </a:extLst>
          </p:cNvPr>
          <p:cNvSpPr>
            <a:spLocks noGrp="1"/>
          </p:cNvSpPr>
          <p:nvPr>
            <p:ph type="title"/>
          </p:nvPr>
        </p:nvSpPr>
        <p:spPr>
          <a:xfrm>
            <a:off x="421199" y="188640"/>
            <a:ext cx="7810405" cy="461963"/>
          </a:xfrm>
        </p:spPr>
        <p:txBody>
          <a:bodyPr>
            <a:normAutofit fontScale="90000"/>
          </a:bodyPr>
          <a:lstStyle/>
          <a:p>
            <a:r>
              <a:rPr kumimoji="1" lang="ja-JP" altLang="en-US" sz="2800" dirty="0"/>
              <a:t>自己紹介　　　　　柏倉 </a:t>
            </a:r>
            <a:r>
              <a:rPr lang="ja-JP" altLang="en-US" sz="2800" dirty="0"/>
              <a:t>直史</a:t>
            </a:r>
            <a:r>
              <a:rPr lang="en-US" altLang="ja-JP" sz="2800" dirty="0"/>
              <a:t>(</a:t>
            </a:r>
            <a:r>
              <a:rPr lang="en-US" altLang="ja-JP" sz="2800" dirty="0" err="1"/>
              <a:t>Naoshi</a:t>
            </a:r>
            <a:r>
              <a:rPr lang="en-US" altLang="ja-JP" sz="2800" dirty="0"/>
              <a:t> </a:t>
            </a:r>
            <a:r>
              <a:rPr lang="en-US" altLang="ja-JP" sz="2800" dirty="0" err="1"/>
              <a:t>Kashiwagura</a:t>
            </a:r>
            <a:r>
              <a:rPr lang="en-US" altLang="ja-JP" sz="2800" dirty="0"/>
              <a:t>)</a:t>
            </a:r>
            <a:endParaRPr kumimoji="1" lang="ja-JP" altLang="en-US" sz="2800" dirty="0"/>
          </a:p>
        </p:txBody>
      </p:sp>
      <p:sp>
        <p:nvSpPr>
          <p:cNvPr id="58" name="テキスト ボックス 7">
            <a:extLst>
              <a:ext uri="{FF2B5EF4-FFF2-40B4-BE49-F238E27FC236}">
                <a16:creationId xmlns:a16="http://schemas.microsoft.com/office/drawing/2014/main" id="{8DC616C6-2E7F-4AEC-8D17-A68601C5F325}"/>
              </a:ext>
            </a:extLst>
          </p:cNvPr>
          <p:cNvSpPr txBox="1">
            <a:spLocks noChangeArrowheads="1"/>
          </p:cNvSpPr>
          <p:nvPr/>
        </p:nvSpPr>
        <p:spPr bwMode="auto">
          <a:xfrm>
            <a:off x="253878" y="624889"/>
            <a:ext cx="95537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kumimoji="1" sz="2600">
                <a:solidFill>
                  <a:schemeClr val="tx1"/>
                </a:solidFill>
                <a:latin typeface="Perpetua" panose="02020502060401020303" pitchFamily="18" charset="0"/>
                <a:ea typeface="HG創英ﾌﾟﾚｾﾞﾝｽEB" panose="02020809000000000000" pitchFamily="17" charset="-128"/>
              </a:defRPr>
            </a:lvl1pPr>
            <a:lvl2pPr marL="742950" indent="-285750">
              <a:spcBef>
                <a:spcPts val="375"/>
              </a:spcBef>
              <a:buClr>
                <a:schemeClr val="accent2"/>
              </a:buClr>
              <a:buSzPct val="85000"/>
              <a:buFont typeface="Wingdings 2" panose="05020102010507070707" pitchFamily="18" charset="2"/>
              <a:buChar char=""/>
              <a:defRPr kumimoji="1" sz="2400">
                <a:solidFill>
                  <a:schemeClr val="tx1"/>
                </a:solidFill>
                <a:latin typeface="Perpetua" panose="02020502060401020303" pitchFamily="18" charset="0"/>
                <a:ea typeface="HG創英ﾌﾟﾚｾﾞﾝｽEB" panose="02020809000000000000" pitchFamily="17" charset="-128"/>
              </a:defRPr>
            </a:lvl2pPr>
            <a:lvl3pPr marL="1143000" indent="-228600">
              <a:spcBef>
                <a:spcPts val="375"/>
              </a:spcBef>
              <a:buClr>
                <a:srgbClr val="E6B1AB"/>
              </a:buClr>
              <a:buSzPct val="85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3pPr>
            <a:lvl4pPr marL="1600200" indent="-228600">
              <a:spcBef>
                <a:spcPts val="375"/>
              </a:spcBef>
              <a:buClr>
                <a:srgbClr val="A28E6A"/>
              </a:buClr>
              <a:buSzPct val="80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4pPr>
            <a:lvl5pPr marL="2057400" indent="-228600">
              <a:spcBef>
                <a:spcPts val="375"/>
              </a:spcBef>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5pPr>
            <a:lvl6pPr marL="25146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6pPr>
            <a:lvl7pPr marL="29718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7pPr>
            <a:lvl8pPr marL="34290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8pPr>
            <a:lvl9pPr marL="38862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9pPr>
          </a:lstStyle>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★私のエレスクでは</a:t>
            </a:r>
            <a:endParaRPr lang="en-US" altLang="ja-JP" sz="28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946648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49</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サンプルプログラムの解説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4879443" cy="369332"/>
          </a:xfrm>
          <a:prstGeom prst="rect">
            <a:avLst/>
          </a:prstGeom>
          <a:noFill/>
        </p:spPr>
        <p:txBody>
          <a:bodyPr wrap="square" rtlCol="0">
            <a:spAutoFit/>
          </a:bodyPr>
          <a:lstStyle/>
          <a:p>
            <a:r>
              <a:rPr lang="ja-JP" altLang="en-US" dirty="0">
                <a:latin typeface="+mn-lt"/>
                <a:ea typeface="+mn-ea"/>
              </a:rPr>
              <a:t>・照度センサのサンプルプログラムの解説</a:t>
            </a:r>
            <a:endParaRPr lang="en-US" altLang="ja-JP" dirty="0">
              <a:latin typeface="+mn-lt"/>
              <a:ea typeface="+mn-ea"/>
            </a:endParaRPr>
          </a:p>
        </p:txBody>
      </p:sp>
      <p:sp>
        <p:nvSpPr>
          <p:cNvPr id="8" name="テキスト ボックス 7">
            <a:extLst>
              <a:ext uri="{FF2B5EF4-FFF2-40B4-BE49-F238E27FC236}">
                <a16:creationId xmlns:a16="http://schemas.microsoft.com/office/drawing/2014/main" id="{87E5B3C2-64BD-4AFB-9887-CE12621FB1F5}"/>
              </a:ext>
            </a:extLst>
          </p:cNvPr>
          <p:cNvSpPr txBox="1"/>
          <p:nvPr/>
        </p:nvSpPr>
        <p:spPr>
          <a:xfrm>
            <a:off x="73557" y="1058930"/>
            <a:ext cx="4540978" cy="5770811"/>
          </a:xfrm>
          <a:prstGeom prst="rect">
            <a:avLst/>
          </a:prstGeom>
          <a:solidFill>
            <a:schemeClr val="bg1"/>
          </a:solidFill>
          <a:ln>
            <a:solidFill>
              <a:srgbClr val="6699FF"/>
            </a:solidFill>
          </a:ln>
        </p:spPr>
        <p:txBody>
          <a:bodyPr wrap="square" rtlCol="0">
            <a:spAutoFit/>
          </a:bodyPr>
          <a:lstStyle/>
          <a:p>
            <a:r>
              <a:rPr lang="en-US" altLang="ja-JP" sz="900" dirty="0">
                <a:latin typeface="ＭＳ ゴシック" panose="020B0609070205080204" pitchFamily="49" charset="-128"/>
                <a:ea typeface="ＭＳ ゴシック" panose="020B0609070205080204" pitchFamily="49" charset="-128"/>
              </a:rPr>
              <a:t>#include &lt;</a:t>
            </a:r>
            <a:r>
              <a:rPr lang="en-US" altLang="ja-JP" sz="900" dirty="0" err="1">
                <a:latin typeface="ＭＳ ゴシック" panose="020B0609070205080204" pitchFamily="49" charset="-128"/>
                <a:ea typeface="ＭＳ ゴシック" panose="020B0609070205080204" pitchFamily="49" charset="-128"/>
              </a:rPr>
              <a:t>Wire.h</a:t>
            </a:r>
            <a:r>
              <a:rPr lang="en-US" altLang="ja-JP" sz="900" dirty="0">
                <a:latin typeface="ＭＳ ゴシック" panose="020B0609070205080204" pitchFamily="49" charset="-128"/>
                <a:ea typeface="ＭＳ ゴシック" panose="020B0609070205080204" pitchFamily="49" charset="-128"/>
              </a:rPr>
              <a:t>&gt;</a:t>
            </a:r>
          </a:p>
          <a:p>
            <a:r>
              <a:rPr lang="en-US" altLang="ja-JP" sz="900" dirty="0">
                <a:latin typeface="ＭＳ ゴシック" panose="020B0609070205080204" pitchFamily="49" charset="-128"/>
                <a:ea typeface="ＭＳ ゴシック" panose="020B0609070205080204" pitchFamily="49" charset="-128"/>
              </a:rPr>
              <a:t>#include &lt;RPR-0521RS.h&gt;</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RPR0521RS </a:t>
            </a:r>
            <a:r>
              <a:rPr lang="en-US" altLang="ja-JP" sz="900" dirty="0" err="1">
                <a:latin typeface="ＭＳ ゴシック" panose="020B0609070205080204" pitchFamily="49" charset="-128"/>
                <a:ea typeface="ＭＳ ゴシック" panose="020B0609070205080204" pitchFamily="49" charset="-128"/>
              </a:rPr>
              <a:t>rpr0521rs</a:t>
            </a:r>
            <a:r>
              <a:rPr lang="en-US" altLang="ja-JP" sz="900" dirty="0">
                <a:latin typeface="ＭＳ ゴシック" panose="020B0609070205080204" pitchFamily="49" charset="-128"/>
                <a:ea typeface="ＭＳ ゴシック" panose="020B0609070205080204" pitchFamily="49" charset="-128"/>
              </a:rPr>
              <a:t>;</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#define PIN_SDA SDA</a:t>
            </a:r>
          </a:p>
          <a:p>
            <a:r>
              <a:rPr lang="en-US" altLang="ja-JP" sz="900" dirty="0">
                <a:latin typeface="ＭＳ ゴシック" panose="020B0609070205080204" pitchFamily="49" charset="-128"/>
                <a:ea typeface="ＭＳ ゴシック" panose="020B0609070205080204" pitchFamily="49" charset="-128"/>
              </a:rPr>
              <a:t>#define PIN_SCL SCL</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void setup() </a:t>
            </a:r>
          </a:p>
          <a:p>
            <a:r>
              <a:rPr lang="en-US" altLang="ja-JP" sz="900" dirty="0">
                <a:latin typeface="ＭＳ ゴシック" panose="020B0609070205080204" pitchFamily="49" charset="-128"/>
                <a:ea typeface="ＭＳ ゴシック" panose="020B0609070205080204" pitchFamily="49" charset="-128"/>
              </a:rPr>
              <a:t>{</a:t>
            </a:r>
          </a:p>
          <a:p>
            <a:r>
              <a:rPr lang="en-US" altLang="ja-JP" sz="900" dirty="0">
                <a:latin typeface="ＭＳ ゴシック" panose="020B0609070205080204" pitchFamily="49" charset="-128"/>
                <a:ea typeface="ＭＳ ゴシック" panose="020B0609070205080204" pitchFamily="49" charset="-128"/>
              </a:rPr>
              <a:t>	byte </a:t>
            </a:r>
            <a:r>
              <a:rPr lang="en-US" altLang="ja-JP" sz="900" dirty="0" err="1">
                <a:latin typeface="ＭＳ ゴシック" panose="020B0609070205080204" pitchFamily="49" charset="-128"/>
                <a:ea typeface="ＭＳ ゴシック" panose="020B0609070205080204" pitchFamily="49" charset="-128"/>
              </a:rPr>
              <a:t>rc</a:t>
            </a:r>
            <a:r>
              <a:rPr lang="en-US" altLang="ja-JP" sz="900" dirty="0">
                <a:latin typeface="ＭＳ ゴシック" panose="020B0609070205080204" pitchFamily="49" charset="-128"/>
                <a:ea typeface="ＭＳ ゴシック" panose="020B0609070205080204" pitchFamily="49" charset="-128"/>
              </a:rPr>
              <a:t>;</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Serial.begin</a:t>
            </a:r>
            <a:r>
              <a:rPr lang="en-US" altLang="ja-JP" sz="900" dirty="0">
                <a:latin typeface="ＭＳ ゴシック" panose="020B0609070205080204" pitchFamily="49" charset="-128"/>
                <a:ea typeface="ＭＳ ゴシック" panose="020B0609070205080204" pitchFamily="49" charset="-128"/>
              </a:rPr>
              <a:t>(9600);</a:t>
            </a:r>
          </a:p>
          <a:p>
            <a:r>
              <a:rPr lang="en-US" altLang="ja-JP" sz="900" dirty="0">
                <a:latin typeface="ＭＳ ゴシック" panose="020B0609070205080204" pitchFamily="49" charset="-128"/>
                <a:ea typeface="ＭＳ ゴシック" panose="020B0609070205080204" pitchFamily="49" charset="-128"/>
              </a:rPr>
              <a:t>	while (!Serial);</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Wire.begin</a:t>
            </a:r>
            <a:r>
              <a:rPr lang="en-US" altLang="ja-JP" sz="900" dirty="0">
                <a:latin typeface="ＭＳ ゴシック" panose="020B0609070205080204" pitchFamily="49" charset="-128"/>
                <a:ea typeface="ＭＳ ゴシック" panose="020B0609070205080204" pitchFamily="49" charset="-128"/>
              </a:rPr>
              <a:t>(PIN_SDA, PIN_SCL);</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rc</a:t>
            </a:r>
            <a:r>
              <a:rPr lang="en-US" altLang="ja-JP" sz="900" dirty="0">
                <a:latin typeface="ＭＳ ゴシック" panose="020B0609070205080204" pitchFamily="49" charset="-128"/>
                <a:ea typeface="ＭＳ ゴシック" panose="020B0609070205080204" pitchFamily="49" charset="-128"/>
              </a:rPr>
              <a:t> = rpr0521rs.init();</a:t>
            </a:r>
          </a:p>
          <a:p>
            <a:r>
              <a:rPr lang="en-US" altLang="ja-JP" sz="900" dirty="0">
                <a:latin typeface="ＭＳ ゴシック" panose="020B0609070205080204" pitchFamily="49" charset="-128"/>
                <a:ea typeface="ＭＳ ゴシック" panose="020B0609070205080204" pitchFamily="49" charset="-128"/>
              </a:rPr>
              <a:t>}</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void loop() </a:t>
            </a:r>
          </a:p>
          <a:p>
            <a:r>
              <a:rPr lang="en-US" altLang="ja-JP" sz="900" dirty="0">
                <a:latin typeface="ＭＳ ゴシック" panose="020B0609070205080204" pitchFamily="49" charset="-128"/>
                <a:ea typeface="ＭＳ ゴシック" panose="020B0609070205080204" pitchFamily="49" charset="-128"/>
              </a:rPr>
              <a:t>{</a:t>
            </a:r>
          </a:p>
          <a:p>
            <a:r>
              <a:rPr lang="en-US" altLang="ja-JP" sz="900" dirty="0">
                <a:latin typeface="ＭＳ ゴシック" panose="020B0609070205080204" pitchFamily="49" charset="-128"/>
                <a:ea typeface="ＭＳ ゴシック" panose="020B0609070205080204" pitchFamily="49" charset="-128"/>
              </a:rPr>
              <a:t>	int error;</a:t>
            </a:r>
          </a:p>
          <a:p>
            <a:r>
              <a:rPr lang="en-US" altLang="ja-JP" sz="900" dirty="0">
                <a:latin typeface="ＭＳ ゴシック" panose="020B0609070205080204" pitchFamily="49" charset="-128"/>
                <a:ea typeface="ＭＳ ゴシック" panose="020B0609070205080204" pitchFamily="49" charset="-128"/>
              </a:rPr>
              <a:t>	unsigned short </a:t>
            </a:r>
            <a:r>
              <a:rPr lang="en-US" altLang="ja-JP" sz="900" dirty="0" err="1">
                <a:latin typeface="ＭＳ ゴシック" panose="020B0609070205080204" pitchFamily="49" charset="-128"/>
                <a:ea typeface="ＭＳ ゴシック" panose="020B0609070205080204" pitchFamily="49" charset="-128"/>
              </a:rPr>
              <a:t>ps_val</a:t>
            </a:r>
            <a:r>
              <a:rPr lang="en-US" altLang="ja-JP" sz="900" dirty="0">
                <a:latin typeface="ＭＳ ゴシック" panose="020B0609070205080204" pitchFamily="49" charset="-128"/>
                <a:ea typeface="ＭＳ ゴシック" panose="020B0609070205080204" pitchFamily="49" charset="-128"/>
              </a:rPr>
              <a:t>;</a:t>
            </a:r>
          </a:p>
          <a:p>
            <a:r>
              <a:rPr lang="en-US" altLang="ja-JP" sz="900" dirty="0">
                <a:latin typeface="ＭＳ ゴシック" panose="020B0609070205080204" pitchFamily="49" charset="-128"/>
                <a:ea typeface="ＭＳ ゴシック" panose="020B0609070205080204" pitchFamily="49" charset="-128"/>
              </a:rPr>
              <a:t>	float </a:t>
            </a:r>
            <a:r>
              <a:rPr lang="en-US" altLang="ja-JP" sz="900" dirty="0" err="1">
                <a:latin typeface="ＭＳ ゴシック" panose="020B0609070205080204" pitchFamily="49" charset="-128"/>
                <a:ea typeface="ＭＳ ゴシック" panose="020B0609070205080204" pitchFamily="49" charset="-128"/>
              </a:rPr>
              <a:t>als_val</a:t>
            </a:r>
            <a:r>
              <a:rPr lang="en-US" altLang="ja-JP" sz="900" dirty="0">
                <a:latin typeface="ＭＳ ゴシック" panose="020B0609070205080204" pitchFamily="49" charset="-128"/>
                <a:ea typeface="ＭＳ ゴシック" panose="020B0609070205080204" pitchFamily="49" charset="-128"/>
              </a:rPr>
              <a:t>;</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	error = rpr0521rs.get_psalsval(&amp;</a:t>
            </a:r>
            <a:r>
              <a:rPr lang="en-US" altLang="ja-JP" sz="900" dirty="0" err="1">
                <a:latin typeface="ＭＳ ゴシック" panose="020B0609070205080204" pitchFamily="49" charset="-128"/>
                <a:ea typeface="ＭＳ ゴシック" panose="020B0609070205080204" pitchFamily="49" charset="-128"/>
              </a:rPr>
              <a:t>ps_val</a:t>
            </a:r>
            <a:r>
              <a:rPr lang="en-US" altLang="ja-JP" sz="900" dirty="0">
                <a:latin typeface="ＭＳ ゴシック" panose="020B0609070205080204" pitchFamily="49" charset="-128"/>
                <a:ea typeface="ＭＳ ゴシック" panose="020B0609070205080204" pitchFamily="49" charset="-128"/>
              </a:rPr>
              <a:t>, &amp;</a:t>
            </a:r>
            <a:r>
              <a:rPr lang="en-US" altLang="ja-JP" sz="900" dirty="0" err="1">
                <a:latin typeface="ＭＳ ゴシック" panose="020B0609070205080204" pitchFamily="49" charset="-128"/>
                <a:ea typeface="ＭＳ ゴシック" panose="020B0609070205080204" pitchFamily="49" charset="-128"/>
              </a:rPr>
              <a:t>als_val</a:t>
            </a:r>
            <a:r>
              <a:rPr lang="en-US" altLang="ja-JP" sz="900" dirty="0">
                <a:latin typeface="ＭＳ ゴシック" panose="020B0609070205080204" pitchFamily="49" charset="-128"/>
                <a:ea typeface="ＭＳ ゴシック" panose="020B0609070205080204" pitchFamily="49" charset="-128"/>
              </a:rPr>
              <a:t>);</a:t>
            </a:r>
          </a:p>
          <a:p>
            <a:r>
              <a:rPr lang="en-US" altLang="ja-JP" sz="900" dirty="0">
                <a:latin typeface="ＭＳ ゴシック" panose="020B0609070205080204" pitchFamily="49" charset="-128"/>
                <a:ea typeface="ＭＳ ゴシック" panose="020B0609070205080204" pitchFamily="49" charset="-128"/>
              </a:rPr>
              <a:t>	if(error == 0) {</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a:t>
            </a:r>
            <a:r>
              <a:rPr lang="en-US" altLang="ja-JP" sz="900" dirty="0">
                <a:latin typeface="ＭＳ ゴシック" panose="020B0609070205080204" pitchFamily="49" charset="-128"/>
                <a:ea typeface="ＭＳ ゴシック" panose="020B0609070205080204" pitchFamily="49" charset="-128"/>
              </a:rPr>
              <a:t>("Prox. = ");</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a:t>
            </a:r>
            <a:r>
              <a:rPr lang="en-US" altLang="ja-JP" sz="900" dirty="0">
                <a:latin typeface="ＭＳ ゴシック" panose="020B0609070205080204" pitchFamily="49" charset="-128"/>
                <a:ea typeface="ＭＳ ゴシック" panose="020B0609070205080204" pitchFamily="49" charset="-128"/>
              </a:rPr>
              <a:t>(</a:t>
            </a:r>
            <a:r>
              <a:rPr lang="en-US" altLang="ja-JP" sz="900" dirty="0" err="1">
                <a:latin typeface="ＭＳ ゴシック" panose="020B0609070205080204" pitchFamily="49" charset="-128"/>
                <a:ea typeface="ＭＳ ゴシック" panose="020B0609070205080204" pitchFamily="49" charset="-128"/>
              </a:rPr>
              <a:t>ps_val</a:t>
            </a:r>
            <a:r>
              <a:rPr lang="en-US" altLang="ja-JP" sz="900" dirty="0">
                <a:latin typeface="ＭＳ ゴシック" panose="020B0609070205080204" pitchFamily="49" charset="-128"/>
                <a:ea typeface="ＭＳ ゴシック" panose="020B0609070205080204" pitchFamily="49" charset="-128"/>
              </a:rPr>
              <a:t>);</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a:t>
            </a:r>
            <a:r>
              <a:rPr lang="en-US" altLang="ja-JP" sz="900" dirty="0">
                <a:latin typeface="ＭＳ ゴシック" panose="020B0609070205080204" pitchFamily="49" charset="-128"/>
                <a:ea typeface="ＭＳ ゴシック" panose="020B0609070205080204" pitchFamily="49" charset="-128"/>
              </a:rPr>
              <a:t>("\t||\t");</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a:t>
            </a:r>
            <a:r>
              <a:rPr lang="en-US" altLang="ja-JP" sz="900" dirty="0">
                <a:latin typeface="ＭＳ ゴシック" panose="020B0609070205080204" pitchFamily="49" charset="-128"/>
                <a:ea typeface="ＭＳ ゴシック" panose="020B0609070205080204" pitchFamily="49" charset="-128"/>
              </a:rPr>
              <a:t>("Bright. = ");</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a:t>
            </a:r>
            <a:r>
              <a:rPr lang="en-US" altLang="ja-JP" sz="900" dirty="0">
                <a:latin typeface="ＭＳ ゴシック" panose="020B0609070205080204" pitchFamily="49" charset="-128"/>
                <a:ea typeface="ＭＳ ゴシック" panose="020B0609070205080204" pitchFamily="49" charset="-128"/>
              </a:rPr>
              <a:t>(</a:t>
            </a:r>
            <a:r>
              <a:rPr lang="en-US" altLang="ja-JP" sz="900" dirty="0" err="1">
                <a:latin typeface="ＭＳ ゴシック" panose="020B0609070205080204" pitchFamily="49" charset="-128"/>
                <a:ea typeface="ＭＳ ゴシック" panose="020B0609070205080204" pitchFamily="49" charset="-128"/>
              </a:rPr>
              <a:t>als_val</a:t>
            </a:r>
            <a:r>
              <a:rPr lang="en-US" altLang="ja-JP" sz="900" dirty="0">
                <a:latin typeface="ＭＳ ゴシック" panose="020B0609070205080204" pitchFamily="49" charset="-128"/>
                <a:ea typeface="ＭＳ ゴシック" panose="020B0609070205080204" pitchFamily="49" charset="-128"/>
              </a:rPr>
              <a:t>);</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Serial.println</a:t>
            </a:r>
            <a:r>
              <a:rPr lang="en-US" altLang="ja-JP" sz="900" dirty="0">
                <a:latin typeface="ＭＳ ゴシック" panose="020B0609070205080204" pitchFamily="49" charset="-128"/>
                <a:ea typeface="ＭＳ ゴシック" panose="020B0609070205080204" pitchFamily="49" charset="-128"/>
              </a:rPr>
              <a:t>();</a:t>
            </a:r>
          </a:p>
          <a:p>
            <a:r>
              <a:rPr lang="en-US" altLang="ja-JP" sz="900" dirty="0">
                <a:latin typeface="ＭＳ ゴシック" panose="020B0609070205080204" pitchFamily="49" charset="-128"/>
                <a:ea typeface="ＭＳ ゴシック" panose="020B0609070205080204" pitchFamily="49" charset="-128"/>
              </a:rPr>
              <a:t>	}</a:t>
            </a:r>
          </a:p>
          <a:p>
            <a:r>
              <a:rPr lang="en-US" altLang="ja-JP" sz="900" dirty="0">
                <a:latin typeface="ＭＳ ゴシック" panose="020B0609070205080204" pitchFamily="49" charset="-128"/>
                <a:ea typeface="ＭＳ ゴシック" panose="020B0609070205080204" pitchFamily="49" charset="-128"/>
              </a:rPr>
              <a:t>	else {</a:t>
            </a:r>
          </a:p>
          <a:p>
            <a:r>
              <a:rPr lang="en-US" altLang="ja-JP" sz="900" dirty="0">
                <a:latin typeface="ＭＳ ゴシック" panose="020B0609070205080204" pitchFamily="49" charset="-128"/>
                <a:ea typeface="ＭＳ ゴシック" panose="020B0609070205080204" pitchFamily="49" charset="-128"/>
              </a:rPr>
              <a:t>		</a:t>
            </a:r>
            <a:r>
              <a:rPr lang="en-US" altLang="ja-JP" sz="900" dirty="0" err="1">
                <a:latin typeface="ＭＳ ゴシック" panose="020B0609070205080204" pitchFamily="49" charset="-128"/>
                <a:ea typeface="ＭＳ ゴシック" panose="020B0609070205080204" pitchFamily="49" charset="-128"/>
              </a:rPr>
              <a:t>Serial.println</a:t>
            </a:r>
            <a:r>
              <a:rPr lang="en-US" altLang="ja-JP" sz="900" dirty="0">
                <a:latin typeface="ＭＳ ゴシック" panose="020B0609070205080204" pitchFamily="49" charset="-128"/>
                <a:ea typeface="ＭＳ ゴシック" panose="020B0609070205080204" pitchFamily="49" charset="-128"/>
              </a:rPr>
              <a:t>("[Error] cannot get sensor data.");</a:t>
            </a:r>
          </a:p>
          <a:p>
            <a:r>
              <a:rPr lang="en-US" altLang="ja-JP" sz="900" dirty="0">
                <a:latin typeface="ＭＳ ゴシック" panose="020B0609070205080204" pitchFamily="49" charset="-128"/>
                <a:ea typeface="ＭＳ ゴシック" panose="020B0609070205080204" pitchFamily="49" charset="-128"/>
              </a:rPr>
              <a:t>	}</a:t>
            </a:r>
          </a:p>
          <a:p>
            <a:endParaRPr lang="en-US" altLang="ja-JP" sz="900" dirty="0">
              <a:latin typeface="ＭＳ ゴシック" panose="020B0609070205080204" pitchFamily="49" charset="-128"/>
              <a:ea typeface="ＭＳ ゴシック" panose="020B0609070205080204" pitchFamily="49" charset="-128"/>
            </a:endParaRPr>
          </a:p>
          <a:p>
            <a:r>
              <a:rPr lang="en-US" altLang="ja-JP" sz="900" dirty="0">
                <a:latin typeface="ＭＳ ゴシック" panose="020B0609070205080204" pitchFamily="49" charset="-128"/>
                <a:ea typeface="ＭＳ ゴシック" panose="020B0609070205080204" pitchFamily="49" charset="-128"/>
              </a:rPr>
              <a:t>	delay(1000);</a:t>
            </a:r>
          </a:p>
          <a:p>
            <a:r>
              <a:rPr lang="en-US" altLang="ja-JP" sz="900" dirty="0">
                <a:latin typeface="ＭＳ ゴシック" panose="020B0609070205080204" pitchFamily="49" charset="-128"/>
                <a:ea typeface="ＭＳ ゴシック" panose="020B0609070205080204" pitchFamily="49" charset="-128"/>
              </a:rPr>
              <a:t>}</a:t>
            </a:r>
            <a:endParaRPr kumimoji="1" lang="ja-JP" altLang="en-US" sz="1600" dirty="0">
              <a:latin typeface="+mn-lt"/>
              <a:ea typeface="+mn-ea"/>
            </a:endParaRPr>
          </a:p>
        </p:txBody>
      </p:sp>
      <p:sp>
        <p:nvSpPr>
          <p:cNvPr id="9" name="テキスト ボックス 8">
            <a:extLst>
              <a:ext uri="{FF2B5EF4-FFF2-40B4-BE49-F238E27FC236}">
                <a16:creationId xmlns:a16="http://schemas.microsoft.com/office/drawing/2014/main" id="{421C5DAD-FE58-4FB6-BC04-F01D57830FA7}"/>
              </a:ext>
            </a:extLst>
          </p:cNvPr>
          <p:cNvSpPr txBox="1"/>
          <p:nvPr/>
        </p:nvSpPr>
        <p:spPr>
          <a:xfrm>
            <a:off x="5097016" y="1085565"/>
            <a:ext cx="3884397" cy="307777"/>
          </a:xfrm>
          <a:prstGeom prst="rect">
            <a:avLst/>
          </a:prstGeom>
          <a:noFill/>
        </p:spPr>
        <p:txBody>
          <a:bodyPr wrap="none" rtlCol="0">
            <a:spAutoFit/>
          </a:bodyPr>
          <a:lstStyle/>
          <a:p>
            <a:r>
              <a:rPr lang="en-US" altLang="ja-JP" sz="1400" dirty="0">
                <a:latin typeface="+mn-lt"/>
                <a:ea typeface="+mn-ea"/>
              </a:rPr>
              <a:t>I2C</a:t>
            </a:r>
            <a:r>
              <a:rPr lang="ja-JP" altLang="en-US" sz="1400" dirty="0">
                <a:latin typeface="+mn-lt"/>
                <a:ea typeface="+mn-ea"/>
              </a:rPr>
              <a:t>通信を実行するライブラリを取り込みます</a:t>
            </a:r>
            <a:endParaRPr lang="en-US" altLang="ja-JP" sz="1400" dirty="0">
              <a:latin typeface="+mn-lt"/>
              <a:ea typeface="+mn-ea"/>
            </a:endParaRPr>
          </a:p>
        </p:txBody>
      </p:sp>
      <p:cxnSp>
        <p:nvCxnSpPr>
          <p:cNvPr id="10" name="コネクタ: カギ線 9">
            <a:extLst>
              <a:ext uri="{FF2B5EF4-FFF2-40B4-BE49-F238E27FC236}">
                <a16:creationId xmlns:a16="http://schemas.microsoft.com/office/drawing/2014/main" id="{68313056-8982-4CCF-94D9-D349CF7CEC62}"/>
              </a:ext>
            </a:extLst>
          </p:cNvPr>
          <p:cNvCxnSpPr/>
          <p:nvPr/>
        </p:nvCxnSpPr>
        <p:spPr>
          <a:xfrm rot="10800000">
            <a:off x="1640632" y="1215044"/>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614642A-8F56-4E33-96E6-67D78CB148C2}"/>
              </a:ext>
            </a:extLst>
          </p:cNvPr>
          <p:cNvSpPr txBox="1"/>
          <p:nvPr/>
        </p:nvSpPr>
        <p:spPr>
          <a:xfrm>
            <a:off x="5097016" y="1393342"/>
            <a:ext cx="4134465" cy="307777"/>
          </a:xfrm>
          <a:prstGeom prst="rect">
            <a:avLst/>
          </a:prstGeom>
          <a:noFill/>
        </p:spPr>
        <p:txBody>
          <a:bodyPr wrap="none" rtlCol="0">
            <a:spAutoFit/>
          </a:bodyPr>
          <a:lstStyle/>
          <a:p>
            <a:r>
              <a:rPr lang="ja-JP" altLang="en-US" sz="1400" dirty="0">
                <a:latin typeface="+mn-lt"/>
                <a:ea typeface="+mn-ea"/>
              </a:rPr>
              <a:t>照度センサを制御するライブラリを取り込みます</a:t>
            </a:r>
            <a:endParaRPr lang="en-US" altLang="ja-JP" sz="1400" dirty="0">
              <a:latin typeface="+mn-lt"/>
              <a:ea typeface="+mn-ea"/>
            </a:endParaRPr>
          </a:p>
        </p:txBody>
      </p:sp>
      <p:cxnSp>
        <p:nvCxnSpPr>
          <p:cNvPr id="12" name="コネクタ: カギ線 11">
            <a:extLst>
              <a:ext uri="{FF2B5EF4-FFF2-40B4-BE49-F238E27FC236}">
                <a16:creationId xmlns:a16="http://schemas.microsoft.com/office/drawing/2014/main" id="{0ED14979-8FCE-4A66-B052-70856AAC67C0}"/>
              </a:ext>
            </a:extLst>
          </p:cNvPr>
          <p:cNvCxnSpPr>
            <a:cxnSpLocks/>
          </p:cNvCxnSpPr>
          <p:nvPr/>
        </p:nvCxnSpPr>
        <p:spPr>
          <a:xfrm rot="10800000">
            <a:off x="1640632" y="1323762"/>
            <a:ext cx="3390662" cy="223468"/>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947D5AA-B26D-40A8-9776-B247A2706868}"/>
              </a:ext>
            </a:extLst>
          </p:cNvPr>
          <p:cNvSpPr txBox="1"/>
          <p:nvPr/>
        </p:nvSpPr>
        <p:spPr>
          <a:xfrm>
            <a:off x="5097016" y="1705056"/>
            <a:ext cx="4134465" cy="523220"/>
          </a:xfrm>
          <a:prstGeom prst="rect">
            <a:avLst/>
          </a:prstGeom>
          <a:noFill/>
        </p:spPr>
        <p:txBody>
          <a:bodyPr wrap="none" rtlCol="0">
            <a:spAutoFit/>
          </a:bodyPr>
          <a:lstStyle/>
          <a:p>
            <a:r>
              <a:rPr lang="ja-JP" altLang="en-US" sz="1400" b="1" dirty="0">
                <a:solidFill>
                  <a:srgbClr val="FF0000"/>
                </a:solidFill>
                <a:latin typeface="+mn-lt"/>
                <a:ea typeface="+mn-ea"/>
              </a:rPr>
              <a:t>照度センサを制御するオブジェクトの実体を定義</a:t>
            </a:r>
            <a:endParaRPr lang="en-US" altLang="ja-JP" sz="1400" b="1" dirty="0">
              <a:solidFill>
                <a:srgbClr val="FF0000"/>
              </a:solidFill>
              <a:latin typeface="+mn-lt"/>
              <a:ea typeface="+mn-ea"/>
            </a:endParaRPr>
          </a:p>
          <a:p>
            <a:r>
              <a:rPr lang="en-US" altLang="ja-JP" sz="1400" b="1" dirty="0">
                <a:solidFill>
                  <a:srgbClr val="FF0000"/>
                </a:solidFill>
                <a:latin typeface="+mn-lt"/>
                <a:ea typeface="+mn-ea"/>
              </a:rPr>
              <a:t>(</a:t>
            </a:r>
            <a:r>
              <a:rPr lang="ja-JP" altLang="en-US" sz="1400" b="1" dirty="0">
                <a:solidFill>
                  <a:srgbClr val="FF0000"/>
                </a:solidFill>
                <a:latin typeface="+mn-lt"/>
                <a:ea typeface="+mn-ea"/>
              </a:rPr>
              <a:t>今はおまじないと思って大丈夫です</a:t>
            </a:r>
            <a:r>
              <a:rPr lang="en-US" altLang="ja-JP" sz="1400" b="1" dirty="0">
                <a:solidFill>
                  <a:srgbClr val="FF0000"/>
                </a:solidFill>
                <a:latin typeface="+mn-lt"/>
                <a:ea typeface="+mn-ea"/>
              </a:rPr>
              <a:t>)</a:t>
            </a:r>
          </a:p>
        </p:txBody>
      </p:sp>
      <p:cxnSp>
        <p:nvCxnSpPr>
          <p:cNvPr id="14" name="コネクタ: カギ線 13">
            <a:extLst>
              <a:ext uri="{FF2B5EF4-FFF2-40B4-BE49-F238E27FC236}">
                <a16:creationId xmlns:a16="http://schemas.microsoft.com/office/drawing/2014/main" id="{59297B36-1C71-4BA9-A46E-F367F747DC5C}"/>
              </a:ext>
            </a:extLst>
          </p:cNvPr>
          <p:cNvCxnSpPr>
            <a:cxnSpLocks/>
          </p:cNvCxnSpPr>
          <p:nvPr/>
        </p:nvCxnSpPr>
        <p:spPr>
          <a:xfrm rot="10800000">
            <a:off x="1634346" y="1634535"/>
            <a:ext cx="3390662" cy="223468"/>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E4C3CE73-BF36-41EC-9057-2D8CD1BBAA80}"/>
              </a:ext>
            </a:extLst>
          </p:cNvPr>
          <p:cNvSpPr txBox="1"/>
          <p:nvPr/>
        </p:nvSpPr>
        <p:spPr>
          <a:xfrm>
            <a:off x="5097016" y="2593124"/>
            <a:ext cx="4469493" cy="307777"/>
          </a:xfrm>
          <a:prstGeom prst="rect">
            <a:avLst/>
          </a:prstGeom>
          <a:noFill/>
        </p:spPr>
        <p:txBody>
          <a:bodyPr wrap="none" rtlCol="0">
            <a:spAutoFit/>
          </a:bodyPr>
          <a:lstStyle/>
          <a:p>
            <a:r>
              <a:rPr lang="en-US" altLang="ja-JP" sz="1400" dirty="0">
                <a:latin typeface="+mn-lt"/>
                <a:ea typeface="+mn-ea"/>
              </a:rPr>
              <a:t>SDA/SCL</a:t>
            </a:r>
            <a:r>
              <a:rPr lang="ja-JP" altLang="en-US" sz="1400" dirty="0">
                <a:latin typeface="+mn-lt"/>
                <a:ea typeface="+mn-ea"/>
              </a:rPr>
              <a:t>ピンを使って</a:t>
            </a:r>
            <a:r>
              <a:rPr lang="en-US" altLang="ja-JP" sz="1400" dirty="0">
                <a:latin typeface="+mn-lt"/>
                <a:ea typeface="+mn-ea"/>
              </a:rPr>
              <a:t>I2C</a:t>
            </a:r>
            <a:r>
              <a:rPr lang="ja-JP" altLang="en-US" sz="1400" dirty="0">
                <a:latin typeface="+mn-lt"/>
                <a:ea typeface="+mn-ea"/>
              </a:rPr>
              <a:t>通信することを設定します</a:t>
            </a:r>
            <a:endParaRPr lang="en-US" altLang="ja-JP" sz="1400" dirty="0">
              <a:latin typeface="+mn-lt"/>
              <a:ea typeface="+mn-ea"/>
            </a:endParaRPr>
          </a:p>
        </p:txBody>
      </p:sp>
      <p:cxnSp>
        <p:nvCxnSpPr>
          <p:cNvPr id="16" name="コネクタ: カギ線 15">
            <a:extLst>
              <a:ext uri="{FF2B5EF4-FFF2-40B4-BE49-F238E27FC236}">
                <a16:creationId xmlns:a16="http://schemas.microsoft.com/office/drawing/2014/main" id="{7429D14E-469C-4231-A747-BD473BFBE4F6}"/>
              </a:ext>
            </a:extLst>
          </p:cNvPr>
          <p:cNvCxnSpPr>
            <a:cxnSpLocks/>
            <a:stCxn id="15" idx="1"/>
          </p:cNvCxnSpPr>
          <p:nvPr/>
        </p:nvCxnSpPr>
        <p:spPr>
          <a:xfrm rot="10800000" flipV="1">
            <a:off x="2344046" y="2747012"/>
            <a:ext cx="2752970" cy="328427"/>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90D8BA3A-5D26-4D49-849D-58BB03EF3703}"/>
              </a:ext>
            </a:extLst>
          </p:cNvPr>
          <p:cNvCxnSpPr>
            <a:cxnSpLocks/>
          </p:cNvCxnSpPr>
          <p:nvPr/>
        </p:nvCxnSpPr>
        <p:spPr>
          <a:xfrm rot="10800000" flipV="1">
            <a:off x="2365541" y="2953070"/>
            <a:ext cx="2752970" cy="328427"/>
          </a:xfrm>
          <a:prstGeom prst="bentConnector3">
            <a:avLst>
              <a:gd name="adj1" fmla="val 37922"/>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ABDBAD8-043C-4F41-8D12-1C2CE4F16E59}"/>
              </a:ext>
            </a:extLst>
          </p:cNvPr>
          <p:cNvSpPr txBox="1"/>
          <p:nvPr/>
        </p:nvSpPr>
        <p:spPr>
          <a:xfrm>
            <a:off x="5097016" y="2870438"/>
            <a:ext cx="1620957" cy="307777"/>
          </a:xfrm>
          <a:prstGeom prst="rect">
            <a:avLst/>
          </a:prstGeom>
          <a:noFill/>
        </p:spPr>
        <p:txBody>
          <a:bodyPr wrap="none" rtlCol="0">
            <a:spAutoFit/>
          </a:bodyPr>
          <a:lstStyle/>
          <a:p>
            <a:r>
              <a:rPr lang="ja-JP" altLang="en-US" sz="1400" dirty="0">
                <a:latin typeface="+mn-lt"/>
                <a:ea typeface="+mn-ea"/>
              </a:rPr>
              <a:t>照度センサ初期化</a:t>
            </a:r>
            <a:endParaRPr lang="en-US" altLang="ja-JP" sz="1400" dirty="0">
              <a:latin typeface="+mn-lt"/>
              <a:ea typeface="+mn-ea"/>
            </a:endParaRPr>
          </a:p>
        </p:txBody>
      </p:sp>
      <p:sp>
        <p:nvSpPr>
          <p:cNvPr id="21" name="テキスト ボックス 20">
            <a:extLst>
              <a:ext uri="{FF2B5EF4-FFF2-40B4-BE49-F238E27FC236}">
                <a16:creationId xmlns:a16="http://schemas.microsoft.com/office/drawing/2014/main" id="{049A20FC-EA43-4898-A17D-C20A24F4A305}"/>
              </a:ext>
            </a:extLst>
          </p:cNvPr>
          <p:cNvSpPr txBox="1"/>
          <p:nvPr/>
        </p:nvSpPr>
        <p:spPr>
          <a:xfrm>
            <a:off x="5097016" y="3848509"/>
            <a:ext cx="4134465" cy="307777"/>
          </a:xfrm>
          <a:prstGeom prst="rect">
            <a:avLst/>
          </a:prstGeom>
          <a:noFill/>
        </p:spPr>
        <p:txBody>
          <a:bodyPr wrap="none" rtlCol="0">
            <a:spAutoFit/>
          </a:bodyPr>
          <a:lstStyle/>
          <a:p>
            <a:r>
              <a:rPr lang="ja-JP" altLang="en-US" sz="1400" dirty="0">
                <a:latin typeface="+mn-lt"/>
                <a:ea typeface="+mn-ea"/>
              </a:rPr>
              <a:t>照度と近接値の結果を格納する変数を定義します</a:t>
            </a:r>
            <a:endParaRPr lang="en-US" altLang="ja-JP" sz="1400" dirty="0">
              <a:latin typeface="+mn-lt"/>
              <a:ea typeface="+mn-ea"/>
            </a:endParaRPr>
          </a:p>
        </p:txBody>
      </p:sp>
      <p:cxnSp>
        <p:nvCxnSpPr>
          <p:cNvPr id="22" name="コネクタ: カギ線 21">
            <a:extLst>
              <a:ext uri="{FF2B5EF4-FFF2-40B4-BE49-F238E27FC236}">
                <a16:creationId xmlns:a16="http://schemas.microsoft.com/office/drawing/2014/main" id="{04825C55-0DDC-4750-A0EA-B822F7DD0089}"/>
              </a:ext>
            </a:extLst>
          </p:cNvPr>
          <p:cNvCxnSpPr>
            <a:cxnSpLocks/>
          </p:cNvCxnSpPr>
          <p:nvPr/>
        </p:nvCxnSpPr>
        <p:spPr>
          <a:xfrm rot="10800000" flipV="1">
            <a:off x="2000673" y="3946793"/>
            <a:ext cx="3054409" cy="174539"/>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BE051BB-128C-4E0B-9191-C68B1BB4422F}"/>
              </a:ext>
            </a:extLst>
          </p:cNvPr>
          <p:cNvSpPr txBox="1"/>
          <p:nvPr/>
        </p:nvSpPr>
        <p:spPr>
          <a:xfrm>
            <a:off x="5093731" y="4259991"/>
            <a:ext cx="4608954" cy="307777"/>
          </a:xfrm>
          <a:prstGeom prst="rect">
            <a:avLst/>
          </a:prstGeom>
          <a:noFill/>
        </p:spPr>
        <p:txBody>
          <a:bodyPr wrap="none" rtlCol="0">
            <a:spAutoFit/>
          </a:bodyPr>
          <a:lstStyle/>
          <a:p>
            <a:r>
              <a:rPr lang="ja-JP" altLang="en-US" sz="1400" b="1" dirty="0">
                <a:solidFill>
                  <a:srgbClr val="FF0000"/>
                </a:solidFill>
                <a:latin typeface="+mn-lt"/>
                <a:ea typeface="+mn-ea"/>
              </a:rPr>
              <a:t>照度と近接値を取得します</a:t>
            </a:r>
            <a:r>
              <a:rPr lang="en-US" altLang="ja-JP" sz="1400" b="1" dirty="0">
                <a:solidFill>
                  <a:srgbClr val="FF0000"/>
                </a:solidFill>
                <a:latin typeface="+mn-lt"/>
                <a:ea typeface="+mn-ea"/>
              </a:rPr>
              <a:t>(</a:t>
            </a:r>
            <a:r>
              <a:rPr lang="ja-JP" altLang="en-US" sz="1400" b="1" dirty="0">
                <a:solidFill>
                  <a:srgbClr val="FF0000"/>
                </a:solidFill>
                <a:latin typeface="+mn-lt"/>
                <a:ea typeface="+mn-ea"/>
              </a:rPr>
              <a:t>引数：格納変数のアドレス</a:t>
            </a:r>
            <a:r>
              <a:rPr lang="en-US" altLang="ja-JP" sz="1400" b="1" dirty="0">
                <a:solidFill>
                  <a:srgbClr val="FF0000"/>
                </a:solidFill>
                <a:latin typeface="+mn-lt"/>
                <a:ea typeface="+mn-ea"/>
              </a:rPr>
              <a:t>)</a:t>
            </a:r>
          </a:p>
        </p:txBody>
      </p:sp>
      <p:cxnSp>
        <p:nvCxnSpPr>
          <p:cNvPr id="25" name="コネクタ: カギ線 24">
            <a:extLst>
              <a:ext uri="{FF2B5EF4-FFF2-40B4-BE49-F238E27FC236}">
                <a16:creationId xmlns:a16="http://schemas.microsoft.com/office/drawing/2014/main" id="{D74FE9D3-1583-4CCF-9B67-3EEE10F32AAB}"/>
              </a:ext>
            </a:extLst>
          </p:cNvPr>
          <p:cNvCxnSpPr>
            <a:cxnSpLocks/>
          </p:cNvCxnSpPr>
          <p:nvPr/>
        </p:nvCxnSpPr>
        <p:spPr>
          <a:xfrm rot="10800000" flipV="1">
            <a:off x="3527878" y="4409188"/>
            <a:ext cx="1555093" cy="19922"/>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A255F95-A363-4F08-8AF2-716AAEEF99AE}"/>
              </a:ext>
            </a:extLst>
          </p:cNvPr>
          <p:cNvSpPr txBox="1"/>
          <p:nvPr/>
        </p:nvSpPr>
        <p:spPr>
          <a:xfrm>
            <a:off x="5118511" y="5926858"/>
            <a:ext cx="1196161" cy="307777"/>
          </a:xfrm>
          <a:prstGeom prst="rect">
            <a:avLst/>
          </a:prstGeom>
          <a:noFill/>
        </p:spPr>
        <p:txBody>
          <a:bodyPr wrap="none" rtlCol="0">
            <a:spAutoFit/>
          </a:bodyPr>
          <a:lstStyle/>
          <a:p>
            <a:r>
              <a:rPr lang="en-US" altLang="ja-JP" sz="1400" dirty="0">
                <a:latin typeface="+mn-lt"/>
                <a:ea typeface="+mn-ea"/>
              </a:rPr>
              <a:t>1</a:t>
            </a:r>
            <a:r>
              <a:rPr lang="ja-JP" altLang="en-US" sz="1400" dirty="0">
                <a:latin typeface="+mn-lt"/>
                <a:ea typeface="+mn-ea"/>
              </a:rPr>
              <a:t>秒待ちます</a:t>
            </a:r>
            <a:endParaRPr lang="en-US" altLang="ja-JP" sz="1400" dirty="0">
              <a:latin typeface="+mn-lt"/>
              <a:ea typeface="+mn-ea"/>
            </a:endParaRPr>
          </a:p>
        </p:txBody>
      </p:sp>
      <p:cxnSp>
        <p:nvCxnSpPr>
          <p:cNvPr id="28" name="コネクタ: カギ線 27">
            <a:extLst>
              <a:ext uri="{FF2B5EF4-FFF2-40B4-BE49-F238E27FC236}">
                <a16:creationId xmlns:a16="http://schemas.microsoft.com/office/drawing/2014/main" id="{F87A2697-DB23-4518-A5DF-857B37E93666}"/>
              </a:ext>
            </a:extLst>
          </p:cNvPr>
          <p:cNvCxnSpPr>
            <a:cxnSpLocks/>
            <a:stCxn id="31" idx="1"/>
          </p:cNvCxnSpPr>
          <p:nvPr/>
        </p:nvCxnSpPr>
        <p:spPr>
          <a:xfrm rot="10800000">
            <a:off x="1634373" y="4607433"/>
            <a:ext cx="3448599" cy="108215"/>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870B2B06-8B62-4F7C-B5A2-4A061BBB86F1}"/>
              </a:ext>
            </a:extLst>
          </p:cNvPr>
          <p:cNvCxnSpPr>
            <a:cxnSpLocks/>
          </p:cNvCxnSpPr>
          <p:nvPr/>
        </p:nvCxnSpPr>
        <p:spPr>
          <a:xfrm rot="10800000" flipV="1">
            <a:off x="1424608" y="6080746"/>
            <a:ext cx="3616962" cy="300582"/>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33FC2C23-01C1-4CFA-9293-1CE30EDB94AA}"/>
              </a:ext>
            </a:extLst>
          </p:cNvPr>
          <p:cNvSpPr txBox="1"/>
          <p:nvPr/>
        </p:nvSpPr>
        <p:spPr>
          <a:xfrm>
            <a:off x="5082971" y="4561758"/>
            <a:ext cx="1441420" cy="307777"/>
          </a:xfrm>
          <a:prstGeom prst="rect">
            <a:avLst/>
          </a:prstGeom>
          <a:noFill/>
        </p:spPr>
        <p:txBody>
          <a:bodyPr wrap="none" rtlCol="0">
            <a:spAutoFit/>
          </a:bodyPr>
          <a:lstStyle/>
          <a:p>
            <a:r>
              <a:rPr lang="ja-JP" altLang="en-US" sz="1400" dirty="0">
                <a:latin typeface="+mn-lt"/>
                <a:ea typeface="+mn-ea"/>
              </a:rPr>
              <a:t>エラーチェック</a:t>
            </a:r>
            <a:endParaRPr lang="en-US" altLang="ja-JP" sz="1400" dirty="0">
              <a:latin typeface="+mn-lt"/>
              <a:ea typeface="+mn-ea"/>
            </a:endParaRPr>
          </a:p>
        </p:txBody>
      </p:sp>
      <p:cxnSp>
        <p:nvCxnSpPr>
          <p:cNvPr id="30" name="コネクタ: カギ線 29">
            <a:extLst>
              <a:ext uri="{FF2B5EF4-FFF2-40B4-BE49-F238E27FC236}">
                <a16:creationId xmlns:a16="http://schemas.microsoft.com/office/drawing/2014/main" id="{2B41BE85-3FAD-4119-85A6-2E75D1E9776E}"/>
              </a:ext>
            </a:extLst>
          </p:cNvPr>
          <p:cNvCxnSpPr>
            <a:cxnSpLocks/>
          </p:cNvCxnSpPr>
          <p:nvPr/>
        </p:nvCxnSpPr>
        <p:spPr>
          <a:xfrm rot="10800000">
            <a:off x="1634346" y="2034125"/>
            <a:ext cx="3390662" cy="223468"/>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DB77616-D6CC-4CCE-B346-5B0431B1FDA4}"/>
              </a:ext>
            </a:extLst>
          </p:cNvPr>
          <p:cNvSpPr txBox="1"/>
          <p:nvPr/>
        </p:nvSpPr>
        <p:spPr>
          <a:xfrm>
            <a:off x="5109395" y="2233177"/>
            <a:ext cx="2111475" cy="307777"/>
          </a:xfrm>
          <a:prstGeom prst="rect">
            <a:avLst/>
          </a:prstGeom>
          <a:noFill/>
        </p:spPr>
        <p:txBody>
          <a:bodyPr wrap="none" rtlCol="0">
            <a:spAutoFit/>
          </a:bodyPr>
          <a:lstStyle/>
          <a:p>
            <a:r>
              <a:rPr lang="en-US" altLang="ja-JP" sz="1400" dirty="0">
                <a:latin typeface="+mn-lt"/>
                <a:ea typeface="+mn-ea"/>
              </a:rPr>
              <a:t>SDA</a:t>
            </a:r>
            <a:r>
              <a:rPr lang="ja-JP" altLang="en-US" sz="1400" dirty="0">
                <a:latin typeface="+mn-lt"/>
                <a:ea typeface="+mn-ea"/>
              </a:rPr>
              <a:t>と</a:t>
            </a:r>
            <a:r>
              <a:rPr lang="en-US" altLang="ja-JP" sz="1400" dirty="0">
                <a:latin typeface="+mn-lt"/>
                <a:ea typeface="+mn-ea"/>
              </a:rPr>
              <a:t>SCL</a:t>
            </a:r>
            <a:r>
              <a:rPr lang="ja-JP" altLang="en-US" sz="1400" dirty="0">
                <a:latin typeface="+mn-lt"/>
                <a:ea typeface="+mn-ea"/>
              </a:rPr>
              <a:t>のピンの定義</a:t>
            </a:r>
            <a:endParaRPr lang="en-US" altLang="ja-JP" sz="1400" dirty="0">
              <a:latin typeface="+mn-lt"/>
              <a:ea typeface="+mn-ea"/>
            </a:endParaRPr>
          </a:p>
        </p:txBody>
      </p:sp>
    </p:spTree>
    <p:extLst>
      <p:ext uri="{BB962C8B-B14F-4D97-AF65-F5344CB8AC3E}">
        <p14:creationId xmlns:p14="http://schemas.microsoft.com/office/powerpoint/2010/main" val="30699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A98CBF-B861-4E23-BCAB-14C4933BAD50}"/>
              </a:ext>
            </a:extLst>
          </p:cNvPr>
          <p:cNvSpPr>
            <a:spLocks noGrp="1"/>
          </p:cNvSpPr>
          <p:nvPr>
            <p:ph type="sldNum" sz="quarter" idx="10"/>
          </p:nvPr>
        </p:nvSpPr>
        <p:spPr/>
        <p:txBody>
          <a:bodyPr/>
          <a:lstStyle/>
          <a:p>
            <a:pPr>
              <a:defRPr/>
            </a:pPr>
            <a:fld id="{18097F6D-0C31-44C4-B89E-0551CB6EA887}" type="slidenum">
              <a:rPr lang="ja-JP" altLang="en-US" smtClean="0"/>
              <a:pPr>
                <a:defRPr/>
              </a:pPr>
              <a:t>50</a:t>
            </a:fld>
            <a:endParaRPr lang="ja-JP" altLang="en-US" dirty="0"/>
          </a:p>
        </p:txBody>
      </p:sp>
      <p:sp>
        <p:nvSpPr>
          <p:cNvPr id="3" name="タイトル 2">
            <a:extLst>
              <a:ext uri="{FF2B5EF4-FFF2-40B4-BE49-F238E27FC236}">
                <a16:creationId xmlns:a16="http://schemas.microsoft.com/office/drawing/2014/main" id="{1A70CD8E-A868-4317-A42F-DFA572327811}"/>
              </a:ext>
            </a:extLst>
          </p:cNvPr>
          <p:cNvSpPr>
            <a:spLocks noGrp="1"/>
          </p:cNvSpPr>
          <p:nvPr>
            <p:ph type="title"/>
          </p:nvPr>
        </p:nvSpPr>
        <p:spPr/>
        <p:txBody>
          <a:bodyPr/>
          <a:lstStyle/>
          <a:p>
            <a:r>
              <a:rPr lang="en-US" altLang="ja-JP" dirty="0"/>
              <a:t>ESP32</a:t>
            </a:r>
            <a:r>
              <a:rPr lang="ja-JP" altLang="en-US" dirty="0"/>
              <a:t>の</a:t>
            </a:r>
            <a:r>
              <a:rPr lang="en-US" altLang="ja-JP" dirty="0"/>
              <a:t>SDA</a:t>
            </a:r>
            <a:r>
              <a:rPr lang="ja-JP" altLang="en-US" dirty="0"/>
              <a:t>と</a:t>
            </a:r>
            <a:r>
              <a:rPr lang="en-US" altLang="ja-JP" dirty="0"/>
              <a:t>SCL</a:t>
            </a:r>
            <a:r>
              <a:rPr lang="ja-JP" altLang="en-US" dirty="0"/>
              <a:t>ピン</a:t>
            </a:r>
            <a:endParaRPr kumimoji="1" lang="ja-JP" altLang="en-US" dirty="0"/>
          </a:p>
        </p:txBody>
      </p:sp>
      <p:pic>
        <p:nvPicPr>
          <p:cNvPr id="5" name="図 4">
            <a:extLst>
              <a:ext uri="{FF2B5EF4-FFF2-40B4-BE49-F238E27FC236}">
                <a16:creationId xmlns:a16="http://schemas.microsoft.com/office/drawing/2014/main" id="{E91BF53C-155A-441C-875C-C41321F56528}"/>
              </a:ext>
            </a:extLst>
          </p:cNvPr>
          <p:cNvPicPr>
            <a:picLocks noChangeAspect="1"/>
          </p:cNvPicPr>
          <p:nvPr/>
        </p:nvPicPr>
        <p:blipFill rotWithShape="1">
          <a:blip r:embed="rId2"/>
          <a:srcRect l="72512" t="29603" r="5717" b="17082"/>
          <a:stretch/>
        </p:blipFill>
        <p:spPr>
          <a:xfrm>
            <a:off x="529618" y="1055471"/>
            <a:ext cx="8522817" cy="4348376"/>
          </a:xfrm>
          <a:prstGeom prst="rect">
            <a:avLst/>
          </a:prstGeom>
        </p:spPr>
      </p:pic>
      <p:sp>
        <p:nvSpPr>
          <p:cNvPr id="4" name="正方形/長方形 3">
            <a:extLst>
              <a:ext uri="{FF2B5EF4-FFF2-40B4-BE49-F238E27FC236}">
                <a16:creationId xmlns:a16="http://schemas.microsoft.com/office/drawing/2014/main" id="{0FDB0896-319B-48F1-A782-D9CD65534C50}"/>
              </a:ext>
            </a:extLst>
          </p:cNvPr>
          <p:cNvSpPr/>
          <p:nvPr/>
        </p:nvSpPr>
        <p:spPr>
          <a:xfrm>
            <a:off x="3334608" y="686139"/>
            <a:ext cx="3236784" cy="369332"/>
          </a:xfrm>
          <a:prstGeom prst="rect">
            <a:avLst/>
          </a:prstGeom>
        </p:spPr>
        <p:txBody>
          <a:bodyPr wrap="none">
            <a:spAutoFit/>
          </a:bodyPr>
          <a:lstStyle/>
          <a:p>
            <a:r>
              <a:rPr lang="en-US" altLang="ja-JP" dirty="0">
                <a:hlinkClick r:id="rId3"/>
              </a:rPr>
              <a:t>https://kit.socinno.com/1_3_b/</a:t>
            </a:r>
            <a:endParaRPr lang="ja-JP" altLang="en-US" dirty="0"/>
          </a:p>
        </p:txBody>
      </p:sp>
      <p:sp>
        <p:nvSpPr>
          <p:cNvPr id="7" name="正方形/長方形 6">
            <a:extLst>
              <a:ext uri="{FF2B5EF4-FFF2-40B4-BE49-F238E27FC236}">
                <a16:creationId xmlns:a16="http://schemas.microsoft.com/office/drawing/2014/main" id="{A06A0373-E0E7-414D-BD0B-62AC66854F3B}"/>
              </a:ext>
            </a:extLst>
          </p:cNvPr>
          <p:cNvSpPr/>
          <p:nvPr/>
        </p:nvSpPr>
        <p:spPr>
          <a:xfrm>
            <a:off x="2066628" y="4232794"/>
            <a:ext cx="1944216"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DCAC9D3-3A2D-4EA3-9213-B31B857DB1A4}"/>
              </a:ext>
            </a:extLst>
          </p:cNvPr>
          <p:cNvSpPr/>
          <p:nvPr/>
        </p:nvSpPr>
        <p:spPr>
          <a:xfrm>
            <a:off x="2081064" y="4657522"/>
            <a:ext cx="1944216"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CDFE4F0-5A8B-4AC1-B3D4-FE8EEFA554DE}"/>
              </a:ext>
            </a:extLst>
          </p:cNvPr>
          <p:cNvSpPr txBox="1"/>
          <p:nvPr/>
        </p:nvSpPr>
        <p:spPr>
          <a:xfrm>
            <a:off x="529617" y="5617136"/>
            <a:ext cx="8810785" cy="646331"/>
          </a:xfrm>
          <a:prstGeom prst="rect">
            <a:avLst/>
          </a:prstGeom>
          <a:noFill/>
        </p:spPr>
        <p:txBody>
          <a:bodyPr wrap="square" rtlCol="0">
            <a:spAutoFit/>
          </a:bodyPr>
          <a:lstStyle/>
          <a:p>
            <a:r>
              <a:rPr lang="en-US" altLang="ja-JP" dirty="0">
                <a:latin typeface="+mn-lt"/>
                <a:ea typeface="+mn-ea"/>
              </a:rPr>
              <a:t>※ADC</a:t>
            </a:r>
            <a:r>
              <a:rPr lang="ja-JP" altLang="en-US" dirty="0">
                <a:latin typeface="+mn-lt"/>
                <a:ea typeface="+mn-ea"/>
              </a:rPr>
              <a:t>はアナログ入力が可能なピンです</a:t>
            </a:r>
            <a:r>
              <a:rPr lang="en-US" altLang="ja-JP" dirty="0">
                <a:latin typeface="+mn-lt"/>
                <a:ea typeface="+mn-ea"/>
              </a:rPr>
              <a:t>(</a:t>
            </a:r>
            <a:r>
              <a:rPr lang="ja-JP" altLang="en-US" dirty="0">
                <a:latin typeface="+mn-lt"/>
                <a:ea typeface="+mn-ea"/>
              </a:rPr>
              <a:t>分解能</a:t>
            </a:r>
            <a:r>
              <a:rPr lang="en-US" altLang="ja-JP" dirty="0">
                <a:latin typeface="+mn-lt"/>
                <a:ea typeface="+mn-ea"/>
              </a:rPr>
              <a:t>12bit</a:t>
            </a:r>
            <a:r>
              <a:rPr lang="ja-JP" altLang="en-US" dirty="0">
                <a:latin typeface="+mn-lt"/>
                <a:ea typeface="+mn-ea"/>
              </a:rPr>
              <a:t>で</a:t>
            </a:r>
            <a:r>
              <a:rPr lang="en-US" altLang="ja-JP" dirty="0">
                <a:latin typeface="+mn-lt"/>
                <a:ea typeface="+mn-ea"/>
              </a:rPr>
              <a:t>A/D</a:t>
            </a:r>
            <a:r>
              <a:rPr lang="ja-JP" altLang="en-US" dirty="0">
                <a:latin typeface="+mn-lt"/>
                <a:ea typeface="+mn-ea"/>
              </a:rPr>
              <a:t>変換してくれます</a:t>
            </a:r>
            <a:r>
              <a:rPr lang="en-US" altLang="ja-JP" dirty="0">
                <a:latin typeface="+mn-lt"/>
                <a:ea typeface="+mn-ea"/>
              </a:rPr>
              <a:t>)</a:t>
            </a:r>
            <a:r>
              <a:rPr lang="ja-JP" altLang="en-US" dirty="0" err="1">
                <a:latin typeface="+mn-lt"/>
                <a:ea typeface="+mn-ea"/>
              </a:rPr>
              <a:t>。</a:t>
            </a:r>
            <a:endParaRPr lang="en-US" altLang="ja-JP" dirty="0">
              <a:latin typeface="+mn-lt"/>
              <a:ea typeface="+mn-ea"/>
            </a:endParaRPr>
          </a:p>
          <a:p>
            <a:r>
              <a:rPr lang="ja-JP" altLang="en-US" dirty="0">
                <a:latin typeface="+mn-lt"/>
                <a:ea typeface="+mn-ea"/>
              </a:rPr>
              <a:t>　</a:t>
            </a:r>
            <a:endParaRPr lang="en-US" altLang="ja-JP" dirty="0">
              <a:latin typeface="+mn-lt"/>
              <a:ea typeface="+mn-ea"/>
            </a:endParaRPr>
          </a:p>
        </p:txBody>
      </p:sp>
    </p:spTree>
    <p:extLst>
      <p:ext uri="{BB962C8B-B14F-4D97-AF65-F5344CB8AC3E}">
        <p14:creationId xmlns:p14="http://schemas.microsoft.com/office/powerpoint/2010/main" val="234650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テキスト ボックス 33">
            <a:extLst>
              <a:ext uri="{FF2B5EF4-FFF2-40B4-BE49-F238E27FC236}">
                <a16:creationId xmlns:a16="http://schemas.microsoft.com/office/drawing/2014/main" id="{F46C6529-AD10-48BA-A474-CF003E93A81A}"/>
              </a:ext>
            </a:extLst>
          </p:cNvPr>
          <p:cNvSpPr txBox="1"/>
          <p:nvPr/>
        </p:nvSpPr>
        <p:spPr>
          <a:xfrm>
            <a:off x="164720" y="1061548"/>
            <a:ext cx="4540978" cy="5786199"/>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#include &lt;</a:t>
            </a:r>
            <a:r>
              <a:rPr lang="en-US" altLang="ja-JP" sz="1000" dirty="0" err="1">
                <a:latin typeface="ＭＳ ゴシック" panose="020B0609070205080204" pitchFamily="49" charset="-128"/>
                <a:ea typeface="ＭＳ ゴシック" panose="020B0609070205080204" pitchFamily="49" charset="-128"/>
              </a:rPr>
              <a:t>Wire.h</a:t>
            </a:r>
            <a:r>
              <a:rPr lang="en-US" altLang="ja-JP" sz="1000" dirty="0">
                <a:latin typeface="ＭＳ ゴシック" panose="020B0609070205080204" pitchFamily="49" charset="-128"/>
                <a:ea typeface="ＭＳ ゴシック" panose="020B0609070205080204" pitchFamily="49" charset="-128"/>
              </a:rPr>
              <a:t>&gt;</a:t>
            </a:r>
          </a:p>
          <a:p>
            <a:r>
              <a:rPr lang="en-US" altLang="ja-JP" sz="1000" dirty="0">
                <a:latin typeface="ＭＳ ゴシック" panose="020B0609070205080204" pitchFamily="49" charset="-128"/>
                <a:ea typeface="ＭＳ ゴシック" panose="020B0609070205080204" pitchFamily="49" charset="-128"/>
              </a:rPr>
              <a:t>// BMX055</a:t>
            </a:r>
            <a:r>
              <a:rPr lang="ja-JP" altLang="en-US" sz="1000" dirty="0">
                <a:latin typeface="ＭＳ ゴシック" panose="020B0609070205080204" pitchFamily="49" charset="-128"/>
                <a:ea typeface="ＭＳ ゴシック" panose="020B0609070205080204" pitchFamily="49" charset="-128"/>
              </a:rPr>
              <a:t>　加速度センサの</a:t>
            </a:r>
            <a:r>
              <a:rPr lang="en-US" altLang="ja-JP" sz="1000" dirty="0">
                <a:latin typeface="ＭＳ ゴシック" panose="020B0609070205080204" pitchFamily="49" charset="-128"/>
                <a:ea typeface="ＭＳ ゴシック" panose="020B0609070205080204" pitchFamily="49" charset="-128"/>
              </a:rPr>
              <a:t>I2C</a:t>
            </a:r>
            <a:r>
              <a:rPr lang="ja-JP" altLang="en-US" sz="1000" dirty="0">
                <a:latin typeface="ＭＳ ゴシック" panose="020B0609070205080204" pitchFamily="49" charset="-128"/>
                <a:ea typeface="ＭＳ ゴシック" panose="020B0609070205080204" pitchFamily="49" charset="-128"/>
              </a:rPr>
              <a:t>アドレス  </a:t>
            </a:r>
          </a:p>
          <a:p>
            <a:r>
              <a:rPr lang="en-US" altLang="ja-JP" sz="1000" dirty="0">
                <a:latin typeface="ＭＳ ゴシック" panose="020B0609070205080204" pitchFamily="49" charset="-128"/>
                <a:ea typeface="ＭＳ ゴシック" panose="020B0609070205080204" pitchFamily="49" charset="-128"/>
              </a:rPr>
              <a:t>#define </a:t>
            </a:r>
            <a:r>
              <a:rPr lang="en-US" altLang="ja-JP" sz="1000" dirty="0" err="1">
                <a:latin typeface="ＭＳ ゴシック" panose="020B0609070205080204" pitchFamily="49" charset="-128"/>
                <a:ea typeface="ＭＳ ゴシック" panose="020B0609070205080204" pitchFamily="49" charset="-128"/>
              </a:rPr>
              <a:t>Addr_Accl</a:t>
            </a:r>
            <a:r>
              <a:rPr lang="en-US" altLang="ja-JP" sz="1000" dirty="0">
                <a:latin typeface="ＭＳ ゴシック" panose="020B0609070205080204" pitchFamily="49" charset="-128"/>
                <a:ea typeface="ＭＳ ゴシック" panose="020B0609070205080204" pitchFamily="49" charset="-128"/>
              </a:rPr>
              <a:t> 0x19  // (JP1,JP2,JP3 = Open</a:t>
            </a:r>
            <a:r>
              <a:rPr lang="ja-JP" altLang="en-US" sz="1000" dirty="0">
                <a:latin typeface="ＭＳ ゴシック" panose="020B0609070205080204" pitchFamily="49" charset="-128"/>
                <a:ea typeface="ＭＳ ゴシック" panose="020B0609070205080204" pitchFamily="49" charset="-128"/>
              </a:rPr>
              <a:t>の時</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a:t>
            </a:r>
            <a:r>
              <a:rPr lang="ja-JP" altLang="en-US" sz="1000" dirty="0">
                <a:latin typeface="ＭＳ ゴシック" panose="020B0609070205080204" pitchFamily="49" charset="-128"/>
                <a:ea typeface="ＭＳ ゴシック" panose="020B0609070205080204" pitchFamily="49" charset="-128"/>
              </a:rPr>
              <a:t>　ジャイロセンサの</a:t>
            </a:r>
            <a:r>
              <a:rPr lang="en-US" altLang="ja-JP" sz="1000" dirty="0">
                <a:latin typeface="ＭＳ ゴシック" panose="020B0609070205080204" pitchFamily="49" charset="-128"/>
                <a:ea typeface="ＭＳ ゴシック" panose="020B0609070205080204" pitchFamily="49" charset="-128"/>
              </a:rPr>
              <a:t>I2C</a:t>
            </a:r>
            <a:r>
              <a:rPr lang="ja-JP" altLang="en-US" sz="1000" dirty="0">
                <a:latin typeface="ＭＳ ゴシック" panose="020B0609070205080204" pitchFamily="49" charset="-128"/>
                <a:ea typeface="ＭＳ ゴシック" panose="020B0609070205080204" pitchFamily="49" charset="-128"/>
              </a:rPr>
              <a:t>アドレス</a:t>
            </a:r>
          </a:p>
          <a:p>
            <a:r>
              <a:rPr lang="en-US" altLang="ja-JP" sz="1000" dirty="0">
                <a:latin typeface="ＭＳ ゴシック" panose="020B0609070205080204" pitchFamily="49" charset="-128"/>
                <a:ea typeface="ＭＳ ゴシック" panose="020B0609070205080204" pitchFamily="49" charset="-128"/>
              </a:rPr>
              <a:t>#define </a:t>
            </a:r>
            <a:r>
              <a:rPr lang="en-US" altLang="ja-JP" sz="1000" dirty="0" err="1">
                <a:latin typeface="ＭＳ ゴシック" panose="020B0609070205080204" pitchFamily="49" charset="-128"/>
                <a:ea typeface="ＭＳ ゴシック" panose="020B0609070205080204" pitchFamily="49" charset="-128"/>
              </a:rPr>
              <a:t>Addr_Gyro</a:t>
            </a:r>
            <a:r>
              <a:rPr lang="en-US" altLang="ja-JP" sz="1000" dirty="0">
                <a:latin typeface="ＭＳ ゴシック" panose="020B0609070205080204" pitchFamily="49" charset="-128"/>
                <a:ea typeface="ＭＳ ゴシック" panose="020B0609070205080204" pitchFamily="49" charset="-128"/>
              </a:rPr>
              <a:t> 0x69  // (JP1,JP2,JP3 = Open</a:t>
            </a:r>
            <a:r>
              <a:rPr lang="ja-JP" altLang="en-US" sz="1000" dirty="0">
                <a:latin typeface="ＭＳ ゴシック" panose="020B0609070205080204" pitchFamily="49" charset="-128"/>
                <a:ea typeface="ＭＳ ゴシック" panose="020B0609070205080204" pitchFamily="49" charset="-128"/>
              </a:rPr>
              <a:t>の時</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a:t>
            </a:r>
            <a:r>
              <a:rPr lang="ja-JP" altLang="en-US" sz="1000" dirty="0">
                <a:latin typeface="ＭＳ ゴシック" panose="020B0609070205080204" pitchFamily="49" charset="-128"/>
                <a:ea typeface="ＭＳ ゴシック" panose="020B0609070205080204" pitchFamily="49" charset="-128"/>
              </a:rPr>
              <a:t>　磁気センサの</a:t>
            </a:r>
            <a:r>
              <a:rPr lang="en-US" altLang="ja-JP" sz="1000" dirty="0">
                <a:latin typeface="ＭＳ ゴシック" panose="020B0609070205080204" pitchFamily="49" charset="-128"/>
                <a:ea typeface="ＭＳ ゴシック" panose="020B0609070205080204" pitchFamily="49" charset="-128"/>
              </a:rPr>
              <a:t>I2C</a:t>
            </a:r>
            <a:r>
              <a:rPr lang="ja-JP" altLang="en-US" sz="1000" dirty="0">
                <a:latin typeface="ＭＳ ゴシック" panose="020B0609070205080204" pitchFamily="49" charset="-128"/>
                <a:ea typeface="ＭＳ ゴシック" panose="020B0609070205080204" pitchFamily="49" charset="-128"/>
              </a:rPr>
              <a:t>アドレス</a:t>
            </a:r>
          </a:p>
          <a:p>
            <a:r>
              <a:rPr lang="en-US" altLang="ja-JP" sz="1000" dirty="0">
                <a:latin typeface="ＭＳ ゴシック" panose="020B0609070205080204" pitchFamily="49" charset="-128"/>
                <a:ea typeface="ＭＳ ゴシック" panose="020B0609070205080204" pitchFamily="49" charset="-128"/>
              </a:rPr>
              <a:t>#define </a:t>
            </a:r>
            <a:r>
              <a:rPr lang="en-US" altLang="ja-JP" sz="1000" dirty="0" err="1">
                <a:latin typeface="ＭＳ ゴシック" panose="020B0609070205080204" pitchFamily="49" charset="-128"/>
                <a:ea typeface="ＭＳ ゴシック" panose="020B0609070205080204" pitchFamily="49" charset="-128"/>
              </a:rPr>
              <a:t>Addr_Mag</a:t>
            </a:r>
            <a:r>
              <a:rPr lang="en-US" altLang="ja-JP" sz="1000" dirty="0">
                <a:latin typeface="ＭＳ ゴシック" panose="020B0609070205080204" pitchFamily="49" charset="-128"/>
                <a:ea typeface="ＭＳ ゴシック" panose="020B0609070205080204" pitchFamily="49" charset="-128"/>
              </a:rPr>
              <a:t> 0x13   // (JP1,JP2,JP3 = Open</a:t>
            </a:r>
            <a:r>
              <a:rPr lang="ja-JP" altLang="en-US" sz="1000" dirty="0">
                <a:latin typeface="ＭＳ ゴシック" panose="020B0609070205080204" pitchFamily="49" charset="-128"/>
                <a:ea typeface="ＭＳ ゴシック" panose="020B0609070205080204" pitchFamily="49" charset="-128"/>
              </a:rPr>
              <a:t>の時</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setup()</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 Wire(Arduino-I2C)</a:t>
            </a:r>
            <a:r>
              <a:rPr lang="ja-JP" altLang="en-US" sz="1000" dirty="0">
                <a:latin typeface="ＭＳ ゴシック" panose="020B0609070205080204" pitchFamily="49" charset="-128"/>
                <a:ea typeface="ＭＳ ゴシック" panose="020B0609070205080204" pitchFamily="49" charset="-128"/>
              </a:rPr>
              <a:t>の初期化</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Wire.begin</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Serial.begin</a:t>
            </a:r>
            <a:r>
              <a:rPr lang="en-US" altLang="ja-JP" sz="1000" dirty="0">
                <a:latin typeface="ＭＳ ゴシック" panose="020B0609070205080204" pitchFamily="49" charset="-128"/>
                <a:ea typeface="ＭＳ ゴシック" panose="020B0609070205080204" pitchFamily="49" charset="-128"/>
              </a:rPr>
              <a:t>(9600);</a:t>
            </a:r>
          </a:p>
          <a:p>
            <a:r>
              <a:rPr lang="en-US" altLang="ja-JP" sz="1000" dirty="0">
                <a:latin typeface="ＭＳ ゴシック" panose="020B0609070205080204" pitchFamily="49" charset="-128"/>
                <a:ea typeface="ＭＳ ゴシック" panose="020B0609070205080204" pitchFamily="49" charset="-128"/>
              </a:rPr>
              <a:t>  //BMX055 </a:t>
            </a:r>
            <a:r>
              <a:rPr lang="ja-JP" altLang="en-US" sz="1000" dirty="0">
                <a:latin typeface="ＭＳ ゴシック" panose="020B0609070205080204" pitchFamily="49" charset="-128"/>
                <a:ea typeface="ＭＳ ゴシック" panose="020B0609070205080204" pitchFamily="49" charset="-128"/>
              </a:rPr>
              <a:t>初期化</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BMX055_Init();</a:t>
            </a:r>
          </a:p>
          <a:p>
            <a:r>
              <a:rPr lang="en-US" altLang="ja-JP" sz="1000" dirty="0">
                <a:latin typeface="ＭＳ ゴシック" panose="020B0609070205080204" pitchFamily="49" charset="-128"/>
                <a:ea typeface="ＭＳ ゴシック" panose="020B0609070205080204" pitchFamily="49" charset="-128"/>
              </a:rPr>
              <a:t>  delay(300);</a:t>
            </a:r>
          </a:p>
          <a:p>
            <a:r>
              <a:rPr lang="en-US" altLang="ja-JP" sz="1000" dirty="0">
                <a:latin typeface="ＭＳ ゴシック" panose="020B0609070205080204" pitchFamily="49" charset="-128"/>
                <a:ea typeface="ＭＳ ゴシック" panose="020B0609070205080204" pitchFamily="49" charset="-128"/>
              </a:rPr>
              <a:t>}</a:t>
            </a:r>
          </a:p>
          <a:p>
            <a:endParaRPr kumimoji="1"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loop()</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 </a:t>
            </a:r>
            <a:r>
              <a:rPr lang="ja-JP" altLang="en-US" sz="1000" dirty="0">
                <a:latin typeface="ＭＳ ゴシック" panose="020B0609070205080204" pitchFamily="49" charset="-128"/>
                <a:ea typeface="ＭＳ ゴシック" panose="020B0609070205080204" pitchFamily="49" charset="-128"/>
              </a:rPr>
              <a:t>加速度の読み取り</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BMX055_Accl();</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xAccl</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yAccl</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zAccl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 </a:t>
            </a:r>
            <a:r>
              <a:rPr lang="ja-JP" altLang="en-US" sz="1000" dirty="0">
                <a:latin typeface="ＭＳ ゴシック" panose="020B0609070205080204" pitchFamily="49" charset="-128"/>
                <a:ea typeface="ＭＳ ゴシック" panose="020B0609070205080204" pitchFamily="49" charset="-128"/>
              </a:rPr>
              <a:t>ジャイロの読み取り</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BMX055_Gyro();</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xGyro</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yGyro</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zGyro</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 </a:t>
            </a:r>
            <a:r>
              <a:rPr lang="ja-JP" altLang="en-US" sz="1000" dirty="0">
                <a:latin typeface="ＭＳ ゴシック" panose="020B0609070205080204" pitchFamily="49" charset="-128"/>
                <a:ea typeface="ＭＳ ゴシック" panose="020B0609070205080204" pitchFamily="49" charset="-128"/>
              </a:rPr>
              <a:t>磁気の読み取り</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BMX055_Mag();</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xMag</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yMag</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zMag</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delay(1000);</a:t>
            </a:r>
          </a:p>
          <a:p>
            <a:r>
              <a:rPr lang="en-US" altLang="ja-JP" sz="1000" dirty="0">
                <a:latin typeface="ＭＳ ゴシック" panose="020B0609070205080204" pitchFamily="49" charset="-128"/>
                <a:ea typeface="ＭＳ ゴシック" panose="020B0609070205080204" pitchFamily="49" charset="-128"/>
              </a:rPr>
              <a:t>}</a:t>
            </a:r>
          </a:p>
        </p:txBody>
      </p:sp>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51</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サンプルプログラムの解説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4879443" cy="369332"/>
          </a:xfrm>
          <a:prstGeom prst="rect">
            <a:avLst/>
          </a:prstGeom>
          <a:noFill/>
        </p:spPr>
        <p:txBody>
          <a:bodyPr wrap="square" rtlCol="0">
            <a:spAutoFit/>
          </a:bodyPr>
          <a:lstStyle/>
          <a:p>
            <a:r>
              <a:rPr lang="ja-JP" altLang="en-US" dirty="0">
                <a:latin typeface="+mn-lt"/>
                <a:ea typeface="+mn-ea"/>
              </a:rPr>
              <a:t>・加速度センサのサンプルプログラムの解説</a:t>
            </a:r>
            <a:endParaRPr lang="en-US" altLang="ja-JP" dirty="0">
              <a:latin typeface="+mn-lt"/>
              <a:ea typeface="+mn-ea"/>
            </a:endParaRPr>
          </a:p>
        </p:txBody>
      </p:sp>
      <p:sp>
        <p:nvSpPr>
          <p:cNvPr id="9" name="テキスト ボックス 8">
            <a:extLst>
              <a:ext uri="{FF2B5EF4-FFF2-40B4-BE49-F238E27FC236}">
                <a16:creationId xmlns:a16="http://schemas.microsoft.com/office/drawing/2014/main" id="{421C5DAD-FE58-4FB6-BC04-F01D57830FA7}"/>
              </a:ext>
            </a:extLst>
          </p:cNvPr>
          <p:cNvSpPr txBox="1"/>
          <p:nvPr/>
        </p:nvSpPr>
        <p:spPr>
          <a:xfrm>
            <a:off x="5097016" y="1085565"/>
            <a:ext cx="3884397" cy="307777"/>
          </a:xfrm>
          <a:prstGeom prst="rect">
            <a:avLst/>
          </a:prstGeom>
          <a:noFill/>
        </p:spPr>
        <p:txBody>
          <a:bodyPr wrap="none" rtlCol="0">
            <a:spAutoFit/>
          </a:bodyPr>
          <a:lstStyle/>
          <a:p>
            <a:r>
              <a:rPr lang="en-US" altLang="ja-JP" sz="1400" dirty="0">
                <a:latin typeface="+mn-lt"/>
                <a:ea typeface="+mn-ea"/>
              </a:rPr>
              <a:t>I2C</a:t>
            </a:r>
            <a:r>
              <a:rPr lang="ja-JP" altLang="en-US" sz="1400" dirty="0">
                <a:latin typeface="+mn-lt"/>
                <a:ea typeface="+mn-ea"/>
              </a:rPr>
              <a:t>通信を実行するライブラリを取り込みます</a:t>
            </a:r>
            <a:endParaRPr lang="en-US" altLang="ja-JP" sz="1400" dirty="0">
              <a:latin typeface="+mn-lt"/>
              <a:ea typeface="+mn-ea"/>
            </a:endParaRPr>
          </a:p>
        </p:txBody>
      </p:sp>
      <p:cxnSp>
        <p:nvCxnSpPr>
          <p:cNvPr id="10" name="コネクタ: カギ線 9">
            <a:extLst>
              <a:ext uri="{FF2B5EF4-FFF2-40B4-BE49-F238E27FC236}">
                <a16:creationId xmlns:a16="http://schemas.microsoft.com/office/drawing/2014/main" id="{68313056-8982-4CCF-94D9-D349CF7CEC62}"/>
              </a:ext>
            </a:extLst>
          </p:cNvPr>
          <p:cNvCxnSpPr/>
          <p:nvPr/>
        </p:nvCxnSpPr>
        <p:spPr>
          <a:xfrm rot="10800000">
            <a:off x="1640632" y="1215044"/>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947D5AA-B26D-40A8-9776-B247A2706868}"/>
              </a:ext>
            </a:extLst>
          </p:cNvPr>
          <p:cNvSpPr txBox="1"/>
          <p:nvPr/>
        </p:nvSpPr>
        <p:spPr>
          <a:xfrm>
            <a:off x="5097016" y="1434806"/>
            <a:ext cx="3711272" cy="307777"/>
          </a:xfrm>
          <a:prstGeom prst="rect">
            <a:avLst/>
          </a:prstGeom>
          <a:noFill/>
        </p:spPr>
        <p:txBody>
          <a:bodyPr wrap="none" rtlCol="0">
            <a:spAutoFit/>
          </a:bodyPr>
          <a:lstStyle/>
          <a:p>
            <a:r>
              <a:rPr lang="ja-JP" altLang="en-US" sz="1400" b="1" dirty="0">
                <a:solidFill>
                  <a:srgbClr val="FF0000"/>
                </a:solidFill>
                <a:latin typeface="+mn-lt"/>
                <a:ea typeface="+mn-ea"/>
              </a:rPr>
              <a:t>加速度センサ側のアドレス定義</a:t>
            </a:r>
            <a:r>
              <a:rPr lang="en-US" altLang="ja-JP" sz="1400" b="1" dirty="0">
                <a:solidFill>
                  <a:srgbClr val="FF0000"/>
                </a:solidFill>
                <a:latin typeface="+mn-lt"/>
                <a:ea typeface="+mn-ea"/>
              </a:rPr>
              <a:t>(</a:t>
            </a:r>
            <a:r>
              <a:rPr lang="ja-JP" altLang="en-US" sz="1400" b="1" dirty="0">
                <a:solidFill>
                  <a:srgbClr val="FF0000"/>
                </a:solidFill>
                <a:latin typeface="+mn-lt"/>
                <a:ea typeface="+mn-ea"/>
              </a:rPr>
              <a:t>おまじない</a:t>
            </a:r>
            <a:r>
              <a:rPr lang="en-US" altLang="ja-JP" sz="1400" b="1" dirty="0">
                <a:solidFill>
                  <a:srgbClr val="FF0000"/>
                </a:solidFill>
                <a:latin typeface="+mn-lt"/>
                <a:ea typeface="+mn-ea"/>
              </a:rPr>
              <a:t>)</a:t>
            </a:r>
          </a:p>
        </p:txBody>
      </p:sp>
      <p:sp>
        <p:nvSpPr>
          <p:cNvPr id="15" name="テキスト ボックス 14">
            <a:extLst>
              <a:ext uri="{FF2B5EF4-FFF2-40B4-BE49-F238E27FC236}">
                <a16:creationId xmlns:a16="http://schemas.microsoft.com/office/drawing/2014/main" id="{E4C3CE73-BF36-41EC-9057-2D8CD1BBAA80}"/>
              </a:ext>
            </a:extLst>
          </p:cNvPr>
          <p:cNvSpPr txBox="1"/>
          <p:nvPr/>
        </p:nvSpPr>
        <p:spPr>
          <a:xfrm>
            <a:off x="4893048" y="2432254"/>
            <a:ext cx="3365024" cy="307777"/>
          </a:xfrm>
          <a:prstGeom prst="rect">
            <a:avLst/>
          </a:prstGeom>
          <a:noFill/>
        </p:spPr>
        <p:txBody>
          <a:bodyPr wrap="none" rtlCol="0">
            <a:spAutoFit/>
          </a:bodyPr>
          <a:lstStyle/>
          <a:p>
            <a:r>
              <a:rPr lang="en-US" altLang="ja-JP" sz="1400" dirty="0">
                <a:latin typeface="+mn-lt"/>
                <a:ea typeface="+mn-ea"/>
              </a:rPr>
              <a:t>Wire</a:t>
            </a:r>
            <a:r>
              <a:rPr lang="ja-JP" altLang="en-US" sz="1400" dirty="0">
                <a:latin typeface="+mn-lt"/>
                <a:ea typeface="+mn-ea"/>
              </a:rPr>
              <a:t>を通じて、</a:t>
            </a:r>
            <a:r>
              <a:rPr lang="en-US" altLang="ja-JP" sz="1400" dirty="0">
                <a:latin typeface="+mn-lt"/>
                <a:ea typeface="+mn-ea"/>
              </a:rPr>
              <a:t>I2C</a:t>
            </a:r>
            <a:r>
              <a:rPr lang="ja-JP" altLang="en-US" sz="1400" dirty="0">
                <a:latin typeface="+mn-lt"/>
                <a:ea typeface="+mn-ea"/>
              </a:rPr>
              <a:t>通信を可能にします</a:t>
            </a:r>
            <a:endParaRPr lang="en-US" altLang="ja-JP" sz="1400" dirty="0">
              <a:latin typeface="+mn-lt"/>
              <a:ea typeface="+mn-ea"/>
            </a:endParaRPr>
          </a:p>
        </p:txBody>
      </p:sp>
      <p:cxnSp>
        <p:nvCxnSpPr>
          <p:cNvPr id="16" name="コネクタ: カギ線 15">
            <a:extLst>
              <a:ext uri="{FF2B5EF4-FFF2-40B4-BE49-F238E27FC236}">
                <a16:creationId xmlns:a16="http://schemas.microsoft.com/office/drawing/2014/main" id="{7429D14E-469C-4231-A747-BD473BFBE4F6}"/>
              </a:ext>
            </a:extLst>
          </p:cNvPr>
          <p:cNvCxnSpPr>
            <a:cxnSpLocks/>
          </p:cNvCxnSpPr>
          <p:nvPr/>
        </p:nvCxnSpPr>
        <p:spPr>
          <a:xfrm rot="10800000" flipV="1">
            <a:off x="2003047" y="2568055"/>
            <a:ext cx="2752970" cy="328427"/>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90D8BA3A-5D26-4D49-849D-58BB03EF3703}"/>
              </a:ext>
            </a:extLst>
          </p:cNvPr>
          <p:cNvCxnSpPr>
            <a:cxnSpLocks/>
          </p:cNvCxnSpPr>
          <p:nvPr/>
        </p:nvCxnSpPr>
        <p:spPr>
          <a:xfrm rot="10800000" flipV="1">
            <a:off x="2365541" y="2953070"/>
            <a:ext cx="2752970" cy="328427"/>
          </a:xfrm>
          <a:prstGeom prst="bentConnector3">
            <a:avLst>
              <a:gd name="adj1" fmla="val 37922"/>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ABDBAD8-043C-4F41-8D12-1C2CE4F16E59}"/>
              </a:ext>
            </a:extLst>
          </p:cNvPr>
          <p:cNvSpPr txBox="1"/>
          <p:nvPr/>
        </p:nvSpPr>
        <p:spPr>
          <a:xfrm>
            <a:off x="5097016" y="2870438"/>
            <a:ext cx="2993127" cy="307777"/>
          </a:xfrm>
          <a:prstGeom prst="rect">
            <a:avLst/>
          </a:prstGeom>
          <a:noFill/>
        </p:spPr>
        <p:txBody>
          <a:bodyPr wrap="none" rtlCol="0">
            <a:spAutoFit/>
          </a:bodyPr>
          <a:lstStyle/>
          <a:p>
            <a:r>
              <a:rPr lang="ja-JP" altLang="en-US" sz="1400" dirty="0">
                <a:latin typeface="+mn-lt"/>
                <a:ea typeface="+mn-ea"/>
              </a:rPr>
              <a:t>加速度センサ初期化</a:t>
            </a:r>
            <a:r>
              <a:rPr lang="en-US" altLang="ja-JP" sz="1400" dirty="0">
                <a:latin typeface="+mn-lt"/>
                <a:ea typeface="+mn-ea"/>
              </a:rPr>
              <a:t>(</a:t>
            </a:r>
            <a:r>
              <a:rPr lang="ja-JP" altLang="en-US" sz="1400" dirty="0">
                <a:latin typeface="+mn-lt"/>
                <a:ea typeface="+mn-ea"/>
              </a:rPr>
              <a:t>測定開始指示</a:t>
            </a:r>
            <a:r>
              <a:rPr lang="en-US" altLang="ja-JP" sz="1400" dirty="0">
                <a:latin typeface="+mn-lt"/>
                <a:ea typeface="+mn-ea"/>
              </a:rPr>
              <a:t>)</a:t>
            </a:r>
          </a:p>
        </p:txBody>
      </p:sp>
      <p:sp>
        <p:nvSpPr>
          <p:cNvPr id="21" name="テキスト ボックス 20">
            <a:extLst>
              <a:ext uri="{FF2B5EF4-FFF2-40B4-BE49-F238E27FC236}">
                <a16:creationId xmlns:a16="http://schemas.microsoft.com/office/drawing/2014/main" id="{049A20FC-EA43-4898-A17D-C20A24F4A305}"/>
              </a:ext>
            </a:extLst>
          </p:cNvPr>
          <p:cNvSpPr txBox="1"/>
          <p:nvPr/>
        </p:nvSpPr>
        <p:spPr>
          <a:xfrm>
            <a:off x="5097016" y="3848509"/>
            <a:ext cx="1800493" cy="307777"/>
          </a:xfrm>
          <a:prstGeom prst="rect">
            <a:avLst/>
          </a:prstGeom>
          <a:noFill/>
        </p:spPr>
        <p:txBody>
          <a:bodyPr wrap="none" rtlCol="0">
            <a:spAutoFit/>
          </a:bodyPr>
          <a:lstStyle/>
          <a:p>
            <a:r>
              <a:rPr lang="ja-JP" altLang="en-US" sz="1400" dirty="0">
                <a:latin typeface="+mn-lt"/>
                <a:ea typeface="+mn-ea"/>
              </a:rPr>
              <a:t>加速度を取得します</a:t>
            </a:r>
            <a:endParaRPr lang="en-US" altLang="ja-JP" sz="1400" dirty="0">
              <a:latin typeface="+mn-lt"/>
              <a:ea typeface="+mn-ea"/>
            </a:endParaRPr>
          </a:p>
        </p:txBody>
      </p:sp>
      <p:cxnSp>
        <p:nvCxnSpPr>
          <p:cNvPr id="22" name="コネクタ: カギ線 21">
            <a:extLst>
              <a:ext uri="{FF2B5EF4-FFF2-40B4-BE49-F238E27FC236}">
                <a16:creationId xmlns:a16="http://schemas.microsoft.com/office/drawing/2014/main" id="{04825C55-0DDC-4750-A0EA-B822F7DD0089}"/>
              </a:ext>
            </a:extLst>
          </p:cNvPr>
          <p:cNvCxnSpPr>
            <a:cxnSpLocks/>
            <a:stCxn id="21" idx="1"/>
          </p:cNvCxnSpPr>
          <p:nvPr/>
        </p:nvCxnSpPr>
        <p:spPr>
          <a:xfrm rot="10800000" flipV="1">
            <a:off x="1662050" y="4002398"/>
            <a:ext cx="3434966" cy="409598"/>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D74FE9D3-1583-4CCF-9B67-3EEE10F32AAB}"/>
              </a:ext>
            </a:extLst>
          </p:cNvPr>
          <p:cNvCxnSpPr>
            <a:cxnSpLocks/>
          </p:cNvCxnSpPr>
          <p:nvPr/>
        </p:nvCxnSpPr>
        <p:spPr>
          <a:xfrm rot="10800000" flipV="1">
            <a:off x="1516115" y="5796451"/>
            <a:ext cx="3602397" cy="142755"/>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A255F95-A363-4F08-8AF2-716AAEEF99AE}"/>
              </a:ext>
            </a:extLst>
          </p:cNvPr>
          <p:cNvSpPr txBox="1"/>
          <p:nvPr/>
        </p:nvSpPr>
        <p:spPr>
          <a:xfrm>
            <a:off x="5226543" y="6080746"/>
            <a:ext cx="1196161" cy="307777"/>
          </a:xfrm>
          <a:prstGeom prst="rect">
            <a:avLst/>
          </a:prstGeom>
          <a:noFill/>
        </p:spPr>
        <p:txBody>
          <a:bodyPr wrap="none" rtlCol="0">
            <a:spAutoFit/>
          </a:bodyPr>
          <a:lstStyle/>
          <a:p>
            <a:r>
              <a:rPr lang="en-US" altLang="ja-JP" sz="1400" dirty="0">
                <a:latin typeface="+mn-lt"/>
                <a:ea typeface="+mn-ea"/>
              </a:rPr>
              <a:t>1</a:t>
            </a:r>
            <a:r>
              <a:rPr lang="ja-JP" altLang="en-US" sz="1400" dirty="0">
                <a:latin typeface="+mn-lt"/>
                <a:ea typeface="+mn-ea"/>
              </a:rPr>
              <a:t>秒待ちます</a:t>
            </a:r>
            <a:endParaRPr lang="en-US" altLang="ja-JP" sz="1400" dirty="0">
              <a:latin typeface="+mn-lt"/>
              <a:ea typeface="+mn-ea"/>
            </a:endParaRPr>
          </a:p>
        </p:txBody>
      </p:sp>
      <p:cxnSp>
        <p:nvCxnSpPr>
          <p:cNvPr id="28" name="コネクタ: カギ線 27">
            <a:extLst>
              <a:ext uri="{FF2B5EF4-FFF2-40B4-BE49-F238E27FC236}">
                <a16:creationId xmlns:a16="http://schemas.microsoft.com/office/drawing/2014/main" id="{F87A2697-DB23-4518-A5DF-857B37E93666}"/>
              </a:ext>
            </a:extLst>
          </p:cNvPr>
          <p:cNvCxnSpPr>
            <a:cxnSpLocks/>
          </p:cNvCxnSpPr>
          <p:nvPr/>
        </p:nvCxnSpPr>
        <p:spPr>
          <a:xfrm rot="10800000">
            <a:off x="1669912" y="5187185"/>
            <a:ext cx="3448599" cy="108215"/>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870B2B06-8B62-4F7C-B5A2-4A061BBB86F1}"/>
              </a:ext>
            </a:extLst>
          </p:cNvPr>
          <p:cNvCxnSpPr>
            <a:cxnSpLocks/>
          </p:cNvCxnSpPr>
          <p:nvPr/>
        </p:nvCxnSpPr>
        <p:spPr>
          <a:xfrm rot="10800000" flipV="1">
            <a:off x="1554089" y="6226308"/>
            <a:ext cx="3616962" cy="300582"/>
          </a:xfrm>
          <a:prstGeom prst="bentConnector3">
            <a:avLst>
              <a:gd name="adj1" fmla="val 50000"/>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B17A1B85-87C6-40B9-8F11-B36B9116EBE8}"/>
              </a:ext>
            </a:extLst>
          </p:cNvPr>
          <p:cNvSpPr txBox="1"/>
          <p:nvPr/>
        </p:nvSpPr>
        <p:spPr>
          <a:xfrm>
            <a:off x="5120219" y="5141512"/>
            <a:ext cx="1800493" cy="307777"/>
          </a:xfrm>
          <a:prstGeom prst="rect">
            <a:avLst/>
          </a:prstGeom>
          <a:noFill/>
        </p:spPr>
        <p:txBody>
          <a:bodyPr wrap="none" rtlCol="0">
            <a:spAutoFit/>
          </a:bodyPr>
          <a:lstStyle/>
          <a:p>
            <a:r>
              <a:rPr lang="ja-JP" altLang="en-US" sz="1400" dirty="0">
                <a:latin typeface="+mn-lt"/>
                <a:ea typeface="+mn-ea"/>
              </a:rPr>
              <a:t>角速度を取得します</a:t>
            </a:r>
            <a:endParaRPr lang="en-US" altLang="ja-JP" sz="1400" dirty="0">
              <a:latin typeface="+mn-lt"/>
              <a:ea typeface="+mn-ea"/>
            </a:endParaRPr>
          </a:p>
        </p:txBody>
      </p:sp>
      <p:sp>
        <p:nvSpPr>
          <p:cNvPr id="38" name="テキスト ボックス 37">
            <a:extLst>
              <a:ext uri="{FF2B5EF4-FFF2-40B4-BE49-F238E27FC236}">
                <a16:creationId xmlns:a16="http://schemas.microsoft.com/office/drawing/2014/main" id="{211ACA19-0316-4647-9E5B-251DA69467FE}"/>
              </a:ext>
            </a:extLst>
          </p:cNvPr>
          <p:cNvSpPr txBox="1"/>
          <p:nvPr/>
        </p:nvSpPr>
        <p:spPr>
          <a:xfrm>
            <a:off x="5168731" y="5642562"/>
            <a:ext cx="1800493" cy="307777"/>
          </a:xfrm>
          <a:prstGeom prst="rect">
            <a:avLst/>
          </a:prstGeom>
          <a:noFill/>
        </p:spPr>
        <p:txBody>
          <a:bodyPr wrap="none" rtlCol="0">
            <a:spAutoFit/>
          </a:bodyPr>
          <a:lstStyle/>
          <a:p>
            <a:r>
              <a:rPr lang="ja-JP" altLang="en-US" sz="1400" dirty="0">
                <a:latin typeface="+mn-lt"/>
                <a:ea typeface="+mn-ea"/>
              </a:rPr>
              <a:t>磁場値を取得します</a:t>
            </a:r>
            <a:endParaRPr lang="en-US" altLang="ja-JP" sz="1400" dirty="0">
              <a:latin typeface="+mn-lt"/>
              <a:ea typeface="+mn-ea"/>
            </a:endParaRPr>
          </a:p>
        </p:txBody>
      </p:sp>
      <p:cxnSp>
        <p:nvCxnSpPr>
          <p:cNvPr id="39" name="コネクタ: カギ線 38">
            <a:extLst>
              <a:ext uri="{FF2B5EF4-FFF2-40B4-BE49-F238E27FC236}">
                <a16:creationId xmlns:a16="http://schemas.microsoft.com/office/drawing/2014/main" id="{EF61197E-C216-4CA6-9485-43F7D83013F6}"/>
              </a:ext>
            </a:extLst>
          </p:cNvPr>
          <p:cNvCxnSpPr>
            <a:cxnSpLocks/>
            <a:stCxn id="13" idx="1"/>
          </p:cNvCxnSpPr>
          <p:nvPr/>
        </p:nvCxnSpPr>
        <p:spPr>
          <a:xfrm rot="10800000" flipV="1">
            <a:off x="3638674" y="1588695"/>
            <a:ext cx="1458342" cy="221022"/>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右中かっこ 40">
            <a:extLst>
              <a:ext uri="{FF2B5EF4-FFF2-40B4-BE49-F238E27FC236}">
                <a16:creationId xmlns:a16="http://schemas.microsoft.com/office/drawing/2014/main" id="{3E35479E-D1FF-4DBE-97A4-E9AA51FC6BFE}"/>
              </a:ext>
            </a:extLst>
          </p:cNvPr>
          <p:cNvSpPr/>
          <p:nvPr/>
        </p:nvSpPr>
        <p:spPr>
          <a:xfrm>
            <a:off x="3441283" y="1361882"/>
            <a:ext cx="244463" cy="7953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183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52</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サンプルプログラムの解説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3693319"/>
          </a:xfrm>
          <a:prstGeom prst="rect">
            <a:avLst/>
          </a:prstGeom>
          <a:noFill/>
        </p:spPr>
        <p:txBody>
          <a:bodyPr wrap="square" rtlCol="0">
            <a:spAutoFit/>
          </a:bodyPr>
          <a:lstStyle/>
          <a:p>
            <a:r>
              <a:rPr lang="ja-JP" altLang="en-US" dirty="0">
                <a:latin typeface="+mn-lt"/>
                <a:ea typeface="+mn-ea"/>
              </a:rPr>
              <a:t>解説は以上で終わりです。</a:t>
            </a:r>
            <a:endParaRPr lang="en-US" altLang="ja-JP" dirty="0">
              <a:latin typeface="+mn-lt"/>
              <a:ea typeface="+mn-ea"/>
            </a:endParaRPr>
          </a:p>
          <a:p>
            <a:endParaRPr lang="en-US" altLang="ja-JP" dirty="0">
              <a:latin typeface="+mn-lt"/>
              <a:ea typeface="+mn-ea"/>
            </a:endParaRPr>
          </a:p>
          <a:p>
            <a:r>
              <a:rPr lang="ja-JP" altLang="en-US" dirty="0">
                <a:latin typeface="+mn-lt"/>
                <a:ea typeface="+mn-ea"/>
              </a:rPr>
              <a:t>これからは演習に移ります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7" name="タイトル 1">
            <a:extLst>
              <a:ext uri="{FF2B5EF4-FFF2-40B4-BE49-F238E27FC236}">
                <a16:creationId xmlns:a16="http://schemas.microsoft.com/office/drawing/2014/main" id="{C98026CE-96C0-4DF3-B17B-748CFAB6A03F}"/>
              </a:ext>
            </a:extLst>
          </p:cNvPr>
          <p:cNvSpPr txBox="1">
            <a:spLocks/>
          </p:cNvSpPr>
          <p:nvPr/>
        </p:nvSpPr>
        <p:spPr>
          <a:xfrm>
            <a:off x="776536" y="1148693"/>
            <a:ext cx="8352928" cy="4560613"/>
          </a:xfrm>
          <a:prstGeom prst="rect">
            <a:avLst/>
          </a:prstGeom>
        </p:spPr>
        <p:txBody>
          <a:bodyPr vert="horz" lIns="91440" tIns="45720" rIns="91440" bIns="45720" rtlCol="0" anchor="ctr" anchorCtr="0">
            <a:normAutofit fontScale="90000" lnSpcReduction="20000"/>
          </a:bodyPr>
          <a:lstStyle>
            <a:lvl1pPr algn="l" defTabSz="914400" rtl="0" eaLnBrk="1" latinLnBrk="0" hangingPunct="1">
              <a:lnSpc>
                <a:spcPct val="90000"/>
              </a:lnSpc>
              <a:spcBef>
                <a:spcPct val="0"/>
              </a:spcBef>
              <a:buNone/>
              <a:defRPr kumimoji="1" sz="1800" b="1" kern="1200">
                <a:solidFill>
                  <a:schemeClr val="tx1"/>
                </a:solidFill>
                <a:latin typeface="+mj-lt"/>
                <a:ea typeface="+mj-ea"/>
                <a:cs typeface="+mj-cs"/>
              </a:defRPr>
            </a:lvl1pPr>
          </a:lstStyle>
          <a:p>
            <a:pPr marL="533400" indent="-533400" fontAlgn="auto">
              <a:spcAft>
                <a:spcPts val="0"/>
              </a:spcAft>
            </a:pP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①回路の設計</a:t>
            </a: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②照度センサ</a:t>
            </a:r>
            <a:r>
              <a:rPr lang="en-US" altLang="ja-JP" sz="3200" u="sng" dirty="0"/>
              <a:t>/</a:t>
            </a:r>
            <a:r>
              <a:rPr lang="ja-JP" altLang="en-US" sz="3200" u="sng" dirty="0"/>
              <a:t>加速度センサの動作確認</a:t>
            </a: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③サンプルプログラムの解説</a:t>
            </a:r>
            <a:br>
              <a:rPr lang="en-US" altLang="ja-JP" sz="3200" u="sng" dirty="0"/>
            </a:br>
            <a:br>
              <a:rPr lang="en-US" altLang="ja-JP" sz="3200" u="sng" dirty="0">
                <a:solidFill>
                  <a:srgbClr val="FF0000"/>
                </a:solidFill>
              </a:rPr>
            </a:br>
            <a:r>
              <a:rPr lang="ja-JP" altLang="en-US" sz="3200" u="sng" dirty="0">
                <a:solidFill>
                  <a:srgbClr val="FF0000"/>
                </a:solidFill>
              </a:rPr>
              <a:t>④照度センサを使った演習</a:t>
            </a:r>
            <a:br>
              <a:rPr lang="en-US" altLang="ja-JP" sz="3200" u="sng" dirty="0">
                <a:solidFill>
                  <a:srgbClr val="FF0000"/>
                </a:solidFill>
              </a:rPr>
            </a:br>
            <a:br>
              <a:rPr lang="en-US" altLang="ja-JP" sz="3200" u="sng" dirty="0">
                <a:solidFill>
                  <a:srgbClr val="FF0000"/>
                </a:solidFill>
              </a:rPr>
            </a:br>
            <a:r>
              <a:rPr lang="ja-JP" altLang="en-US" sz="3200" u="sng" dirty="0"/>
              <a:t>⑤加速度センサを使った演習</a:t>
            </a:r>
            <a:br>
              <a:rPr lang="en-US" altLang="ja-JP" sz="3200" u="sng" dirty="0"/>
            </a:br>
            <a:br>
              <a:rPr lang="en-US" altLang="ja-JP" sz="3200" u="sng" dirty="0"/>
            </a:br>
            <a:br>
              <a:rPr lang="en-US" altLang="ja-JP" sz="3200" u="sng" dirty="0"/>
            </a:br>
            <a:endParaRPr lang="ja-JP" altLang="en-US" sz="3200" u="sng" dirty="0"/>
          </a:p>
        </p:txBody>
      </p:sp>
      <p:sp>
        <p:nvSpPr>
          <p:cNvPr id="6" name="テキスト ボックス 5">
            <a:extLst>
              <a:ext uri="{FF2B5EF4-FFF2-40B4-BE49-F238E27FC236}">
                <a16:creationId xmlns:a16="http://schemas.microsoft.com/office/drawing/2014/main" id="{9882A17C-3D27-4802-9CB6-0F2717722636}"/>
              </a:ext>
            </a:extLst>
          </p:cNvPr>
          <p:cNvSpPr txBox="1"/>
          <p:nvPr/>
        </p:nvSpPr>
        <p:spPr>
          <a:xfrm>
            <a:off x="108356" y="4796997"/>
            <a:ext cx="9488066" cy="1477328"/>
          </a:xfrm>
          <a:prstGeom prst="rect">
            <a:avLst/>
          </a:prstGeom>
          <a:noFill/>
        </p:spPr>
        <p:txBody>
          <a:bodyPr wrap="square" rtlCol="0">
            <a:spAutoFit/>
          </a:bodyPr>
          <a:lstStyle/>
          <a:p>
            <a:r>
              <a:rPr lang="ja-JP" altLang="en-US" dirty="0">
                <a:latin typeface="+mn-lt"/>
                <a:ea typeface="+mn-ea"/>
              </a:rPr>
              <a:t>演習は、グループ内で話ながらやって全然</a:t>
            </a:r>
            <a:r>
              <a:rPr lang="en-US" altLang="ja-JP" dirty="0">
                <a:latin typeface="+mn-lt"/>
                <a:ea typeface="+mn-ea"/>
              </a:rPr>
              <a:t>OK</a:t>
            </a:r>
            <a:r>
              <a:rPr lang="ja-JP" altLang="en-US" dirty="0">
                <a:latin typeface="+mn-lt"/>
                <a:ea typeface="+mn-ea"/>
              </a:rPr>
              <a:t>です。</a:t>
            </a:r>
            <a:endParaRPr lang="en-US" altLang="ja-JP" dirty="0">
              <a:latin typeface="+mn-lt"/>
              <a:ea typeface="+mn-ea"/>
            </a:endParaRPr>
          </a:p>
          <a:p>
            <a:endParaRPr lang="en-US" altLang="ja-JP" dirty="0">
              <a:latin typeface="+mn-lt"/>
              <a:ea typeface="+mn-ea"/>
            </a:endParaRPr>
          </a:p>
          <a:p>
            <a:r>
              <a:rPr lang="ja-JP" altLang="en-US" dirty="0">
                <a:latin typeface="+mn-lt"/>
                <a:ea typeface="+mn-ea"/>
              </a:rPr>
              <a:t>相談しながら、ラフな雰囲気でやりましょう！</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Tree>
    <p:extLst>
      <p:ext uri="{BB962C8B-B14F-4D97-AF65-F5344CB8AC3E}">
        <p14:creationId xmlns:p14="http://schemas.microsoft.com/office/powerpoint/2010/main" val="46222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53</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演習では</a:t>
            </a:r>
            <a:endParaRPr kumimoji="1" lang="ja-JP" altLang="en-US" sz="2400" u="sng" dirty="0"/>
          </a:p>
        </p:txBody>
      </p:sp>
      <p:sp>
        <p:nvSpPr>
          <p:cNvPr id="62" name="テキスト ボックス 61">
            <a:extLst>
              <a:ext uri="{FF2B5EF4-FFF2-40B4-BE49-F238E27FC236}">
                <a16:creationId xmlns:a16="http://schemas.microsoft.com/office/drawing/2014/main" id="{36F0D3E5-FB92-4137-AAD8-89B211F57907}"/>
              </a:ext>
            </a:extLst>
          </p:cNvPr>
          <p:cNvSpPr txBox="1"/>
          <p:nvPr/>
        </p:nvSpPr>
        <p:spPr>
          <a:xfrm>
            <a:off x="73557" y="748158"/>
            <a:ext cx="9488066" cy="2862322"/>
          </a:xfrm>
          <a:prstGeom prst="rect">
            <a:avLst/>
          </a:prstGeom>
          <a:noFill/>
        </p:spPr>
        <p:txBody>
          <a:bodyPr wrap="square" rtlCol="0">
            <a:spAutoFit/>
          </a:bodyPr>
          <a:lstStyle/>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5" name="テキスト ボックス 4">
            <a:extLst>
              <a:ext uri="{FF2B5EF4-FFF2-40B4-BE49-F238E27FC236}">
                <a16:creationId xmlns:a16="http://schemas.microsoft.com/office/drawing/2014/main" id="{A6705839-E2F7-4CF2-B390-13348B8DBA59}"/>
              </a:ext>
            </a:extLst>
          </p:cNvPr>
          <p:cNvSpPr txBox="1"/>
          <p:nvPr/>
        </p:nvSpPr>
        <p:spPr>
          <a:xfrm>
            <a:off x="73557" y="748158"/>
            <a:ext cx="9758886" cy="4524315"/>
          </a:xfrm>
          <a:prstGeom prst="rect">
            <a:avLst/>
          </a:prstGeom>
          <a:noFill/>
        </p:spPr>
        <p:txBody>
          <a:bodyPr wrap="square" rtlCol="0">
            <a:spAutoFit/>
          </a:bodyPr>
          <a:lstStyle/>
          <a:p>
            <a:r>
              <a:rPr lang="ja-JP" altLang="en-US" dirty="0">
                <a:latin typeface="+mn-lt"/>
                <a:ea typeface="+mn-ea"/>
              </a:rPr>
              <a:t>・今回の演習は、答えは無限にあります。</a:t>
            </a:r>
            <a:endParaRPr lang="en-US" altLang="ja-JP" dirty="0">
              <a:latin typeface="+mn-lt"/>
              <a:ea typeface="+mn-ea"/>
            </a:endParaRPr>
          </a:p>
          <a:p>
            <a:r>
              <a:rPr lang="ja-JP" altLang="en-US" dirty="0">
                <a:latin typeface="+mn-lt"/>
                <a:ea typeface="+mn-ea"/>
              </a:rPr>
              <a:t>　</a:t>
            </a:r>
            <a:endParaRPr lang="en-US" altLang="ja-JP" dirty="0">
              <a:latin typeface="+mn-lt"/>
              <a:ea typeface="+mn-ea"/>
            </a:endParaRPr>
          </a:p>
          <a:p>
            <a:r>
              <a:rPr lang="ja-JP" altLang="en-US" dirty="0">
                <a:latin typeface="+mn-lt"/>
                <a:ea typeface="+mn-ea"/>
              </a:rPr>
              <a:t>　答えは準備してありますが、参考程度に</a:t>
            </a:r>
            <a:r>
              <a:rPr lang="ja-JP" altLang="en-US" dirty="0" err="1">
                <a:latin typeface="+mn-lt"/>
                <a:ea typeface="+mn-ea"/>
              </a:rPr>
              <a:t>。。。。</a:t>
            </a:r>
            <a:endParaRPr lang="en-US" altLang="ja-JP" dirty="0">
              <a:latin typeface="+mn-lt"/>
              <a:ea typeface="+mn-ea"/>
            </a:endParaRPr>
          </a:p>
          <a:p>
            <a:endParaRPr lang="en-US" altLang="ja-JP" dirty="0">
              <a:latin typeface="+mn-lt"/>
              <a:ea typeface="+mn-ea"/>
            </a:endParaRPr>
          </a:p>
          <a:p>
            <a:r>
              <a:rPr lang="ja-JP" altLang="en-US" dirty="0">
                <a:latin typeface="+mn-lt"/>
                <a:ea typeface="+mn-ea"/>
              </a:rPr>
              <a:t>・演習問題が出来た方の内、何人かに自身のソースコードの解説をお願いしようと思います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Tree>
    <p:extLst>
      <p:ext uri="{BB962C8B-B14F-4D97-AF65-F5344CB8AC3E}">
        <p14:creationId xmlns:p14="http://schemas.microsoft.com/office/powerpoint/2010/main" val="3050011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54</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補足</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5909310"/>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照度センサの出力値に関して</a:t>
            </a:r>
            <a:r>
              <a:rPr lang="en-US" altLang="ja-JP" dirty="0">
                <a:latin typeface="+mn-lt"/>
                <a:ea typeface="+mn-ea"/>
              </a:rPr>
              <a:t>)</a:t>
            </a:r>
          </a:p>
          <a:p>
            <a:endParaRPr lang="en-US" altLang="ja-JP" dirty="0">
              <a:latin typeface="+mn-lt"/>
              <a:ea typeface="+mn-ea"/>
            </a:endParaRPr>
          </a:p>
          <a:p>
            <a:r>
              <a:rPr lang="ja-JP" altLang="en-US" dirty="0">
                <a:latin typeface="+mn-lt"/>
                <a:ea typeface="+mn-ea"/>
              </a:rPr>
              <a:t>・照度：</a:t>
            </a:r>
            <a:r>
              <a:rPr lang="ja-JP" altLang="en-US" b="1" dirty="0">
                <a:solidFill>
                  <a:srgbClr val="FF0000"/>
                </a:solidFill>
                <a:latin typeface="+mn-lt"/>
                <a:ea typeface="+mn-ea"/>
              </a:rPr>
              <a:t>単位は何？？？？？</a:t>
            </a:r>
            <a:endParaRPr lang="en-US" altLang="ja-JP" b="1" dirty="0">
              <a:solidFill>
                <a:srgbClr val="FF0000"/>
              </a:solidFill>
              <a:latin typeface="+mn-lt"/>
              <a:ea typeface="+mn-ea"/>
            </a:endParaRPr>
          </a:p>
          <a:p>
            <a:endParaRPr lang="en-US" altLang="ja-JP" dirty="0">
              <a:latin typeface="+mn-lt"/>
              <a:ea typeface="+mn-ea"/>
            </a:endParaRPr>
          </a:p>
          <a:p>
            <a:r>
              <a:rPr lang="ja-JP" altLang="en-US" dirty="0">
                <a:latin typeface="+mn-lt"/>
                <a:ea typeface="+mn-ea"/>
              </a:rPr>
              <a:t>・近接値：</a:t>
            </a:r>
            <a:r>
              <a:rPr lang="en-US" altLang="ja-JP" dirty="0">
                <a:latin typeface="+mn-lt"/>
                <a:ea typeface="+mn-ea"/>
              </a:rPr>
              <a:t>[count]</a:t>
            </a:r>
          </a:p>
          <a:p>
            <a:endParaRPr lang="en-US" altLang="ja-JP" dirty="0">
              <a:latin typeface="+mn-lt"/>
              <a:ea typeface="+mn-ea"/>
            </a:endParaRPr>
          </a:p>
          <a:p>
            <a:r>
              <a:rPr lang="ja-JP" altLang="en-US" dirty="0">
                <a:latin typeface="+mn-lt"/>
                <a:ea typeface="+mn-ea"/>
              </a:rPr>
              <a:t>　⇒</a:t>
            </a:r>
            <a:r>
              <a:rPr lang="en-US" altLang="ja-JP" dirty="0">
                <a:latin typeface="+mn-lt"/>
                <a:ea typeface="+mn-ea"/>
              </a:rPr>
              <a:t>50mm</a:t>
            </a:r>
            <a:r>
              <a:rPr lang="ja-JP" altLang="en-US" dirty="0">
                <a:latin typeface="+mn-lt"/>
                <a:ea typeface="+mn-ea"/>
              </a:rPr>
              <a:t>離れたところに反射体がある場合</a:t>
            </a:r>
            <a:endParaRPr lang="en-US" altLang="ja-JP" dirty="0">
              <a:latin typeface="+mn-lt"/>
              <a:ea typeface="+mn-ea"/>
            </a:endParaRPr>
          </a:p>
          <a:p>
            <a:r>
              <a:rPr lang="ja-JP" altLang="en-US" dirty="0">
                <a:latin typeface="+mn-lt"/>
                <a:ea typeface="+mn-ea"/>
              </a:rPr>
              <a:t>　　平均</a:t>
            </a:r>
            <a:r>
              <a:rPr lang="en-US" altLang="ja-JP" dirty="0">
                <a:latin typeface="+mn-lt"/>
                <a:ea typeface="+mn-ea"/>
              </a:rPr>
              <a:t>80count</a:t>
            </a:r>
            <a:r>
              <a:rPr lang="ja-JP" altLang="en-US" dirty="0">
                <a:latin typeface="+mn-lt"/>
                <a:ea typeface="+mn-ea"/>
              </a:rPr>
              <a:t>となる。</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　⇒反射体が近づくほど、</a:t>
            </a:r>
            <a:r>
              <a:rPr lang="en-US" altLang="ja-JP" dirty="0">
                <a:latin typeface="+mn-lt"/>
                <a:ea typeface="+mn-ea"/>
              </a:rPr>
              <a:t>count</a:t>
            </a:r>
            <a:r>
              <a:rPr lang="ja-JP" altLang="en-US" dirty="0">
                <a:latin typeface="+mn-lt"/>
                <a:ea typeface="+mn-ea"/>
              </a:rPr>
              <a:t>は小さくなる</a:t>
            </a:r>
            <a:endParaRPr lang="en-US" altLang="ja-JP" dirty="0">
              <a:latin typeface="+mn-lt"/>
              <a:ea typeface="+mn-ea"/>
            </a:endParaRPr>
          </a:p>
          <a:p>
            <a:endParaRPr lang="en-US" altLang="ja-JP" dirty="0">
              <a:latin typeface="+mn-lt"/>
              <a:ea typeface="+mn-ea"/>
            </a:endParaRPr>
          </a:p>
          <a:p>
            <a:r>
              <a:rPr lang="ja-JP" altLang="en-US" b="1" dirty="0">
                <a:latin typeface="+mn-lt"/>
                <a:ea typeface="+mn-ea"/>
              </a:rPr>
              <a:t>　⇒制御で使用するのであれば、閾値等は</a:t>
            </a:r>
            <a:endParaRPr lang="en-US" altLang="ja-JP" b="1" dirty="0">
              <a:latin typeface="+mn-lt"/>
              <a:ea typeface="+mn-ea"/>
            </a:endParaRPr>
          </a:p>
          <a:p>
            <a:r>
              <a:rPr lang="ja-JP" altLang="en-US" b="1" dirty="0">
                <a:latin typeface="+mn-lt"/>
                <a:ea typeface="+mn-ea"/>
              </a:rPr>
              <a:t>　　各自でチューニングが必要！！！！</a:t>
            </a:r>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en-US" altLang="ja-JP" dirty="0">
                <a:latin typeface="+mn-lt"/>
                <a:ea typeface="+mn-ea"/>
              </a:rPr>
              <a:t>(</a:t>
            </a:r>
            <a:r>
              <a:rPr lang="ja-JP" altLang="en-US" dirty="0">
                <a:latin typeface="+mn-lt"/>
                <a:ea typeface="+mn-ea"/>
              </a:rPr>
              <a:t>参考</a:t>
            </a:r>
            <a:r>
              <a:rPr lang="en-US" altLang="ja-JP" dirty="0">
                <a:latin typeface="+mn-lt"/>
                <a:ea typeface="+mn-ea"/>
              </a:rPr>
              <a:t>)</a:t>
            </a:r>
          </a:p>
          <a:p>
            <a:r>
              <a:rPr lang="en-US" altLang="ja-JP" dirty="0">
                <a:hlinkClick r:id="rId2"/>
              </a:rPr>
              <a:t>https://d1d2qsbl8m0m72.cloudfront.net/jp/products/databook/datasheet/opto/optical_sensor/opto_module/rpr-0521rs-j.pdf</a:t>
            </a:r>
            <a:endParaRPr lang="en-US" altLang="ja-JP" dirty="0">
              <a:latin typeface="+mn-lt"/>
              <a:ea typeface="+mn-ea"/>
            </a:endParaRPr>
          </a:p>
          <a:p>
            <a:endParaRPr lang="en-US" altLang="ja-JP" dirty="0">
              <a:latin typeface="+mn-lt"/>
              <a:ea typeface="+mn-ea"/>
            </a:endParaRPr>
          </a:p>
        </p:txBody>
      </p:sp>
      <p:pic>
        <p:nvPicPr>
          <p:cNvPr id="6" name="図 5">
            <a:extLst>
              <a:ext uri="{FF2B5EF4-FFF2-40B4-BE49-F238E27FC236}">
                <a16:creationId xmlns:a16="http://schemas.microsoft.com/office/drawing/2014/main" id="{73FA6E84-1EBB-4043-A6A5-E22539A63415}"/>
              </a:ext>
            </a:extLst>
          </p:cNvPr>
          <p:cNvPicPr>
            <a:picLocks noChangeAspect="1"/>
          </p:cNvPicPr>
          <p:nvPr/>
        </p:nvPicPr>
        <p:blipFill rotWithShape="1">
          <a:blip r:embed="rId3"/>
          <a:srcRect l="26088" t="9860" r="28522" b="56300"/>
          <a:stretch/>
        </p:blipFill>
        <p:spPr>
          <a:xfrm>
            <a:off x="4953000" y="1561559"/>
            <a:ext cx="4774279" cy="4000215"/>
          </a:xfrm>
          <a:prstGeom prst="rect">
            <a:avLst/>
          </a:prstGeom>
        </p:spPr>
      </p:pic>
      <p:pic>
        <p:nvPicPr>
          <p:cNvPr id="7" name="図 6">
            <a:extLst>
              <a:ext uri="{FF2B5EF4-FFF2-40B4-BE49-F238E27FC236}">
                <a16:creationId xmlns:a16="http://schemas.microsoft.com/office/drawing/2014/main" id="{288C3248-6776-4031-BD90-624FBDEAF690}"/>
              </a:ext>
            </a:extLst>
          </p:cNvPr>
          <p:cNvPicPr>
            <a:picLocks noChangeAspect="1"/>
          </p:cNvPicPr>
          <p:nvPr/>
        </p:nvPicPr>
        <p:blipFill rotWithShape="1">
          <a:blip r:embed="rId4"/>
          <a:srcRect l="25220" t="23750" r="26953" b="72338"/>
          <a:stretch/>
        </p:blipFill>
        <p:spPr>
          <a:xfrm>
            <a:off x="4865440" y="1054818"/>
            <a:ext cx="5040560" cy="506741"/>
          </a:xfrm>
          <a:prstGeom prst="rect">
            <a:avLst/>
          </a:prstGeom>
        </p:spPr>
      </p:pic>
    </p:spTree>
    <p:extLst>
      <p:ext uri="{BB962C8B-B14F-4D97-AF65-F5344CB8AC3E}">
        <p14:creationId xmlns:p14="http://schemas.microsoft.com/office/powerpoint/2010/main" val="3610505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55</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補足</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5909310"/>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照度センサの出力値に関して</a:t>
            </a:r>
            <a:r>
              <a:rPr lang="en-US" altLang="ja-JP" dirty="0">
                <a:latin typeface="+mn-lt"/>
                <a:ea typeface="+mn-ea"/>
              </a:rPr>
              <a:t>)</a:t>
            </a:r>
          </a:p>
          <a:p>
            <a:endParaRPr lang="en-US" altLang="ja-JP" dirty="0">
              <a:latin typeface="+mn-lt"/>
              <a:ea typeface="+mn-ea"/>
            </a:endParaRPr>
          </a:p>
          <a:p>
            <a:r>
              <a:rPr lang="ja-JP" altLang="en-US" dirty="0">
                <a:latin typeface="+mn-lt"/>
                <a:ea typeface="+mn-ea"/>
              </a:rPr>
              <a:t>・照度：</a:t>
            </a:r>
            <a:r>
              <a:rPr lang="en-US" altLang="ja-JP" b="1" dirty="0">
                <a:solidFill>
                  <a:srgbClr val="FF0000"/>
                </a:solidFill>
                <a:latin typeface="+mn-lt"/>
                <a:ea typeface="+mn-ea"/>
              </a:rPr>
              <a:t>[Lx](</a:t>
            </a:r>
            <a:r>
              <a:rPr lang="ja-JP" altLang="en-US" b="1" dirty="0">
                <a:solidFill>
                  <a:srgbClr val="FF0000"/>
                </a:solidFill>
                <a:latin typeface="+mn-lt"/>
                <a:ea typeface="+mn-ea"/>
              </a:rPr>
              <a:t>ルクス</a:t>
            </a:r>
            <a:r>
              <a:rPr lang="en-US" altLang="ja-JP" b="1" dirty="0">
                <a:solidFill>
                  <a:srgbClr val="FF0000"/>
                </a:solidFill>
                <a:latin typeface="+mn-lt"/>
                <a:ea typeface="+mn-ea"/>
              </a:rPr>
              <a:t>)</a:t>
            </a:r>
          </a:p>
          <a:p>
            <a:endParaRPr lang="en-US" altLang="ja-JP" dirty="0">
              <a:latin typeface="+mn-lt"/>
              <a:ea typeface="+mn-ea"/>
            </a:endParaRPr>
          </a:p>
          <a:p>
            <a:r>
              <a:rPr lang="ja-JP" altLang="en-US" dirty="0">
                <a:latin typeface="+mn-lt"/>
                <a:ea typeface="+mn-ea"/>
              </a:rPr>
              <a:t>・近接値：</a:t>
            </a:r>
            <a:r>
              <a:rPr lang="en-US" altLang="ja-JP" dirty="0">
                <a:latin typeface="+mn-lt"/>
                <a:ea typeface="+mn-ea"/>
              </a:rPr>
              <a:t>[count]</a:t>
            </a:r>
          </a:p>
          <a:p>
            <a:endParaRPr lang="en-US" altLang="ja-JP" dirty="0">
              <a:latin typeface="+mn-lt"/>
              <a:ea typeface="+mn-ea"/>
            </a:endParaRPr>
          </a:p>
          <a:p>
            <a:r>
              <a:rPr lang="ja-JP" altLang="en-US" dirty="0">
                <a:latin typeface="+mn-lt"/>
                <a:ea typeface="+mn-ea"/>
              </a:rPr>
              <a:t>　⇒</a:t>
            </a:r>
            <a:r>
              <a:rPr lang="en-US" altLang="ja-JP" dirty="0">
                <a:latin typeface="+mn-lt"/>
                <a:ea typeface="+mn-ea"/>
              </a:rPr>
              <a:t>50mm</a:t>
            </a:r>
            <a:r>
              <a:rPr lang="ja-JP" altLang="en-US" dirty="0">
                <a:latin typeface="+mn-lt"/>
                <a:ea typeface="+mn-ea"/>
              </a:rPr>
              <a:t>離れたところに反射体がある場合</a:t>
            </a:r>
            <a:endParaRPr lang="en-US" altLang="ja-JP" dirty="0">
              <a:latin typeface="+mn-lt"/>
              <a:ea typeface="+mn-ea"/>
            </a:endParaRPr>
          </a:p>
          <a:p>
            <a:r>
              <a:rPr lang="ja-JP" altLang="en-US" dirty="0">
                <a:latin typeface="+mn-lt"/>
                <a:ea typeface="+mn-ea"/>
              </a:rPr>
              <a:t>　　平均</a:t>
            </a:r>
            <a:r>
              <a:rPr lang="en-US" altLang="ja-JP" dirty="0">
                <a:latin typeface="+mn-lt"/>
                <a:ea typeface="+mn-ea"/>
              </a:rPr>
              <a:t>80count</a:t>
            </a:r>
            <a:r>
              <a:rPr lang="ja-JP" altLang="en-US" dirty="0">
                <a:latin typeface="+mn-lt"/>
                <a:ea typeface="+mn-ea"/>
              </a:rPr>
              <a:t>となる。</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　⇒反射体が近づくほど、</a:t>
            </a:r>
            <a:r>
              <a:rPr lang="en-US" altLang="ja-JP" dirty="0">
                <a:latin typeface="+mn-lt"/>
                <a:ea typeface="+mn-ea"/>
              </a:rPr>
              <a:t>count</a:t>
            </a:r>
            <a:r>
              <a:rPr lang="ja-JP" altLang="en-US" dirty="0">
                <a:latin typeface="+mn-lt"/>
                <a:ea typeface="+mn-ea"/>
              </a:rPr>
              <a:t>は小さくなる</a:t>
            </a:r>
            <a:endParaRPr lang="en-US" altLang="ja-JP" dirty="0">
              <a:latin typeface="+mn-lt"/>
              <a:ea typeface="+mn-ea"/>
            </a:endParaRPr>
          </a:p>
          <a:p>
            <a:endParaRPr lang="en-US" altLang="ja-JP" dirty="0">
              <a:latin typeface="+mn-lt"/>
              <a:ea typeface="+mn-ea"/>
            </a:endParaRPr>
          </a:p>
          <a:p>
            <a:r>
              <a:rPr lang="ja-JP" altLang="en-US" b="1" dirty="0">
                <a:latin typeface="+mn-lt"/>
                <a:ea typeface="+mn-ea"/>
              </a:rPr>
              <a:t>　⇒制御で使用するのであれば、閾値等は</a:t>
            </a:r>
            <a:endParaRPr lang="en-US" altLang="ja-JP" b="1" dirty="0">
              <a:latin typeface="+mn-lt"/>
              <a:ea typeface="+mn-ea"/>
            </a:endParaRPr>
          </a:p>
          <a:p>
            <a:r>
              <a:rPr lang="ja-JP" altLang="en-US" b="1" dirty="0">
                <a:latin typeface="+mn-lt"/>
                <a:ea typeface="+mn-ea"/>
              </a:rPr>
              <a:t>　　各自でチューニングが必要！！！！</a:t>
            </a:r>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en-US" altLang="ja-JP" dirty="0">
                <a:latin typeface="+mn-lt"/>
                <a:ea typeface="+mn-ea"/>
              </a:rPr>
              <a:t>(</a:t>
            </a:r>
            <a:r>
              <a:rPr lang="ja-JP" altLang="en-US" dirty="0">
                <a:latin typeface="+mn-lt"/>
                <a:ea typeface="+mn-ea"/>
              </a:rPr>
              <a:t>参考</a:t>
            </a:r>
            <a:r>
              <a:rPr lang="en-US" altLang="ja-JP" dirty="0">
                <a:latin typeface="+mn-lt"/>
                <a:ea typeface="+mn-ea"/>
              </a:rPr>
              <a:t>)</a:t>
            </a:r>
          </a:p>
          <a:p>
            <a:r>
              <a:rPr lang="en-US" altLang="ja-JP" dirty="0">
                <a:hlinkClick r:id="rId2"/>
              </a:rPr>
              <a:t>https://d1d2qsbl8m0m72.cloudfront.net/jp/products/databook/datasheet/opto/optical_sensor/opto_module/rpr-0521rs-j.pdf</a:t>
            </a:r>
            <a:endParaRPr lang="en-US" altLang="ja-JP" dirty="0">
              <a:latin typeface="+mn-lt"/>
              <a:ea typeface="+mn-ea"/>
            </a:endParaRPr>
          </a:p>
          <a:p>
            <a:endParaRPr lang="en-US" altLang="ja-JP" dirty="0">
              <a:latin typeface="+mn-lt"/>
              <a:ea typeface="+mn-ea"/>
            </a:endParaRPr>
          </a:p>
        </p:txBody>
      </p:sp>
      <p:pic>
        <p:nvPicPr>
          <p:cNvPr id="6" name="図 5">
            <a:extLst>
              <a:ext uri="{FF2B5EF4-FFF2-40B4-BE49-F238E27FC236}">
                <a16:creationId xmlns:a16="http://schemas.microsoft.com/office/drawing/2014/main" id="{73FA6E84-1EBB-4043-A6A5-E22539A63415}"/>
              </a:ext>
            </a:extLst>
          </p:cNvPr>
          <p:cNvPicPr>
            <a:picLocks noChangeAspect="1"/>
          </p:cNvPicPr>
          <p:nvPr/>
        </p:nvPicPr>
        <p:blipFill rotWithShape="1">
          <a:blip r:embed="rId3"/>
          <a:srcRect l="26088" t="9860" r="28522" b="56300"/>
          <a:stretch/>
        </p:blipFill>
        <p:spPr>
          <a:xfrm>
            <a:off x="4953000" y="1561559"/>
            <a:ext cx="4774279" cy="4000215"/>
          </a:xfrm>
          <a:prstGeom prst="rect">
            <a:avLst/>
          </a:prstGeom>
        </p:spPr>
      </p:pic>
      <p:pic>
        <p:nvPicPr>
          <p:cNvPr id="7" name="図 6">
            <a:extLst>
              <a:ext uri="{FF2B5EF4-FFF2-40B4-BE49-F238E27FC236}">
                <a16:creationId xmlns:a16="http://schemas.microsoft.com/office/drawing/2014/main" id="{288C3248-6776-4031-BD90-624FBDEAF690}"/>
              </a:ext>
            </a:extLst>
          </p:cNvPr>
          <p:cNvPicPr>
            <a:picLocks noChangeAspect="1"/>
          </p:cNvPicPr>
          <p:nvPr/>
        </p:nvPicPr>
        <p:blipFill rotWithShape="1">
          <a:blip r:embed="rId4"/>
          <a:srcRect l="25220" t="23750" r="26953" b="72338"/>
          <a:stretch/>
        </p:blipFill>
        <p:spPr>
          <a:xfrm>
            <a:off x="4865440" y="1054818"/>
            <a:ext cx="5040560" cy="506741"/>
          </a:xfrm>
          <a:prstGeom prst="rect">
            <a:avLst/>
          </a:prstGeom>
        </p:spPr>
      </p:pic>
    </p:spTree>
    <p:extLst>
      <p:ext uri="{BB962C8B-B14F-4D97-AF65-F5344CB8AC3E}">
        <p14:creationId xmlns:p14="http://schemas.microsoft.com/office/powerpoint/2010/main" val="3976347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56</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5078313"/>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1) RPR-0521RSTest_enshu1.ino</a:t>
            </a:r>
          </a:p>
          <a:p>
            <a:endParaRPr lang="en-US" altLang="ja-JP" dirty="0">
              <a:latin typeface="+mn-lt"/>
              <a:ea typeface="+mn-ea"/>
            </a:endParaRPr>
          </a:p>
          <a:p>
            <a:r>
              <a:rPr lang="ja-JP" altLang="en-US" b="1" dirty="0">
                <a:latin typeface="+mn-lt"/>
                <a:ea typeface="+mn-ea"/>
              </a:rPr>
              <a:t>・明るいところでは赤の</a:t>
            </a:r>
            <a:r>
              <a:rPr lang="en-US" altLang="ja-JP" b="1" dirty="0">
                <a:latin typeface="+mn-lt"/>
                <a:ea typeface="+mn-ea"/>
              </a:rPr>
              <a:t>LED</a:t>
            </a:r>
            <a:r>
              <a:rPr lang="ja-JP" altLang="en-US" b="1" dirty="0">
                <a:latin typeface="+mn-lt"/>
                <a:ea typeface="+mn-ea"/>
              </a:rPr>
              <a:t>が点灯、暗いところでは赤の</a:t>
            </a:r>
            <a:r>
              <a:rPr lang="en-US" altLang="ja-JP" b="1" dirty="0">
                <a:latin typeface="+mn-lt"/>
                <a:ea typeface="+mn-ea"/>
              </a:rPr>
              <a:t>LED</a:t>
            </a:r>
            <a:r>
              <a:rPr lang="ja-JP" altLang="en-US" b="1" dirty="0">
                <a:latin typeface="+mn-lt"/>
                <a:ea typeface="+mn-ea"/>
              </a:rPr>
              <a:t>が消灯するようにして下さい。</a:t>
            </a:r>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＜補足＞</a:t>
            </a:r>
            <a:endParaRPr lang="en-US" altLang="ja-JP" dirty="0">
              <a:latin typeface="+mn-lt"/>
              <a:ea typeface="+mn-ea"/>
            </a:endParaRPr>
          </a:p>
          <a:p>
            <a:r>
              <a:rPr lang="ja-JP" altLang="en-US" dirty="0">
                <a:latin typeface="+mn-lt"/>
                <a:ea typeface="+mn-ea"/>
              </a:rPr>
              <a:t>・明るい</a:t>
            </a:r>
            <a:r>
              <a:rPr lang="en-US" altLang="ja-JP" dirty="0">
                <a:latin typeface="+mn-lt"/>
                <a:ea typeface="+mn-ea"/>
              </a:rPr>
              <a:t>/</a:t>
            </a:r>
            <a:r>
              <a:rPr lang="ja-JP" altLang="en-US" dirty="0" err="1">
                <a:latin typeface="+mn-lt"/>
                <a:ea typeface="+mn-ea"/>
              </a:rPr>
              <a:t>暗いの</a:t>
            </a:r>
            <a:r>
              <a:rPr lang="ja-JP" altLang="en-US" dirty="0">
                <a:latin typeface="+mn-lt"/>
                <a:ea typeface="+mn-ea"/>
              </a:rPr>
              <a:t>基準は各自で決めて</a:t>
            </a:r>
            <a:r>
              <a:rPr lang="en-US" altLang="ja-JP" dirty="0">
                <a:latin typeface="+mn-lt"/>
                <a:ea typeface="+mn-ea"/>
              </a:rPr>
              <a:t>OK</a:t>
            </a:r>
            <a:r>
              <a:rPr lang="ja-JP" altLang="en-US" dirty="0">
                <a:latin typeface="+mn-lt"/>
                <a:ea typeface="+mn-ea"/>
              </a:rPr>
              <a:t>です。</a:t>
            </a:r>
            <a:endParaRPr lang="en-US" altLang="ja-JP" dirty="0">
              <a:latin typeface="+mn-lt"/>
              <a:ea typeface="+mn-ea"/>
            </a:endParaRPr>
          </a:p>
          <a:p>
            <a:r>
              <a:rPr lang="ja-JP" altLang="en-US" dirty="0">
                <a:latin typeface="+mn-lt"/>
                <a:ea typeface="+mn-ea"/>
              </a:rPr>
              <a:t>・照度センサの出力値の単位は</a:t>
            </a:r>
            <a:r>
              <a:rPr lang="en-US" altLang="ja-JP" dirty="0">
                <a:latin typeface="+mn-lt"/>
                <a:ea typeface="+mn-ea"/>
              </a:rPr>
              <a:t>[Lx(</a:t>
            </a:r>
            <a:r>
              <a:rPr lang="ja-JP" altLang="en-US" dirty="0">
                <a:latin typeface="+mn-lt"/>
                <a:ea typeface="+mn-ea"/>
              </a:rPr>
              <a:t>ルクス</a:t>
            </a:r>
            <a:r>
              <a:rPr lang="en-US" altLang="ja-JP" dirty="0">
                <a:latin typeface="+mn-lt"/>
                <a:ea typeface="+mn-ea"/>
              </a:rPr>
              <a:t>)]</a:t>
            </a:r>
            <a:r>
              <a:rPr lang="ja-JP" altLang="en-US" dirty="0">
                <a:latin typeface="+mn-lt"/>
                <a:ea typeface="+mn-ea"/>
              </a:rPr>
              <a:t>です。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grpSp>
        <p:nvGrpSpPr>
          <p:cNvPr id="6" name="グループ化 5">
            <a:extLst>
              <a:ext uri="{FF2B5EF4-FFF2-40B4-BE49-F238E27FC236}">
                <a16:creationId xmlns:a16="http://schemas.microsoft.com/office/drawing/2014/main" id="{8DFF8FC1-FF9E-4E14-BBA3-E650611799C4}"/>
              </a:ext>
            </a:extLst>
          </p:cNvPr>
          <p:cNvGrpSpPr/>
          <p:nvPr/>
        </p:nvGrpSpPr>
        <p:grpSpPr>
          <a:xfrm>
            <a:off x="69818" y="3989336"/>
            <a:ext cx="7200910" cy="2231664"/>
            <a:chOff x="-936193" y="2361093"/>
            <a:chExt cx="9217246" cy="3441152"/>
          </a:xfrm>
        </p:grpSpPr>
        <p:pic>
          <p:nvPicPr>
            <p:cNvPr id="7" name="Picture 2" descr="ããã¬ãããã¼ã é·ãã®ç»åæ¤ç´¢çµæ">
              <a:extLst>
                <a:ext uri="{FF2B5EF4-FFF2-40B4-BE49-F238E27FC236}">
                  <a16:creationId xmlns:a16="http://schemas.microsoft.com/office/drawing/2014/main" id="{0D1D53AF-BE8E-4818-9F06-09E045EB78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05" t="5283" r="3535" b="8408"/>
            <a:stretch/>
          </p:blipFill>
          <p:spPr bwMode="auto">
            <a:xfrm rot="10800000">
              <a:off x="-936193" y="2361093"/>
              <a:ext cx="9217246" cy="301096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DCD17A04-5634-4873-AFB0-4DD25179E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93613" y="2518566"/>
              <a:ext cx="1418660" cy="2708655"/>
            </a:xfrm>
            <a:prstGeom prst="rect">
              <a:avLst/>
            </a:prstGeom>
          </p:spPr>
        </p:pic>
        <p:cxnSp>
          <p:nvCxnSpPr>
            <p:cNvPr id="9" name="直線コネクタ 8">
              <a:extLst>
                <a:ext uri="{FF2B5EF4-FFF2-40B4-BE49-F238E27FC236}">
                  <a16:creationId xmlns:a16="http://schemas.microsoft.com/office/drawing/2014/main" id="{E774D8DA-15E5-44DE-B104-1B7D97D7D1A1}"/>
                </a:ext>
              </a:extLst>
            </p:cNvPr>
            <p:cNvCxnSpPr>
              <a:endCxn id="11" idx="7"/>
            </p:cNvCxnSpPr>
            <p:nvPr/>
          </p:nvCxnSpPr>
          <p:spPr>
            <a:xfrm flipH="1">
              <a:off x="1469444" y="2703490"/>
              <a:ext cx="189738" cy="100047"/>
            </a:xfrm>
            <a:prstGeom prst="line">
              <a:avLst/>
            </a:prstGeom>
            <a:noFill/>
            <a:ln w="57150" cap="rnd" cmpd="sng" algn="ctr">
              <a:solidFill>
                <a:srgbClr val="A5A5A5">
                  <a:lumMod val="75000"/>
                </a:srgbClr>
              </a:solidFill>
              <a:prstDash val="solid"/>
              <a:round/>
            </a:ln>
            <a:effectLst/>
          </p:spPr>
        </p:cxnSp>
        <p:cxnSp>
          <p:nvCxnSpPr>
            <p:cNvPr id="10" name="直線コネクタ 9">
              <a:extLst>
                <a:ext uri="{FF2B5EF4-FFF2-40B4-BE49-F238E27FC236}">
                  <a16:creationId xmlns:a16="http://schemas.microsoft.com/office/drawing/2014/main" id="{89AC8199-B56F-487A-A3C6-25E2EF127C28}"/>
                </a:ext>
              </a:extLst>
            </p:cNvPr>
            <p:cNvCxnSpPr>
              <a:endCxn id="11" idx="5"/>
            </p:cNvCxnSpPr>
            <p:nvPr/>
          </p:nvCxnSpPr>
          <p:spPr>
            <a:xfrm flipH="1" flipV="1">
              <a:off x="1469444" y="2970960"/>
              <a:ext cx="189738" cy="114538"/>
            </a:xfrm>
            <a:prstGeom prst="line">
              <a:avLst/>
            </a:prstGeom>
            <a:noFill/>
            <a:ln w="57150" cap="rnd" cmpd="sng" algn="ctr">
              <a:solidFill>
                <a:srgbClr val="70AD47">
                  <a:lumMod val="75000"/>
                </a:srgbClr>
              </a:solidFill>
              <a:prstDash val="solid"/>
              <a:round/>
            </a:ln>
            <a:effectLst/>
          </p:spPr>
        </p:cxnSp>
        <p:sp>
          <p:nvSpPr>
            <p:cNvPr id="11" name="円/楕円 32">
              <a:extLst>
                <a:ext uri="{FF2B5EF4-FFF2-40B4-BE49-F238E27FC236}">
                  <a16:creationId xmlns:a16="http://schemas.microsoft.com/office/drawing/2014/main" id="{08FCEC7E-9A57-48E2-A3CB-9576C356ED37}"/>
                </a:ext>
              </a:extLst>
            </p:cNvPr>
            <p:cNvSpPr/>
            <p:nvPr/>
          </p:nvSpPr>
          <p:spPr>
            <a:xfrm>
              <a:off x="1264968" y="2768863"/>
              <a:ext cx="239558" cy="236771"/>
            </a:xfrm>
            <a:prstGeom prst="ellipse">
              <a:avLst/>
            </a:prstGeom>
            <a:solidFill>
              <a:sysClr val="window" lastClr="FFFFFF">
                <a:lumMod val="85000"/>
              </a:sysClr>
            </a:solidFill>
            <a:ln w="57150" cap="flat" cmpd="sng" algn="ctr">
              <a:solidFill>
                <a:srgbClr val="00206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737" b="0" i="0" u="none" strike="noStrike" kern="0" cap="none" spc="0" normalizeH="0" baseline="0" noProof="0">
                <a:ln>
                  <a:noFill/>
                </a:ln>
                <a:solidFill>
                  <a:prstClr val="white"/>
                </a:solidFill>
                <a:effectLst/>
                <a:uLnTx/>
                <a:uFillTx/>
                <a:latin typeface="Times New Roman"/>
                <a:ea typeface="ＭＳ Ｐゴシック"/>
                <a:cs typeface="+mn-cs"/>
              </a:endParaRPr>
            </a:p>
          </p:txBody>
        </p:sp>
        <p:cxnSp>
          <p:nvCxnSpPr>
            <p:cNvPr id="12" name="直線コネクタ 11">
              <a:extLst>
                <a:ext uri="{FF2B5EF4-FFF2-40B4-BE49-F238E27FC236}">
                  <a16:creationId xmlns:a16="http://schemas.microsoft.com/office/drawing/2014/main" id="{92D119C7-A02C-457F-B33F-CFCCF6812E46}"/>
                </a:ext>
              </a:extLst>
            </p:cNvPr>
            <p:cNvCxnSpPr>
              <a:cxnSpLocks/>
            </p:cNvCxnSpPr>
            <p:nvPr/>
          </p:nvCxnSpPr>
          <p:spPr>
            <a:xfrm>
              <a:off x="-56746" y="2695870"/>
              <a:ext cx="0" cy="414821"/>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13" name="Picture 2" descr="Analogic Intelligence: AE-BMX055使用9軸センサーモジュールの設定">
              <a:extLst>
                <a:ext uri="{FF2B5EF4-FFF2-40B4-BE49-F238E27FC236}">
                  <a16:creationId xmlns:a16="http://schemas.microsoft.com/office/drawing/2014/main" id="{FAB67DEF-0469-4B32-871F-30A05F0D1E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84" r="31417"/>
            <a:stretch/>
          </p:blipFill>
          <p:spPr bwMode="auto">
            <a:xfrm rot="16200000">
              <a:off x="6069534" y="3477733"/>
              <a:ext cx="606391" cy="792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nter image description here">
              <a:extLst>
                <a:ext uri="{FF2B5EF4-FFF2-40B4-BE49-F238E27FC236}">
                  <a16:creationId xmlns:a16="http://schemas.microsoft.com/office/drawing/2014/main" id="{66C64DB8-05C1-4844-83F6-AE84FB03F90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74" t="4676" r="2879" b="4676"/>
            <a:stretch/>
          </p:blipFill>
          <p:spPr bwMode="auto">
            <a:xfrm rot="5400000">
              <a:off x="4884406" y="3057579"/>
              <a:ext cx="1082753" cy="108275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コネクタ 14">
              <a:extLst>
                <a:ext uri="{FF2B5EF4-FFF2-40B4-BE49-F238E27FC236}">
                  <a16:creationId xmlns:a16="http://schemas.microsoft.com/office/drawing/2014/main" id="{52F63CD3-AD2D-4343-A7E6-A50B6A9F2F57}"/>
                </a:ext>
              </a:extLst>
            </p:cNvPr>
            <p:cNvCxnSpPr>
              <a:cxnSpLocks/>
            </p:cNvCxnSpPr>
            <p:nvPr/>
          </p:nvCxnSpPr>
          <p:spPr>
            <a:xfrm>
              <a:off x="1800222" y="2574129"/>
              <a:ext cx="0"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52F54D0-01A3-4E1B-B337-2A8B7352D99F}"/>
                </a:ext>
              </a:extLst>
            </p:cNvPr>
            <p:cNvCxnSpPr>
              <a:cxnSpLocks/>
            </p:cNvCxnSpPr>
            <p:nvPr/>
          </p:nvCxnSpPr>
          <p:spPr>
            <a:xfrm>
              <a:off x="2088254" y="2574129"/>
              <a:ext cx="0" cy="2448272"/>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B3597F2-90B1-4F12-89D0-72BC543D0EF6}"/>
                </a:ext>
              </a:extLst>
            </p:cNvPr>
            <p:cNvCxnSpPr>
              <a:cxnSpLocks/>
            </p:cNvCxnSpPr>
            <p:nvPr/>
          </p:nvCxnSpPr>
          <p:spPr>
            <a:xfrm>
              <a:off x="1812466" y="4662361"/>
              <a:ext cx="0" cy="504056"/>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フリーフォーム: 図形 17">
              <a:extLst>
                <a:ext uri="{FF2B5EF4-FFF2-40B4-BE49-F238E27FC236}">
                  <a16:creationId xmlns:a16="http://schemas.microsoft.com/office/drawing/2014/main" id="{72281110-806B-4DD7-9C34-E6F26580703D}"/>
                </a:ext>
              </a:extLst>
            </p:cNvPr>
            <p:cNvSpPr/>
            <p:nvPr/>
          </p:nvSpPr>
          <p:spPr>
            <a:xfrm rot="10800000">
              <a:off x="416503" y="3770794"/>
              <a:ext cx="2796998" cy="863119"/>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Lst>
              <a:ahLst/>
              <a:cxnLst>
                <a:cxn ang="0">
                  <a:pos x="connsiteX0" y="connsiteY0"/>
                </a:cxn>
                <a:cxn ang="0">
                  <a:pos x="connsiteX1" y="connsiteY1"/>
                </a:cxn>
                <a:cxn ang="0">
                  <a:pos x="connsiteX2" y="connsiteY2"/>
                </a:cxn>
                <a:cxn ang="0">
                  <a:pos x="connsiteX3" y="connsiteY3"/>
                </a:cxn>
              </a:cxnLst>
              <a:rect l="l" t="t" r="r" b="b"/>
              <a:pathLst>
                <a:path w="2796998" h="708660">
                  <a:moveTo>
                    <a:pt x="2796998" y="0"/>
                  </a:moveTo>
                  <a:lnTo>
                    <a:pt x="2796998" y="708660"/>
                  </a:lnTo>
                  <a:lnTo>
                    <a:pt x="458" y="708660"/>
                  </a:lnTo>
                  <a:cubicBezTo>
                    <a:pt x="-1129" y="604454"/>
                    <a:pt x="2045" y="568116"/>
                    <a:pt x="458" y="463910"/>
                  </a:cubicBezTo>
                </a:path>
              </a:pathLst>
            </a:custGeom>
            <a:noFill/>
            <a:ln w="57150">
              <a:solidFill>
                <a:schemeClr val="accent3"/>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9EC0C64-CBE0-4EB6-AD68-C2F75B433BC3}"/>
                </a:ext>
              </a:extLst>
            </p:cNvPr>
            <p:cNvSpPr/>
            <p:nvPr/>
          </p:nvSpPr>
          <p:spPr>
            <a:xfrm>
              <a:off x="2488659" y="4202354"/>
              <a:ext cx="216838" cy="216838"/>
            </a:xfrm>
            <a:prstGeom prst="ellipse">
              <a:avLst/>
            </a:prstGeom>
            <a:solidFill>
              <a:srgbClr val="FF00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20" name="直線コネクタ 19">
              <a:extLst>
                <a:ext uri="{FF2B5EF4-FFF2-40B4-BE49-F238E27FC236}">
                  <a16:creationId xmlns:a16="http://schemas.microsoft.com/office/drawing/2014/main" id="{12535020-1A4E-4D68-B361-6F6A555066F3}"/>
                </a:ext>
              </a:extLst>
            </p:cNvPr>
            <p:cNvCxnSpPr>
              <a:cxnSpLocks/>
              <a:stCxn id="19" idx="3"/>
            </p:cNvCxnSpPr>
            <p:nvPr/>
          </p:nvCxnSpPr>
          <p:spPr>
            <a:xfrm>
              <a:off x="2520414" y="4387437"/>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0A9E09-527C-4850-AAEF-166FD5C56476}"/>
                </a:ext>
              </a:extLst>
            </p:cNvPr>
            <p:cNvCxnSpPr>
              <a:cxnSpLocks/>
              <a:stCxn id="19" idx="5"/>
            </p:cNvCxnSpPr>
            <p:nvPr/>
          </p:nvCxnSpPr>
          <p:spPr>
            <a:xfrm flipH="1">
              <a:off x="2672816" y="4387437"/>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97780514-BCF0-4A6E-85BA-4EACA5916693}"/>
                </a:ext>
              </a:extLst>
            </p:cNvPr>
            <p:cNvPicPr>
              <a:picLocks noChangeAspect="1"/>
            </p:cNvPicPr>
            <p:nvPr/>
          </p:nvPicPr>
          <p:blipFill rotWithShape="1">
            <a:blip r:embed="rId6">
              <a:clrChange>
                <a:clrFrom>
                  <a:srgbClr val="CDCDCD"/>
                </a:clrFrom>
                <a:clrTo>
                  <a:srgbClr val="CDCDCD">
                    <a:alpha val="0"/>
                  </a:srgbClr>
                </a:clrTo>
              </a:clrChange>
            </a:blip>
            <a:srcRect l="23540" t="14721" r="23540" b="14721"/>
            <a:stretch/>
          </p:blipFill>
          <p:spPr>
            <a:xfrm rot="19007956">
              <a:off x="2473579" y="4717155"/>
              <a:ext cx="395239" cy="395239"/>
            </a:xfrm>
            <a:prstGeom prst="rect">
              <a:avLst/>
            </a:prstGeom>
          </p:spPr>
        </p:pic>
        <p:sp>
          <p:nvSpPr>
            <p:cNvPr id="23" name="楕円 22">
              <a:extLst>
                <a:ext uri="{FF2B5EF4-FFF2-40B4-BE49-F238E27FC236}">
                  <a16:creationId xmlns:a16="http://schemas.microsoft.com/office/drawing/2014/main" id="{D17ED4A6-60BC-449A-8AAB-EBA34CA644AD}"/>
                </a:ext>
              </a:extLst>
            </p:cNvPr>
            <p:cNvSpPr/>
            <p:nvPr/>
          </p:nvSpPr>
          <p:spPr>
            <a:xfrm>
              <a:off x="2766646" y="4202354"/>
              <a:ext cx="216838" cy="216838"/>
            </a:xfrm>
            <a:prstGeom prst="ellipse">
              <a:avLst/>
            </a:prstGeom>
            <a:solidFill>
              <a:srgbClr val="FFFF00"/>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24" name="直線コネクタ 23">
              <a:extLst>
                <a:ext uri="{FF2B5EF4-FFF2-40B4-BE49-F238E27FC236}">
                  <a16:creationId xmlns:a16="http://schemas.microsoft.com/office/drawing/2014/main" id="{9375376E-02A9-4224-804A-FF98CDB198D2}"/>
                </a:ext>
              </a:extLst>
            </p:cNvPr>
            <p:cNvCxnSpPr>
              <a:cxnSpLocks/>
              <a:stCxn id="23" idx="3"/>
            </p:cNvCxnSpPr>
            <p:nvPr/>
          </p:nvCxnSpPr>
          <p:spPr>
            <a:xfrm>
              <a:off x="2798401" y="4387437"/>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9289EFD-07F4-46BA-9BBD-A159742F89FB}"/>
                </a:ext>
              </a:extLst>
            </p:cNvPr>
            <p:cNvCxnSpPr>
              <a:cxnSpLocks/>
              <a:stCxn id="23" idx="5"/>
            </p:cNvCxnSpPr>
            <p:nvPr/>
          </p:nvCxnSpPr>
          <p:spPr>
            <a:xfrm flipH="1">
              <a:off x="2950803" y="4387437"/>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E5370B83-3E52-4482-A029-5115BDB62CF9}"/>
                </a:ext>
              </a:extLst>
            </p:cNvPr>
            <p:cNvPicPr>
              <a:picLocks noChangeAspect="1"/>
            </p:cNvPicPr>
            <p:nvPr/>
          </p:nvPicPr>
          <p:blipFill rotWithShape="1">
            <a:blip r:embed="rId6">
              <a:clrChange>
                <a:clrFrom>
                  <a:srgbClr val="CDCDCD"/>
                </a:clrFrom>
                <a:clrTo>
                  <a:srgbClr val="CDCDCD">
                    <a:alpha val="0"/>
                  </a:srgbClr>
                </a:clrTo>
              </a:clrChange>
            </a:blip>
            <a:srcRect l="23540" t="14721" r="23540" b="14721"/>
            <a:stretch/>
          </p:blipFill>
          <p:spPr>
            <a:xfrm rot="19007956">
              <a:off x="2751566" y="4717155"/>
              <a:ext cx="395239" cy="395239"/>
            </a:xfrm>
            <a:prstGeom prst="rect">
              <a:avLst/>
            </a:prstGeom>
          </p:spPr>
        </p:pic>
        <p:sp>
          <p:nvSpPr>
            <p:cNvPr id="27" name="楕円 26">
              <a:extLst>
                <a:ext uri="{FF2B5EF4-FFF2-40B4-BE49-F238E27FC236}">
                  <a16:creationId xmlns:a16="http://schemas.microsoft.com/office/drawing/2014/main" id="{9B22FF61-72FC-4219-A51B-6BB464DA6BBD}"/>
                </a:ext>
              </a:extLst>
            </p:cNvPr>
            <p:cNvSpPr/>
            <p:nvPr/>
          </p:nvSpPr>
          <p:spPr>
            <a:xfrm>
              <a:off x="3197986" y="4202354"/>
              <a:ext cx="216838" cy="216838"/>
            </a:xfrm>
            <a:prstGeom prst="ellipse">
              <a:avLst/>
            </a:prstGeom>
            <a:solidFill>
              <a:schemeClr val="accent3"/>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90000" rtlCol="0" anchor="ctr"/>
            <a:lstStyle/>
            <a:p>
              <a:pPr algn="ctr"/>
              <a:endParaRPr kumimoji="1" lang="ja-JP" altLang="en-US" dirty="0"/>
            </a:p>
          </p:txBody>
        </p:sp>
        <p:cxnSp>
          <p:nvCxnSpPr>
            <p:cNvPr id="28" name="直線コネクタ 27">
              <a:extLst>
                <a:ext uri="{FF2B5EF4-FFF2-40B4-BE49-F238E27FC236}">
                  <a16:creationId xmlns:a16="http://schemas.microsoft.com/office/drawing/2014/main" id="{4F89E65E-0C57-4444-8956-E707E19D6CB3}"/>
                </a:ext>
              </a:extLst>
            </p:cNvPr>
            <p:cNvCxnSpPr>
              <a:cxnSpLocks/>
              <a:stCxn id="27" idx="3"/>
            </p:cNvCxnSpPr>
            <p:nvPr/>
          </p:nvCxnSpPr>
          <p:spPr>
            <a:xfrm>
              <a:off x="3229741" y="4387437"/>
              <a:ext cx="0"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E234A9-64E4-47DC-B2B9-23CEFD4C0E39}"/>
                </a:ext>
              </a:extLst>
            </p:cNvPr>
            <p:cNvCxnSpPr>
              <a:cxnSpLocks/>
              <a:stCxn id="27" idx="5"/>
            </p:cNvCxnSpPr>
            <p:nvPr/>
          </p:nvCxnSpPr>
          <p:spPr>
            <a:xfrm flipH="1">
              <a:off x="3382143" y="4387437"/>
              <a:ext cx="926" cy="1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8E7947C1-54E0-4A75-AF53-5571B8C769B0}"/>
                </a:ext>
              </a:extLst>
            </p:cNvPr>
            <p:cNvPicPr>
              <a:picLocks noChangeAspect="1"/>
            </p:cNvPicPr>
            <p:nvPr/>
          </p:nvPicPr>
          <p:blipFill rotWithShape="1">
            <a:blip r:embed="rId6">
              <a:clrChange>
                <a:clrFrom>
                  <a:srgbClr val="CDCDCD"/>
                </a:clrFrom>
                <a:clrTo>
                  <a:srgbClr val="CDCDCD">
                    <a:alpha val="0"/>
                  </a:srgbClr>
                </a:clrTo>
              </a:clrChange>
            </a:blip>
            <a:srcRect l="23540" t="14721" r="23540" b="14721"/>
            <a:stretch/>
          </p:blipFill>
          <p:spPr>
            <a:xfrm rot="19007956">
              <a:off x="3182906" y="4717155"/>
              <a:ext cx="395239" cy="395239"/>
            </a:xfrm>
            <a:prstGeom prst="rect">
              <a:avLst/>
            </a:prstGeom>
          </p:spPr>
        </p:pic>
        <p:cxnSp>
          <p:nvCxnSpPr>
            <p:cNvPr id="31" name="直線コネクタ 30">
              <a:extLst>
                <a:ext uri="{FF2B5EF4-FFF2-40B4-BE49-F238E27FC236}">
                  <a16:creationId xmlns:a16="http://schemas.microsoft.com/office/drawing/2014/main" id="{35E611B1-A13D-417D-B1B4-B4EF1A27A1A7}"/>
                </a:ext>
              </a:extLst>
            </p:cNvPr>
            <p:cNvCxnSpPr>
              <a:cxnSpLocks/>
            </p:cNvCxnSpPr>
            <p:nvPr/>
          </p:nvCxnSpPr>
          <p:spPr>
            <a:xfrm flipH="1">
              <a:off x="86694" y="4076251"/>
              <a:ext cx="2401965" cy="573952"/>
            </a:xfrm>
            <a:prstGeom prst="line">
              <a:avLst/>
            </a:prstGeom>
            <a:ln w="57150">
              <a:solidFill>
                <a:schemeClr val="bg2">
                  <a:lumMod val="60000"/>
                  <a:lumOff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60F4A12-4F47-417C-A01B-D1318AC43C77}"/>
                </a:ext>
              </a:extLst>
            </p:cNvPr>
            <p:cNvCxnSpPr>
              <a:cxnSpLocks/>
            </p:cNvCxnSpPr>
            <p:nvPr/>
          </p:nvCxnSpPr>
          <p:spPr>
            <a:xfrm>
              <a:off x="5087190" y="4668711"/>
              <a:ext cx="0" cy="360040"/>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34BD644-86BF-4773-AE95-42481B006514}"/>
                </a:ext>
              </a:extLst>
            </p:cNvPr>
            <p:cNvCxnSpPr>
              <a:cxnSpLocks/>
            </p:cNvCxnSpPr>
            <p:nvPr/>
          </p:nvCxnSpPr>
          <p:spPr>
            <a:xfrm>
              <a:off x="5224856" y="4668711"/>
              <a:ext cx="0" cy="525402"/>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4" name="フリーフォーム: 図形 33">
              <a:extLst>
                <a:ext uri="{FF2B5EF4-FFF2-40B4-BE49-F238E27FC236}">
                  <a16:creationId xmlns:a16="http://schemas.microsoft.com/office/drawing/2014/main" id="{0180F3F2-CE88-4F87-BE82-8EDD88F61E5B}"/>
                </a:ext>
              </a:extLst>
            </p:cNvPr>
            <p:cNvSpPr/>
            <p:nvPr/>
          </p:nvSpPr>
          <p:spPr>
            <a:xfrm>
              <a:off x="1539748" y="4656011"/>
              <a:ext cx="4108648" cy="1003936"/>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650 w 2796650"/>
                <a:gd name="connsiteY0" fmla="*/ 96383 h 805043"/>
                <a:gd name="connsiteX1" fmla="*/ 2796650 w 2796650"/>
                <a:gd name="connsiteY1" fmla="*/ 805043 h 805043"/>
                <a:gd name="connsiteX2" fmla="*/ 110 w 2796650"/>
                <a:gd name="connsiteY2" fmla="*/ 805043 h 805043"/>
                <a:gd name="connsiteX3" fmla="*/ 13077 w 2796650"/>
                <a:gd name="connsiteY3" fmla="*/ 0 h 805043"/>
                <a:gd name="connsiteX0" fmla="*/ 2796650 w 2796650"/>
                <a:gd name="connsiteY0" fmla="*/ 0 h 708660"/>
                <a:gd name="connsiteX1" fmla="*/ 2796650 w 2796650"/>
                <a:gd name="connsiteY1" fmla="*/ 708660 h 708660"/>
                <a:gd name="connsiteX2" fmla="*/ 110 w 2796650"/>
                <a:gd name="connsiteY2" fmla="*/ 708660 h 708660"/>
                <a:gd name="connsiteX3" fmla="*/ 13077 w 2796650"/>
                <a:gd name="connsiteY3" fmla="*/ 20158 h 708660"/>
                <a:gd name="connsiteX0" fmla="*/ 2796762 w 2796762"/>
                <a:gd name="connsiteY0" fmla="*/ 0 h 708660"/>
                <a:gd name="connsiteX1" fmla="*/ 2796762 w 2796762"/>
                <a:gd name="connsiteY1" fmla="*/ 708660 h 708660"/>
                <a:gd name="connsiteX2" fmla="*/ 222 w 2796762"/>
                <a:gd name="connsiteY2" fmla="*/ 708660 h 708660"/>
                <a:gd name="connsiteX3" fmla="*/ 4544 w 2796762"/>
                <a:gd name="connsiteY3" fmla="*/ 11193 h 708660"/>
              </a:gdLst>
              <a:ahLst/>
              <a:cxnLst>
                <a:cxn ang="0">
                  <a:pos x="connsiteX0" y="connsiteY0"/>
                </a:cxn>
                <a:cxn ang="0">
                  <a:pos x="connsiteX1" y="connsiteY1"/>
                </a:cxn>
                <a:cxn ang="0">
                  <a:pos x="connsiteX2" y="connsiteY2"/>
                </a:cxn>
                <a:cxn ang="0">
                  <a:pos x="connsiteX3" y="connsiteY3"/>
                </a:cxn>
              </a:cxnLst>
              <a:rect l="l" t="t" r="r" b="b"/>
              <a:pathLst>
                <a:path w="2796762" h="708660">
                  <a:moveTo>
                    <a:pt x="2796762" y="0"/>
                  </a:moveTo>
                  <a:lnTo>
                    <a:pt x="2796762" y="708660"/>
                  </a:lnTo>
                  <a:lnTo>
                    <a:pt x="222" y="708660"/>
                  </a:lnTo>
                  <a:cubicBezTo>
                    <a:pt x="-1365" y="604454"/>
                    <a:pt x="6131" y="115399"/>
                    <a:pt x="4544" y="11193"/>
                  </a:cubicBezTo>
                </a:path>
              </a:pathLst>
            </a:custGeom>
            <a:noFill/>
            <a:ln w="57150">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31A0A7FF-6093-4C65-97C2-1D9FE24EC113}"/>
                </a:ext>
              </a:extLst>
            </p:cNvPr>
            <p:cNvCxnSpPr>
              <a:cxnSpLocks/>
            </p:cNvCxnSpPr>
            <p:nvPr/>
          </p:nvCxnSpPr>
          <p:spPr>
            <a:xfrm>
              <a:off x="6074094" y="2555079"/>
              <a:ext cx="144016"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62A4211-731D-40A5-8602-E314714F7E76}"/>
                </a:ext>
              </a:extLst>
            </p:cNvPr>
            <p:cNvCxnSpPr>
              <a:cxnSpLocks/>
            </p:cNvCxnSpPr>
            <p:nvPr/>
          </p:nvCxnSpPr>
          <p:spPr>
            <a:xfrm>
              <a:off x="6499124" y="2555079"/>
              <a:ext cx="0" cy="511369"/>
            </a:xfrm>
            <a:prstGeom prst="line">
              <a:avLst/>
            </a:prstGeom>
            <a:ln w="57150">
              <a:solidFill>
                <a:srgbClr val="FF00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68E85AE-CBDB-4702-AE27-9E309D57FFDB}"/>
                </a:ext>
              </a:extLst>
            </p:cNvPr>
            <p:cNvCxnSpPr>
              <a:cxnSpLocks/>
            </p:cNvCxnSpPr>
            <p:nvPr/>
          </p:nvCxnSpPr>
          <p:spPr>
            <a:xfrm>
              <a:off x="2617402" y="4571303"/>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6A7FE5C-F89B-47D6-A32F-A29482D8D4BE}"/>
                </a:ext>
              </a:extLst>
            </p:cNvPr>
            <p:cNvCxnSpPr>
              <a:cxnSpLocks/>
            </p:cNvCxnSpPr>
            <p:nvPr/>
          </p:nvCxnSpPr>
          <p:spPr>
            <a:xfrm>
              <a:off x="5648396" y="4368127"/>
              <a:ext cx="850730" cy="0"/>
            </a:xfrm>
            <a:prstGeom prst="line">
              <a:avLst/>
            </a:prstGeom>
            <a:ln w="571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FB660A5-E74E-48E8-BD68-95A4772873F7}"/>
                </a:ext>
              </a:extLst>
            </p:cNvPr>
            <p:cNvCxnSpPr>
              <a:cxnSpLocks/>
            </p:cNvCxnSpPr>
            <p:nvPr/>
          </p:nvCxnSpPr>
          <p:spPr>
            <a:xfrm>
              <a:off x="5515649" y="4215054"/>
              <a:ext cx="850730" cy="0"/>
            </a:xfrm>
            <a:prstGeom prst="line">
              <a:avLst/>
            </a:prstGeom>
            <a:ln w="57150">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0" name="フリーフォーム: 図形 39">
              <a:extLst>
                <a:ext uri="{FF2B5EF4-FFF2-40B4-BE49-F238E27FC236}">
                  <a16:creationId xmlns:a16="http://schemas.microsoft.com/office/drawing/2014/main" id="{F99B6689-5220-4BDC-95DA-E87878AB2194}"/>
                </a:ext>
              </a:extLst>
            </p:cNvPr>
            <p:cNvSpPr/>
            <p:nvPr/>
          </p:nvSpPr>
          <p:spPr>
            <a:xfrm>
              <a:off x="1080143" y="4640619"/>
              <a:ext cx="4435506" cy="1161626"/>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650 w 2796650"/>
                <a:gd name="connsiteY0" fmla="*/ 96383 h 805043"/>
                <a:gd name="connsiteX1" fmla="*/ 2796650 w 2796650"/>
                <a:gd name="connsiteY1" fmla="*/ 805043 h 805043"/>
                <a:gd name="connsiteX2" fmla="*/ 110 w 2796650"/>
                <a:gd name="connsiteY2" fmla="*/ 805043 h 805043"/>
                <a:gd name="connsiteX3" fmla="*/ 13077 w 2796650"/>
                <a:gd name="connsiteY3" fmla="*/ 0 h 805043"/>
                <a:gd name="connsiteX0" fmla="*/ 2796650 w 2796650"/>
                <a:gd name="connsiteY0" fmla="*/ 0 h 708660"/>
                <a:gd name="connsiteX1" fmla="*/ 2796650 w 2796650"/>
                <a:gd name="connsiteY1" fmla="*/ 708660 h 708660"/>
                <a:gd name="connsiteX2" fmla="*/ 110 w 2796650"/>
                <a:gd name="connsiteY2" fmla="*/ 708660 h 708660"/>
                <a:gd name="connsiteX3" fmla="*/ 13077 w 2796650"/>
                <a:gd name="connsiteY3" fmla="*/ 20158 h 708660"/>
                <a:gd name="connsiteX0" fmla="*/ 2796762 w 2796762"/>
                <a:gd name="connsiteY0" fmla="*/ 0 h 708660"/>
                <a:gd name="connsiteX1" fmla="*/ 2796762 w 2796762"/>
                <a:gd name="connsiteY1" fmla="*/ 708660 h 708660"/>
                <a:gd name="connsiteX2" fmla="*/ 222 w 2796762"/>
                <a:gd name="connsiteY2" fmla="*/ 708660 h 708660"/>
                <a:gd name="connsiteX3" fmla="*/ 4544 w 2796762"/>
                <a:gd name="connsiteY3" fmla="*/ 11193 h 708660"/>
              </a:gdLst>
              <a:ahLst/>
              <a:cxnLst>
                <a:cxn ang="0">
                  <a:pos x="connsiteX0" y="connsiteY0"/>
                </a:cxn>
                <a:cxn ang="0">
                  <a:pos x="connsiteX1" y="connsiteY1"/>
                </a:cxn>
                <a:cxn ang="0">
                  <a:pos x="connsiteX2" y="connsiteY2"/>
                </a:cxn>
                <a:cxn ang="0">
                  <a:pos x="connsiteX3" y="connsiteY3"/>
                </a:cxn>
              </a:cxnLst>
              <a:rect l="l" t="t" r="r" b="b"/>
              <a:pathLst>
                <a:path w="2796762" h="708660">
                  <a:moveTo>
                    <a:pt x="2796762" y="0"/>
                  </a:moveTo>
                  <a:lnTo>
                    <a:pt x="2796762" y="708660"/>
                  </a:lnTo>
                  <a:lnTo>
                    <a:pt x="222" y="708660"/>
                  </a:lnTo>
                  <a:cubicBezTo>
                    <a:pt x="-1365" y="604454"/>
                    <a:pt x="6131" y="115399"/>
                    <a:pt x="4544" y="11193"/>
                  </a:cubicBezTo>
                </a:path>
              </a:pathLst>
            </a:custGeom>
            <a:noFill/>
            <a:ln w="57150">
              <a:solidFill>
                <a:schemeClr val="accent3"/>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0E9447FA-B07C-458B-978F-8EF1037B71FA}"/>
                </a:ext>
              </a:extLst>
            </p:cNvPr>
            <p:cNvCxnSpPr>
              <a:cxnSpLocks/>
            </p:cNvCxnSpPr>
            <p:nvPr/>
          </p:nvCxnSpPr>
          <p:spPr>
            <a:xfrm>
              <a:off x="6218110" y="4668711"/>
              <a:ext cx="0" cy="525402"/>
            </a:xfrm>
            <a:prstGeom prst="line">
              <a:avLst/>
            </a:prstGeom>
            <a:ln w="5715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71E8703-9F7A-4D43-BC79-AF7A37823D94}"/>
                </a:ext>
              </a:extLst>
            </p:cNvPr>
            <p:cNvGrpSpPr/>
            <p:nvPr/>
          </p:nvGrpSpPr>
          <p:grpSpPr>
            <a:xfrm>
              <a:off x="2452036" y="4523991"/>
              <a:ext cx="99874" cy="99874"/>
              <a:chOff x="3672430" y="4459183"/>
              <a:chExt cx="99874" cy="99874"/>
            </a:xfrm>
          </p:grpSpPr>
          <p:cxnSp>
            <p:nvCxnSpPr>
              <p:cNvPr id="56" name="直線コネクタ 55">
                <a:extLst>
                  <a:ext uri="{FF2B5EF4-FFF2-40B4-BE49-F238E27FC236}">
                    <a16:creationId xmlns:a16="http://schemas.microsoft.com/office/drawing/2014/main" id="{2B0F4B1B-5371-4DAA-AA70-A40FC701A45B}"/>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373EBC9-D8EB-46CB-97C0-7DBD918FAD86}"/>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963C135F-9A62-4965-A512-EDDB2278CA3F}"/>
                </a:ext>
              </a:extLst>
            </p:cNvPr>
            <p:cNvGrpSpPr/>
            <p:nvPr/>
          </p:nvGrpSpPr>
          <p:grpSpPr>
            <a:xfrm>
              <a:off x="1579891" y="2916133"/>
              <a:ext cx="99874" cy="99874"/>
              <a:chOff x="3672430" y="4459183"/>
              <a:chExt cx="99874" cy="99874"/>
            </a:xfrm>
          </p:grpSpPr>
          <p:cxnSp>
            <p:nvCxnSpPr>
              <p:cNvPr id="54" name="直線コネクタ 53">
                <a:extLst>
                  <a:ext uri="{FF2B5EF4-FFF2-40B4-BE49-F238E27FC236}">
                    <a16:creationId xmlns:a16="http://schemas.microsoft.com/office/drawing/2014/main" id="{DA75BFAF-7C1C-4014-B94C-A2688E76995B}"/>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C5D2DA8-43A7-47AB-8CE7-C1C131963337}"/>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4" name="直線コネクタ 43">
              <a:extLst>
                <a:ext uri="{FF2B5EF4-FFF2-40B4-BE49-F238E27FC236}">
                  <a16:creationId xmlns:a16="http://schemas.microsoft.com/office/drawing/2014/main" id="{F2BDF67B-8924-4B15-974D-A9A80882A41D}"/>
                </a:ext>
              </a:extLst>
            </p:cNvPr>
            <p:cNvCxnSpPr>
              <a:cxnSpLocks/>
            </p:cNvCxnSpPr>
            <p:nvPr/>
          </p:nvCxnSpPr>
          <p:spPr>
            <a:xfrm>
              <a:off x="1579891" y="2646137"/>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EC266B8-AC0D-45C3-829B-A180AB679DE0}"/>
                </a:ext>
              </a:extLst>
            </p:cNvPr>
            <p:cNvCxnSpPr>
              <a:cxnSpLocks/>
            </p:cNvCxnSpPr>
            <p:nvPr/>
          </p:nvCxnSpPr>
          <p:spPr>
            <a:xfrm>
              <a:off x="2924215" y="4571303"/>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B56F47AF-5E96-4285-873B-A75C3BDD7AAF}"/>
                </a:ext>
              </a:extLst>
            </p:cNvPr>
            <p:cNvGrpSpPr/>
            <p:nvPr/>
          </p:nvGrpSpPr>
          <p:grpSpPr>
            <a:xfrm>
              <a:off x="2758849" y="4523991"/>
              <a:ext cx="99874" cy="99874"/>
              <a:chOff x="3672430" y="4459183"/>
              <a:chExt cx="99874" cy="99874"/>
            </a:xfrm>
          </p:grpSpPr>
          <p:cxnSp>
            <p:nvCxnSpPr>
              <p:cNvPr id="52" name="直線コネクタ 51">
                <a:extLst>
                  <a:ext uri="{FF2B5EF4-FFF2-40B4-BE49-F238E27FC236}">
                    <a16:creationId xmlns:a16="http://schemas.microsoft.com/office/drawing/2014/main" id="{B7915D4B-D546-4CA0-836F-035E2AEAE4EF}"/>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93C67F8-D36B-42F9-A9E4-268FB7996398}"/>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7" name="直線コネクタ 46">
              <a:extLst>
                <a:ext uri="{FF2B5EF4-FFF2-40B4-BE49-F238E27FC236}">
                  <a16:creationId xmlns:a16="http://schemas.microsoft.com/office/drawing/2014/main" id="{3A850845-A704-4FCC-81A2-7AAE7D9B36E8}"/>
                </a:ext>
              </a:extLst>
            </p:cNvPr>
            <p:cNvCxnSpPr>
              <a:cxnSpLocks/>
            </p:cNvCxnSpPr>
            <p:nvPr/>
          </p:nvCxnSpPr>
          <p:spPr>
            <a:xfrm>
              <a:off x="3331028" y="4571303"/>
              <a:ext cx="998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01A6BBDA-06F5-4AA0-B727-242AEA4E39A1}"/>
                </a:ext>
              </a:extLst>
            </p:cNvPr>
            <p:cNvGrpSpPr/>
            <p:nvPr/>
          </p:nvGrpSpPr>
          <p:grpSpPr>
            <a:xfrm>
              <a:off x="3165662" y="4523991"/>
              <a:ext cx="99874" cy="99874"/>
              <a:chOff x="3672430" y="4459183"/>
              <a:chExt cx="99874" cy="99874"/>
            </a:xfrm>
          </p:grpSpPr>
          <p:cxnSp>
            <p:nvCxnSpPr>
              <p:cNvPr id="50" name="直線コネクタ 49">
                <a:extLst>
                  <a:ext uri="{FF2B5EF4-FFF2-40B4-BE49-F238E27FC236}">
                    <a16:creationId xmlns:a16="http://schemas.microsoft.com/office/drawing/2014/main" id="{1B1D18AE-34DA-4841-9DC2-4DF4BC0C49A2}"/>
                  </a:ext>
                </a:extLst>
              </p:cNvPr>
              <p:cNvCxnSpPr>
                <a:cxnSpLocks/>
              </p:cNvCxnSpPr>
              <p:nvPr/>
            </p:nvCxnSpPr>
            <p:spPr>
              <a:xfrm>
                <a:off x="3672430"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AEF0EECD-097E-4FF3-89B0-3FD60B4868C2}"/>
                  </a:ext>
                </a:extLst>
              </p:cNvPr>
              <p:cNvCxnSpPr>
                <a:cxnSpLocks/>
              </p:cNvCxnSpPr>
              <p:nvPr/>
            </p:nvCxnSpPr>
            <p:spPr>
              <a:xfrm rot="5400000">
                <a:off x="3671784" y="4509120"/>
                <a:ext cx="998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9" name="フリーフォーム: 図形 48">
              <a:extLst>
                <a:ext uri="{FF2B5EF4-FFF2-40B4-BE49-F238E27FC236}">
                  <a16:creationId xmlns:a16="http://schemas.microsoft.com/office/drawing/2014/main" id="{656ABEA7-65DE-4C96-9544-64F99C284597}"/>
                </a:ext>
              </a:extLst>
            </p:cNvPr>
            <p:cNvSpPr/>
            <p:nvPr/>
          </p:nvSpPr>
          <p:spPr>
            <a:xfrm rot="10800000">
              <a:off x="229993" y="3612864"/>
              <a:ext cx="2581389" cy="1021047"/>
            </a:xfrm>
            <a:custGeom>
              <a:avLst/>
              <a:gdLst>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312420 h 708660"/>
                <a:gd name="connsiteX0" fmla="*/ 2796540 w 2796540"/>
                <a:gd name="connsiteY0" fmla="*/ 0 h 708660"/>
                <a:gd name="connsiteX1" fmla="*/ 2796540 w 2796540"/>
                <a:gd name="connsiteY1" fmla="*/ 708660 h 708660"/>
                <a:gd name="connsiteX2" fmla="*/ 0 w 2796540"/>
                <a:gd name="connsiteY2" fmla="*/ 708660 h 708660"/>
                <a:gd name="connsiteX3" fmla="*/ 0 w 2796540"/>
                <a:gd name="connsiteY3" fmla="*/ 249540 h 708660"/>
                <a:gd name="connsiteX0" fmla="*/ 2801302 w 2801302"/>
                <a:gd name="connsiteY0" fmla="*/ 0 h 708660"/>
                <a:gd name="connsiteX1" fmla="*/ 2801302 w 2801302"/>
                <a:gd name="connsiteY1" fmla="*/ 708660 h 708660"/>
                <a:gd name="connsiteX2" fmla="*/ 4762 w 2801302"/>
                <a:gd name="connsiteY2" fmla="*/ 708660 h 708660"/>
                <a:gd name="connsiteX3" fmla="*/ 0 w 2801302"/>
                <a:gd name="connsiteY3" fmla="*/ 396043 h 708660"/>
                <a:gd name="connsiteX0" fmla="*/ 2796752 w 2796752"/>
                <a:gd name="connsiteY0" fmla="*/ 0 h 708660"/>
                <a:gd name="connsiteX1" fmla="*/ 2796752 w 2796752"/>
                <a:gd name="connsiteY1" fmla="*/ 708660 h 708660"/>
                <a:gd name="connsiteX2" fmla="*/ 212 w 2796752"/>
                <a:gd name="connsiteY2" fmla="*/ 708660 h 708660"/>
                <a:gd name="connsiteX3" fmla="*/ 4975 w 2796752"/>
                <a:gd name="connsiteY3" fmla="*/ 43223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463910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340508 h 708660"/>
                <a:gd name="connsiteX0" fmla="*/ 2796998 w 2796998"/>
                <a:gd name="connsiteY0" fmla="*/ 0 h 708660"/>
                <a:gd name="connsiteX1" fmla="*/ 2796998 w 2796998"/>
                <a:gd name="connsiteY1" fmla="*/ 708660 h 708660"/>
                <a:gd name="connsiteX2" fmla="*/ 458 w 2796998"/>
                <a:gd name="connsiteY2" fmla="*/ 708660 h 708660"/>
                <a:gd name="connsiteX3" fmla="*/ 458 w 2796998"/>
                <a:gd name="connsiteY3" fmla="*/ 380173 h 708660"/>
              </a:gdLst>
              <a:ahLst/>
              <a:cxnLst>
                <a:cxn ang="0">
                  <a:pos x="connsiteX0" y="connsiteY0"/>
                </a:cxn>
                <a:cxn ang="0">
                  <a:pos x="connsiteX1" y="connsiteY1"/>
                </a:cxn>
                <a:cxn ang="0">
                  <a:pos x="connsiteX2" y="connsiteY2"/>
                </a:cxn>
                <a:cxn ang="0">
                  <a:pos x="connsiteX3" y="connsiteY3"/>
                </a:cxn>
              </a:cxnLst>
              <a:rect l="l" t="t" r="r" b="b"/>
              <a:pathLst>
                <a:path w="2796998" h="708660">
                  <a:moveTo>
                    <a:pt x="2796998" y="0"/>
                  </a:moveTo>
                  <a:lnTo>
                    <a:pt x="2796998" y="708660"/>
                  </a:lnTo>
                  <a:lnTo>
                    <a:pt x="458" y="708660"/>
                  </a:lnTo>
                  <a:cubicBezTo>
                    <a:pt x="-1129" y="604454"/>
                    <a:pt x="2045" y="484379"/>
                    <a:pt x="458" y="380173"/>
                  </a:cubicBezTo>
                </a:path>
              </a:pathLst>
            </a:custGeom>
            <a:noFill/>
            <a:ln w="57150">
              <a:solidFill>
                <a:srgbClr val="FFFF00"/>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楕円 59">
            <a:extLst>
              <a:ext uri="{FF2B5EF4-FFF2-40B4-BE49-F238E27FC236}">
                <a16:creationId xmlns:a16="http://schemas.microsoft.com/office/drawing/2014/main" id="{B946E9AB-4315-4D7B-87D8-D6B1B578F7A2}"/>
              </a:ext>
            </a:extLst>
          </p:cNvPr>
          <p:cNvSpPr/>
          <p:nvPr/>
        </p:nvSpPr>
        <p:spPr>
          <a:xfrm>
            <a:off x="4651803" y="5608394"/>
            <a:ext cx="247483" cy="215291"/>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08193A2E-A457-4C9A-8F92-3C9AFAEEAEB4}"/>
              </a:ext>
            </a:extLst>
          </p:cNvPr>
          <p:cNvSpPr/>
          <p:nvPr/>
        </p:nvSpPr>
        <p:spPr>
          <a:xfrm>
            <a:off x="4654890" y="5366229"/>
            <a:ext cx="247483" cy="215291"/>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4AE125E0-4DF4-4CF5-9EBE-5725B0E29690}"/>
              </a:ext>
            </a:extLst>
          </p:cNvPr>
          <p:cNvPicPr>
            <a:picLocks noChangeAspect="1"/>
          </p:cNvPicPr>
          <p:nvPr/>
        </p:nvPicPr>
        <p:blipFill rotWithShape="1">
          <a:blip r:embed="rId7"/>
          <a:srcRect l="8700" t="10910" r="59440" b="54200"/>
          <a:stretch/>
        </p:blipFill>
        <p:spPr>
          <a:xfrm>
            <a:off x="6163366" y="1633454"/>
            <a:ext cx="3528392" cy="4342507"/>
          </a:xfrm>
          <a:prstGeom prst="rect">
            <a:avLst/>
          </a:prstGeom>
        </p:spPr>
      </p:pic>
    </p:spTree>
    <p:extLst>
      <p:ext uri="{BB962C8B-B14F-4D97-AF65-F5344CB8AC3E}">
        <p14:creationId xmlns:p14="http://schemas.microsoft.com/office/powerpoint/2010/main" val="2565944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57</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endParaRPr kumimoji="1" lang="ja-JP" altLang="en-US" sz="2400" u="sng" dirty="0"/>
          </a:p>
        </p:txBody>
      </p:sp>
      <p:sp>
        <p:nvSpPr>
          <p:cNvPr id="62" name="テキスト ボックス 61">
            <a:extLst>
              <a:ext uri="{FF2B5EF4-FFF2-40B4-BE49-F238E27FC236}">
                <a16:creationId xmlns:a16="http://schemas.microsoft.com/office/drawing/2014/main" id="{36F0D3E5-FB92-4137-AAD8-89B211F57907}"/>
              </a:ext>
            </a:extLst>
          </p:cNvPr>
          <p:cNvSpPr txBox="1"/>
          <p:nvPr/>
        </p:nvSpPr>
        <p:spPr>
          <a:xfrm>
            <a:off x="73557" y="748158"/>
            <a:ext cx="9488066" cy="2862322"/>
          </a:xfrm>
          <a:prstGeom prst="rect">
            <a:avLst/>
          </a:prstGeom>
          <a:noFill/>
        </p:spPr>
        <p:txBody>
          <a:bodyPr wrap="square" rtlCol="0">
            <a:spAutoFit/>
          </a:bodyPr>
          <a:lstStyle/>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63" name="タイトル 1">
            <a:extLst>
              <a:ext uri="{FF2B5EF4-FFF2-40B4-BE49-F238E27FC236}">
                <a16:creationId xmlns:a16="http://schemas.microsoft.com/office/drawing/2014/main" id="{9E5EE0A5-B86C-4B33-847A-531519978AF0}"/>
              </a:ext>
            </a:extLst>
          </p:cNvPr>
          <p:cNvSpPr txBox="1">
            <a:spLocks/>
          </p:cNvSpPr>
          <p:nvPr/>
        </p:nvSpPr>
        <p:spPr>
          <a:xfrm>
            <a:off x="776536" y="1148693"/>
            <a:ext cx="8352928" cy="4560613"/>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kumimoji="1" sz="1800" b="1" kern="1200">
                <a:solidFill>
                  <a:schemeClr val="tx1"/>
                </a:solidFill>
                <a:latin typeface="+mj-lt"/>
                <a:ea typeface="+mj-ea"/>
                <a:cs typeface="+mj-cs"/>
              </a:defRPr>
            </a:lvl1pPr>
          </a:lstStyle>
          <a:p>
            <a:pPr marL="533400" indent="-533400" fontAlgn="auto">
              <a:spcAft>
                <a:spcPts val="0"/>
              </a:spcAft>
            </a:pPr>
            <a:br>
              <a:rPr lang="en-US" altLang="ja-JP" sz="3200" u="sng" dirty="0"/>
            </a:br>
            <a:r>
              <a:rPr lang="ja-JP" altLang="en-US" sz="3200" u="sng" dirty="0"/>
              <a:t>ソースコードの紹介</a:t>
            </a:r>
            <a:br>
              <a:rPr lang="en-US" altLang="ja-JP" sz="3200" u="sng" dirty="0"/>
            </a:br>
            <a:br>
              <a:rPr lang="en-US" altLang="ja-JP" sz="3200" u="sng" dirty="0"/>
            </a:br>
            <a:br>
              <a:rPr lang="en-US" altLang="ja-JP" sz="3200" u="sng" dirty="0"/>
            </a:br>
            <a:endParaRPr lang="ja-JP" altLang="en-US" sz="3200" u="sng" dirty="0"/>
          </a:p>
        </p:txBody>
      </p:sp>
    </p:spTree>
    <p:extLst>
      <p:ext uri="{BB962C8B-B14F-4D97-AF65-F5344CB8AC3E}">
        <p14:creationId xmlns:p14="http://schemas.microsoft.com/office/powerpoint/2010/main" val="3264727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58</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1) RPR-0521RSTest_enshu1.ino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17" name="テキスト ボックス 16">
            <a:extLst>
              <a:ext uri="{FF2B5EF4-FFF2-40B4-BE49-F238E27FC236}">
                <a16:creationId xmlns:a16="http://schemas.microsoft.com/office/drawing/2014/main" id="{445D7244-28B1-4EF3-9456-4B7192FA1217}"/>
              </a:ext>
            </a:extLst>
          </p:cNvPr>
          <p:cNvSpPr txBox="1"/>
          <p:nvPr/>
        </p:nvSpPr>
        <p:spPr>
          <a:xfrm>
            <a:off x="73557" y="883161"/>
            <a:ext cx="4540978" cy="5786199"/>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照度センサ用の</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出力</a:t>
            </a:r>
            <a:r>
              <a:rPr lang="en-US" altLang="ja-JP" sz="1000" dirty="0">
                <a:latin typeface="ＭＳ ゴシック" panose="020B0609070205080204" pitchFamily="49" charset="-128"/>
                <a:ea typeface="ＭＳ ゴシック" panose="020B0609070205080204" pitchFamily="49" charset="-128"/>
              </a:rPr>
              <a:t>PIN(GPIO 04</a:t>
            </a:r>
            <a:r>
              <a:rPr lang="ja-JP" altLang="en-US" sz="1000" dirty="0">
                <a:latin typeface="ＭＳ ゴシック" panose="020B0609070205080204" pitchFamily="49" charset="-128"/>
                <a:ea typeface="ＭＳ ゴシック" panose="020B0609070205080204" pitchFamily="49" charset="-128"/>
              </a:rPr>
              <a:t>は</a:t>
            </a:r>
            <a:r>
              <a:rPr lang="en-US" altLang="ja-JP" sz="1000" dirty="0">
                <a:latin typeface="ＭＳ ゴシック" panose="020B0609070205080204" pitchFamily="49" charset="-128"/>
                <a:ea typeface="ＭＳ ゴシック" panose="020B0609070205080204" pitchFamily="49" charset="-128"/>
              </a:rPr>
              <a:t>PWM</a:t>
            </a:r>
            <a:r>
              <a:rPr lang="ja-JP" altLang="en-US" sz="1000" dirty="0">
                <a:latin typeface="ＭＳ ゴシック" panose="020B0609070205080204" pitchFamily="49" charset="-128"/>
                <a:ea typeface="ＭＳ ゴシック" panose="020B0609070205080204" pitchFamily="49" charset="-128"/>
              </a:rPr>
              <a:t>出力が可能</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#define PIN_BRIGHT_LED (4)</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照度センサ用</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の点灯閾値 単位</a:t>
            </a:r>
            <a:r>
              <a:rPr lang="en-US" altLang="ja-JP" sz="1000" dirty="0">
                <a:latin typeface="ＭＳ ゴシック" panose="020B0609070205080204" pitchFamily="49" charset="-128"/>
                <a:ea typeface="ＭＳ ゴシック" panose="020B0609070205080204" pitchFamily="49" charset="-128"/>
              </a:rPr>
              <a:t>[Lx(</a:t>
            </a:r>
            <a:r>
              <a:rPr lang="ja-JP" altLang="en-US" sz="1000" dirty="0">
                <a:latin typeface="ＭＳ ゴシック" panose="020B0609070205080204" pitchFamily="49" charset="-128"/>
                <a:ea typeface="ＭＳ ゴシック" panose="020B0609070205080204" pitchFamily="49" charset="-128"/>
              </a:rPr>
              <a:t>ルクス</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#define BRIGHT_LED_ON_THR (50)</a:t>
            </a:r>
          </a:p>
          <a:p>
            <a:r>
              <a:rPr lang="en-US" altLang="ja-JP" sz="1000" dirty="0">
                <a:latin typeface="ＭＳ ゴシック" panose="020B0609070205080204" pitchFamily="49" charset="-128"/>
                <a:ea typeface="ＭＳ ゴシック" panose="020B0609070205080204" pitchFamily="49" charset="-128"/>
              </a:rPr>
              <a:t>void setup() </a:t>
            </a:r>
          </a:p>
          <a:p>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a:t>
            </a:r>
            <a:r>
              <a:rPr lang="ja-JP" altLang="en-US" sz="1000" dirty="0">
                <a:latin typeface="ＭＳ ゴシック" panose="020B0609070205080204" pitchFamily="49" charset="-128"/>
                <a:ea typeface="ＭＳ ゴシック" panose="020B0609070205080204" pitchFamily="49" charset="-128"/>
              </a:rPr>
              <a:t>ここより上はサンプルと同じ</a:t>
            </a:r>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pinMode</a:t>
            </a:r>
            <a:r>
              <a:rPr lang="en-US" altLang="ja-JP" sz="1000" dirty="0">
                <a:latin typeface="ＭＳ ゴシック" panose="020B0609070205080204" pitchFamily="49" charset="-128"/>
                <a:ea typeface="ＭＳ ゴシック" panose="020B0609070205080204" pitchFamily="49" charset="-128"/>
              </a:rPr>
              <a:t>(PIN_BRIGHT_LED, OUTPUT);</a:t>
            </a:r>
          </a:p>
          <a:p>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loop() </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error;</a:t>
            </a:r>
          </a:p>
          <a:p>
            <a:r>
              <a:rPr lang="en-US" altLang="ja-JP" sz="1000" dirty="0">
                <a:latin typeface="ＭＳ ゴシック" panose="020B0609070205080204" pitchFamily="49" charset="-128"/>
                <a:ea typeface="ＭＳ ゴシック" panose="020B0609070205080204" pitchFamily="49" charset="-128"/>
              </a:rPr>
              <a:t>	unsigned short </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float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error = rpr0521rs.get_psalsval(&amp;</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 &amp;</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if(error == 0) {</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 &lt;= BRIGHT_LED_ON_THR){</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digitalWrite</a:t>
            </a:r>
            <a:r>
              <a:rPr lang="en-US" altLang="ja-JP" sz="1000" dirty="0">
                <a:latin typeface="ＭＳ ゴシック" panose="020B0609070205080204" pitchFamily="49" charset="-128"/>
                <a:ea typeface="ＭＳ ゴシック" panose="020B0609070205080204" pitchFamily="49" charset="-128"/>
              </a:rPr>
              <a:t>(PIN_BRIGHT_LED,HIGH);</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digitalWrite</a:t>
            </a:r>
            <a:r>
              <a:rPr lang="en-US" altLang="ja-JP" sz="1000" dirty="0">
                <a:latin typeface="ＭＳ ゴシック" panose="020B0609070205080204" pitchFamily="49" charset="-128"/>
                <a:ea typeface="ＭＳ ゴシック" panose="020B0609070205080204" pitchFamily="49" charset="-128"/>
              </a:rPr>
              <a:t>(PIN_BRIGHT_LED,LOW);</a:t>
            </a:r>
          </a:p>
          <a:p>
            <a:r>
              <a:rPr lang="en-US" altLang="ja-JP" sz="1000" dirty="0">
                <a:latin typeface="ＭＳ ゴシック" panose="020B0609070205080204" pitchFamily="49" charset="-128"/>
                <a:ea typeface="ＭＳ ゴシック" panose="020B0609070205080204" pitchFamily="49" charset="-128"/>
              </a:rPr>
              <a:t>   		 }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("Prox.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("\t||\t");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("Bright.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("[Error] cannot get sensor data.");</a:t>
            </a:r>
          </a:p>
          <a:p>
            <a:r>
              <a:rPr lang="en-US" altLang="ja-JP" sz="1000" dirty="0">
                <a:latin typeface="ＭＳ ゴシック" panose="020B0609070205080204" pitchFamily="49" charset="-128"/>
                <a:ea typeface="ＭＳ ゴシック" panose="020B0609070205080204" pitchFamily="49" charset="-128"/>
              </a:rPr>
              <a:t>	}</a:t>
            </a:r>
          </a:p>
        </p:txBody>
      </p:sp>
      <p:cxnSp>
        <p:nvCxnSpPr>
          <p:cNvPr id="18" name="コネクタ: カギ線 17">
            <a:extLst>
              <a:ext uri="{FF2B5EF4-FFF2-40B4-BE49-F238E27FC236}">
                <a16:creationId xmlns:a16="http://schemas.microsoft.com/office/drawing/2014/main" id="{1929E00C-3CF5-4DE4-9305-85AF3C1A006F}"/>
              </a:ext>
            </a:extLst>
          </p:cNvPr>
          <p:cNvCxnSpPr/>
          <p:nvPr/>
        </p:nvCxnSpPr>
        <p:spPr>
          <a:xfrm rot="10800000">
            <a:off x="2344046" y="1124742"/>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8447EC-5F41-4AB2-9287-575D640CA7A3}"/>
              </a:ext>
            </a:extLst>
          </p:cNvPr>
          <p:cNvSpPr txBox="1"/>
          <p:nvPr/>
        </p:nvSpPr>
        <p:spPr>
          <a:xfrm>
            <a:off x="5761617" y="1005163"/>
            <a:ext cx="1620957" cy="307777"/>
          </a:xfrm>
          <a:prstGeom prst="rect">
            <a:avLst/>
          </a:prstGeom>
          <a:noFill/>
        </p:spPr>
        <p:txBody>
          <a:bodyPr wrap="none" rtlCol="0">
            <a:spAutoFit/>
          </a:bodyPr>
          <a:lstStyle/>
          <a:p>
            <a:r>
              <a:rPr lang="ja-JP" altLang="en-US" sz="1400" dirty="0">
                <a:latin typeface="+mn-lt"/>
                <a:ea typeface="+mn-ea"/>
              </a:rPr>
              <a:t>出力ポートの定義</a:t>
            </a:r>
            <a:endParaRPr lang="en-US" altLang="ja-JP" sz="1400" dirty="0">
              <a:latin typeface="+mn-lt"/>
              <a:ea typeface="+mn-ea"/>
            </a:endParaRPr>
          </a:p>
        </p:txBody>
      </p:sp>
      <p:cxnSp>
        <p:nvCxnSpPr>
          <p:cNvPr id="24" name="コネクタ: カギ線 23">
            <a:extLst>
              <a:ext uri="{FF2B5EF4-FFF2-40B4-BE49-F238E27FC236}">
                <a16:creationId xmlns:a16="http://schemas.microsoft.com/office/drawing/2014/main" id="{A77B2C0F-D6B2-469F-97EF-4088C7B2B5F1}"/>
              </a:ext>
            </a:extLst>
          </p:cNvPr>
          <p:cNvCxnSpPr/>
          <p:nvPr/>
        </p:nvCxnSpPr>
        <p:spPr>
          <a:xfrm rot="10800000">
            <a:off x="3178963" y="1459225"/>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AD02CD6-2B35-46A4-9701-42A992351465}"/>
              </a:ext>
            </a:extLst>
          </p:cNvPr>
          <p:cNvSpPr txBox="1"/>
          <p:nvPr/>
        </p:nvSpPr>
        <p:spPr>
          <a:xfrm>
            <a:off x="6605290" y="1305335"/>
            <a:ext cx="2667718" cy="307777"/>
          </a:xfrm>
          <a:prstGeom prst="rect">
            <a:avLst/>
          </a:prstGeom>
          <a:noFill/>
        </p:spPr>
        <p:txBody>
          <a:bodyPr wrap="none" rtlCol="0">
            <a:spAutoFit/>
          </a:bodyPr>
          <a:lstStyle/>
          <a:p>
            <a:r>
              <a:rPr lang="en-US" altLang="ja-JP" sz="1400" dirty="0">
                <a:latin typeface="+mn-lt"/>
                <a:ea typeface="+mn-ea"/>
              </a:rPr>
              <a:t>LED</a:t>
            </a:r>
            <a:r>
              <a:rPr lang="ja-JP" altLang="en-US" sz="1400" dirty="0">
                <a:latin typeface="+mn-lt"/>
                <a:ea typeface="+mn-ea"/>
              </a:rPr>
              <a:t>を光らせるかどうかの閾値</a:t>
            </a:r>
            <a:endParaRPr lang="en-US" altLang="ja-JP" sz="1400" dirty="0">
              <a:latin typeface="+mn-lt"/>
              <a:ea typeface="+mn-ea"/>
            </a:endParaRPr>
          </a:p>
        </p:txBody>
      </p:sp>
      <p:cxnSp>
        <p:nvCxnSpPr>
          <p:cNvPr id="26" name="コネクタ: カギ線 25">
            <a:extLst>
              <a:ext uri="{FF2B5EF4-FFF2-40B4-BE49-F238E27FC236}">
                <a16:creationId xmlns:a16="http://schemas.microsoft.com/office/drawing/2014/main" id="{4EE5B3EB-D262-4758-BF50-1A84A86AFA29}"/>
              </a:ext>
            </a:extLst>
          </p:cNvPr>
          <p:cNvCxnSpPr/>
          <p:nvPr/>
        </p:nvCxnSpPr>
        <p:spPr>
          <a:xfrm rot="10800000">
            <a:off x="2377241" y="2239131"/>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6B2167F-CE84-4C6B-83E2-4D9EDA05CC5E}"/>
              </a:ext>
            </a:extLst>
          </p:cNvPr>
          <p:cNvSpPr txBox="1"/>
          <p:nvPr/>
        </p:nvSpPr>
        <p:spPr>
          <a:xfrm>
            <a:off x="5794811" y="2085244"/>
            <a:ext cx="1848583" cy="307777"/>
          </a:xfrm>
          <a:prstGeom prst="rect">
            <a:avLst/>
          </a:prstGeom>
          <a:noFill/>
        </p:spPr>
        <p:txBody>
          <a:bodyPr wrap="none" rtlCol="0">
            <a:spAutoFit/>
          </a:bodyPr>
          <a:lstStyle/>
          <a:p>
            <a:r>
              <a:rPr lang="en-US" altLang="ja-JP" sz="1400" dirty="0">
                <a:latin typeface="+mn-lt"/>
                <a:ea typeface="+mn-ea"/>
              </a:rPr>
              <a:t>04</a:t>
            </a:r>
            <a:r>
              <a:rPr lang="ja-JP" altLang="en-US" sz="1400" dirty="0">
                <a:latin typeface="+mn-lt"/>
                <a:ea typeface="+mn-ea"/>
              </a:rPr>
              <a:t>ピンを出力に設定</a:t>
            </a:r>
            <a:endParaRPr lang="en-US" altLang="ja-JP" sz="1400" dirty="0">
              <a:latin typeface="+mn-lt"/>
              <a:ea typeface="+mn-ea"/>
            </a:endParaRPr>
          </a:p>
        </p:txBody>
      </p:sp>
      <p:cxnSp>
        <p:nvCxnSpPr>
          <p:cNvPr id="28" name="コネクタ: カギ線 27">
            <a:extLst>
              <a:ext uri="{FF2B5EF4-FFF2-40B4-BE49-F238E27FC236}">
                <a16:creationId xmlns:a16="http://schemas.microsoft.com/office/drawing/2014/main" id="{81095587-0A9A-439C-9E39-AC05E383C0F6}"/>
              </a:ext>
            </a:extLst>
          </p:cNvPr>
          <p:cNvCxnSpPr/>
          <p:nvPr/>
        </p:nvCxnSpPr>
        <p:spPr>
          <a:xfrm rot="10800000">
            <a:off x="3334726" y="3916411"/>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44693B7-E109-4E68-94C7-028908EA1C81}"/>
              </a:ext>
            </a:extLst>
          </p:cNvPr>
          <p:cNvSpPr txBox="1"/>
          <p:nvPr/>
        </p:nvSpPr>
        <p:spPr>
          <a:xfrm>
            <a:off x="6719102" y="3762522"/>
            <a:ext cx="2563522" cy="307777"/>
          </a:xfrm>
          <a:prstGeom prst="rect">
            <a:avLst/>
          </a:prstGeom>
          <a:noFill/>
        </p:spPr>
        <p:txBody>
          <a:bodyPr wrap="none" rtlCol="0">
            <a:spAutoFit/>
          </a:bodyPr>
          <a:lstStyle/>
          <a:p>
            <a:r>
              <a:rPr lang="en-US" altLang="ja-JP" sz="1400" dirty="0">
                <a:latin typeface="+mn-lt"/>
                <a:ea typeface="+mn-ea"/>
              </a:rPr>
              <a:t>50Lx</a:t>
            </a:r>
            <a:r>
              <a:rPr lang="ja-JP" altLang="en-US" sz="1400" dirty="0">
                <a:latin typeface="+mn-lt"/>
                <a:ea typeface="+mn-ea"/>
              </a:rPr>
              <a:t>以下であれば</a:t>
            </a:r>
            <a:r>
              <a:rPr lang="en-US" altLang="ja-JP" sz="1400" dirty="0">
                <a:latin typeface="+mn-lt"/>
                <a:ea typeface="+mn-ea"/>
              </a:rPr>
              <a:t>LED</a:t>
            </a:r>
            <a:r>
              <a:rPr lang="ja-JP" altLang="en-US" sz="1400" dirty="0">
                <a:latin typeface="+mn-lt"/>
                <a:ea typeface="+mn-ea"/>
              </a:rPr>
              <a:t>を点灯</a:t>
            </a:r>
            <a:endParaRPr lang="en-US" altLang="ja-JP" sz="1400" dirty="0">
              <a:latin typeface="+mn-lt"/>
              <a:ea typeface="+mn-ea"/>
            </a:endParaRPr>
          </a:p>
        </p:txBody>
      </p:sp>
      <p:sp>
        <p:nvSpPr>
          <p:cNvPr id="30" name="テキスト ボックス 29">
            <a:extLst>
              <a:ext uri="{FF2B5EF4-FFF2-40B4-BE49-F238E27FC236}">
                <a16:creationId xmlns:a16="http://schemas.microsoft.com/office/drawing/2014/main" id="{8E4C0623-C70F-4D58-9DAA-21C43A302FF3}"/>
              </a:ext>
            </a:extLst>
          </p:cNvPr>
          <p:cNvSpPr txBox="1"/>
          <p:nvPr/>
        </p:nvSpPr>
        <p:spPr>
          <a:xfrm>
            <a:off x="7068750" y="4395760"/>
            <a:ext cx="1875835" cy="523220"/>
          </a:xfrm>
          <a:prstGeom prst="rect">
            <a:avLst/>
          </a:prstGeom>
          <a:noFill/>
        </p:spPr>
        <p:txBody>
          <a:bodyPr wrap="none" rtlCol="0">
            <a:spAutoFit/>
          </a:bodyPr>
          <a:lstStyle/>
          <a:p>
            <a:r>
              <a:rPr lang="en-US" altLang="ja-JP" sz="1400" dirty="0">
                <a:latin typeface="+mn-lt"/>
                <a:ea typeface="+mn-ea"/>
              </a:rPr>
              <a:t>50Lx</a:t>
            </a:r>
            <a:r>
              <a:rPr lang="ja-JP" altLang="en-US" sz="1400" dirty="0">
                <a:latin typeface="+mn-lt"/>
                <a:ea typeface="+mn-ea"/>
              </a:rPr>
              <a:t>より大きければ</a:t>
            </a:r>
            <a:endParaRPr lang="en-US" altLang="ja-JP" sz="1400" dirty="0">
              <a:latin typeface="+mn-lt"/>
              <a:ea typeface="+mn-ea"/>
            </a:endParaRPr>
          </a:p>
          <a:p>
            <a:r>
              <a:rPr lang="en-US" altLang="ja-JP" sz="1400" dirty="0">
                <a:latin typeface="+mn-lt"/>
                <a:ea typeface="+mn-ea"/>
              </a:rPr>
              <a:t>LED</a:t>
            </a:r>
            <a:r>
              <a:rPr lang="ja-JP" altLang="en-US" sz="1400" dirty="0">
                <a:latin typeface="+mn-lt"/>
                <a:ea typeface="+mn-ea"/>
              </a:rPr>
              <a:t>を消灯</a:t>
            </a:r>
            <a:endParaRPr lang="en-US" altLang="ja-JP" sz="1400" dirty="0">
              <a:latin typeface="+mn-lt"/>
              <a:ea typeface="+mn-ea"/>
            </a:endParaRPr>
          </a:p>
        </p:txBody>
      </p:sp>
      <p:cxnSp>
        <p:nvCxnSpPr>
          <p:cNvPr id="31" name="コネクタ: カギ線 30">
            <a:extLst>
              <a:ext uri="{FF2B5EF4-FFF2-40B4-BE49-F238E27FC236}">
                <a16:creationId xmlns:a16="http://schemas.microsoft.com/office/drawing/2014/main" id="{33B69590-142B-4167-A2DB-225C5862C537}"/>
              </a:ext>
            </a:extLst>
          </p:cNvPr>
          <p:cNvCxnSpPr/>
          <p:nvPr/>
        </p:nvCxnSpPr>
        <p:spPr>
          <a:xfrm rot="10800000">
            <a:off x="3684374" y="4530475"/>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39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a:t>
            </a:fld>
            <a:endParaRPr lang="ja-JP" altLang="en-US" dirty="0"/>
          </a:p>
        </p:txBody>
      </p:sp>
      <p:sp>
        <p:nvSpPr>
          <p:cNvPr id="2" name="タイトル 1"/>
          <p:cNvSpPr>
            <a:spLocks noGrp="1"/>
          </p:cNvSpPr>
          <p:nvPr>
            <p:ph type="title"/>
          </p:nvPr>
        </p:nvSpPr>
        <p:spPr/>
        <p:txBody>
          <a:bodyPr>
            <a:normAutofit fontScale="90000"/>
          </a:bodyPr>
          <a:lstStyle/>
          <a:p>
            <a:r>
              <a:rPr kumimoji="1" lang="ja-JP" altLang="en-US" sz="2800" dirty="0"/>
              <a:t>自己紹介　　　　　満田 亮</a:t>
            </a:r>
            <a:r>
              <a:rPr kumimoji="1" lang="en-US" altLang="ja-JP" sz="2800" dirty="0"/>
              <a:t>(Ryo </a:t>
            </a:r>
            <a:r>
              <a:rPr kumimoji="1" lang="en-US" altLang="ja-JP" sz="2800" dirty="0" err="1"/>
              <a:t>Mitsuda</a:t>
            </a:r>
            <a:r>
              <a:rPr kumimoji="1" lang="en-US" altLang="ja-JP" sz="2800" dirty="0"/>
              <a:t>)</a:t>
            </a:r>
            <a:endParaRPr kumimoji="1" lang="ja-JP" altLang="en-US" sz="2800" dirty="0"/>
          </a:p>
        </p:txBody>
      </p:sp>
      <p:sp>
        <p:nvSpPr>
          <p:cNvPr id="4" name="テキスト ボックス 7">
            <a:extLst>
              <a:ext uri="{FF2B5EF4-FFF2-40B4-BE49-F238E27FC236}">
                <a16:creationId xmlns:a16="http://schemas.microsoft.com/office/drawing/2014/main" id="{E31F521F-EE73-449E-B6E9-EE5BA7790BEC}"/>
              </a:ext>
            </a:extLst>
          </p:cNvPr>
          <p:cNvSpPr txBox="1">
            <a:spLocks noChangeArrowheads="1"/>
          </p:cNvSpPr>
          <p:nvPr/>
        </p:nvSpPr>
        <p:spPr bwMode="auto">
          <a:xfrm>
            <a:off x="253878" y="624889"/>
            <a:ext cx="955372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kumimoji="1" sz="2600">
                <a:solidFill>
                  <a:schemeClr val="tx1"/>
                </a:solidFill>
                <a:latin typeface="Perpetua" panose="02020502060401020303" pitchFamily="18" charset="0"/>
                <a:ea typeface="HG創英ﾌﾟﾚｾﾞﾝｽEB" panose="02020809000000000000" pitchFamily="17" charset="-128"/>
              </a:defRPr>
            </a:lvl1pPr>
            <a:lvl2pPr marL="742950" indent="-285750">
              <a:spcBef>
                <a:spcPts val="375"/>
              </a:spcBef>
              <a:buClr>
                <a:schemeClr val="accent2"/>
              </a:buClr>
              <a:buSzPct val="85000"/>
              <a:buFont typeface="Wingdings 2" panose="05020102010507070707" pitchFamily="18" charset="2"/>
              <a:buChar char=""/>
              <a:defRPr kumimoji="1" sz="2400">
                <a:solidFill>
                  <a:schemeClr val="tx1"/>
                </a:solidFill>
                <a:latin typeface="Perpetua" panose="02020502060401020303" pitchFamily="18" charset="0"/>
                <a:ea typeface="HG創英ﾌﾟﾚｾﾞﾝｽEB" panose="02020809000000000000" pitchFamily="17" charset="-128"/>
              </a:defRPr>
            </a:lvl2pPr>
            <a:lvl3pPr marL="1143000" indent="-228600">
              <a:spcBef>
                <a:spcPts val="375"/>
              </a:spcBef>
              <a:buClr>
                <a:srgbClr val="E6B1AB"/>
              </a:buClr>
              <a:buSzPct val="85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3pPr>
            <a:lvl4pPr marL="1600200" indent="-228600">
              <a:spcBef>
                <a:spcPts val="375"/>
              </a:spcBef>
              <a:buClr>
                <a:srgbClr val="A28E6A"/>
              </a:buClr>
              <a:buSzPct val="80000"/>
              <a:buFont typeface="Wingdings 2" panose="05020102010507070707" pitchFamily="18" charset="2"/>
              <a:buChar char=""/>
              <a:defRPr kumimoji="1" sz="2000">
                <a:solidFill>
                  <a:schemeClr val="tx1"/>
                </a:solidFill>
                <a:latin typeface="Perpetua" panose="02020502060401020303" pitchFamily="18" charset="0"/>
                <a:ea typeface="HG創英ﾌﾟﾚｾﾞﾝｽEB" panose="02020809000000000000" pitchFamily="17" charset="-128"/>
              </a:defRPr>
            </a:lvl4pPr>
            <a:lvl5pPr marL="2057400" indent="-228600">
              <a:spcBef>
                <a:spcPts val="375"/>
              </a:spcBef>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5pPr>
            <a:lvl6pPr marL="25146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6pPr>
            <a:lvl7pPr marL="29718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7pPr>
            <a:lvl8pPr marL="34290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8pPr>
            <a:lvl9pPr marL="3886200" indent="-228600" eaLnBrk="0" fontAlgn="base" hangingPunct="0">
              <a:spcBef>
                <a:spcPts val="375"/>
              </a:spcBef>
              <a:spcAft>
                <a:spcPct val="0"/>
              </a:spcAft>
              <a:buClr>
                <a:srgbClr val="A28E6A"/>
              </a:buClr>
              <a:buChar char="o"/>
              <a:defRPr kumimoji="1" sz="2000">
                <a:solidFill>
                  <a:schemeClr val="tx1"/>
                </a:solidFill>
                <a:latin typeface="Perpetua" panose="02020502060401020303" pitchFamily="18" charset="0"/>
                <a:ea typeface="HG創英ﾌﾟﾚｾﾞﾝｽEB" panose="02020809000000000000" pitchFamily="17" charset="-128"/>
              </a:defRPr>
            </a:lvl9pPr>
          </a:lstStyle>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☆沖縄出身 </a:t>
            </a:r>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神奈川 </a:t>
            </a:r>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滋賀育ち</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☆プロダクションプリント本体の</a:t>
            </a:r>
            <a:r>
              <a:rPr lang="en-US" altLang="ja-JP" sz="2800" dirty="0">
                <a:latin typeface="ＭＳ ゴシック" panose="020B0609070205080204" pitchFamily="49" charset="-128"/>
                <a:ea typeface="ＭＳ ゴシック" panose="020B0609070205080204" pitchFamily="49" charset="-128"/>
              </a:rPr>
              <a:t>SW</a:t>
            </a:r>
            <a:r>
              <a:rPr lang="ja-JP" altLang="en-US" sz="2800" dirty="0">
                <a:latin typeface="ＭＳ ゴシック" panose="020B0609070205080204" pitchFamily="49" charset="-128"/>
                <a:ea typeface="ＭＳ ゴシック" panose="020B0609070205080204" pitchFamily="49" charset="-128"/>
              </a:rPr>
              <a:t>開発</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ja-JP" altLang="en-US" sz="2800" dirty="0">
                <a:latin typeface="ＭＳ ゴシック" panose="020B0609070205080204" pitchFamily="49" charset="-128"/>
                <a:ea typeface="ＭＳ ゴシック" panose="020B0609070205080204" pitchFamily="49" charset="-128"/>
              </a:rPr>
              <a:t>☆</a:t>
            </a:r>
            <a:r>
              <a:rPr lang="en-US" altLang="ja-JP" sz="2800" dirty="0">
                <a:latin typeface="ＭＳ ゴシック" panose="020B0609070205080204" pitchFamily="49" charset="-128"/>
                <a:ea typeface="ＭＳ ゴシック" panose="020B0609070205080204" pitchFamily="49" charset="-128"/>
              </a:rPr>
              <a:t>1</a:t>
            </a:r>
            <a:r>
              <a:rPr lang="ja-JP" altLang="en-US" sz="2800" dirty="0">
                <a:latin typeface="ＭＳ ゴシック" panose="020B0609070205080204" pitchFamily="49" charset="-128"/>
                <a:ea typeface="ＭＳ ゴシック" panose="020B0609070205080204" pitchFamily="49" charset="-128"/>
              </a:rPr>
              <a:t>分間に</a:t>
            </a:r>
            <a:r>
              <a:rPr lang="en-US" altLang="ja-JP" sz="2800" dirty="0">
                <a:latin typeface="ＭＳ ゴシック" panose="020B0609070205080204" pitchFamily="49" charset="-128"/>
                <a:ea typeface="ＭＳ ゴシック" panose="020B0609070205080204" pitchFamily="49" charset="-128"/>
              </a:rPr>
              <a:t>100</a:t>
            </a:r>
            <a:r>
              <a:rPr lang="ja-JP" altLang="en-US" sz="2800" dirty="0">
                <a:latin typeface="ＭＳ ゴシック" panose="020B0609070205080204" pitchFamily="49" charset="-128"/>
                <a:ea typeface="ＭＳ ゴシック" panose="020B0609070205080204" pitchFamily="49" charset="-128"/>
              </a:rPr>
              <a:t>枚以上の出力（約</a:t>
            </a:r>
            <a:r>
              <a:rPr lang="en-US" altLang="ja-JP" sz="2800" dirty="0">
                <a:latin typeface="ＭＳ ゴシック" panose="020B0609070205080204" pitchFamily="49" charset="-128"/>
                <a:ea typeface="ＭＳ ゴシック" panose="020B0609070205080204" pitchFamily="49" charset="-128"/>
              </a:rPr>
              <a:t>0.6</a:t>
            </a:r>
            <a:r>
              <a:rPr lang="ja-JP" altLang="en-US" sz="2800" dirty="0">
                <a:latin typeface="ＭＳ ゴシック" panose="020B0609070205080204" pitchFamily="49" charset="-128"/>
                <a:ea typeface="ＭＳ ゴシック" panose="020B0609070205080204" pitchFamily="49" charset="-128"/>
              </a:rPr>
              <a:t>秒に</a:t>
            </a:r>
            <a:r>
              <a:rPr lang="en-US" altLang="ja-JP" sz="2800" dirty="0">
                <a:latin typeface="ＭＳ ゴシック" panose="020B0609070205080204" pitchFamily="49" charset="-128"/>
                <a:ea typeface="ＭＳ ゴシック" panose="020B0609070205080204" pitchFamily="49" charset="-128"/>
              </a:rPr>
              <a:t>1</a:t>
            </a:r>
            <a:r>
              <a:rPr lang="ja-JP" altLang="en-US" sz="2800" dirty="0">
                <a:latin typeface="ＭＳ ゴシック" panose="020B0609070205080204" pitchFamily="49" charset="-128"/>
                <a:ea typeface="ＭＳ ゴシック" panose="020B0609070205080204" pitchFamily="49" charset="-128"/>
              </a:rPr>
              <a:t>枚処理を行う）</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en-US" altLang="ja-JP" sz="2800" dirty="0">
                <a:latin typeface="ＭＳ ゴシック" panose="020B0609070205080204" pitchFamily="49" charset="-128"/>
                <a:ea typeface="ＭＳ ゴシック" panose="020B0609070205080204" pitchFamily="49" charset="-128"/>
              </a:rPr>
              <a:t>☆</a:t>
            </a:r>
            <a:r>
              <a:rPr lang="ja-JP" altLang="en-US" sz="2800" u="sng" dirty="0">
                <a:latin typeface="ＭＳ ゴシック" panose="020B0609070205080204" pitchFamily="49" charset="-128"/>
                <a:ea typeface="ＭＳ ゴシック" panose="020B0609070205080204" pitchFamily="49" charset="-128"/>
              </a:rPr>
              <a:t>画像印字に関わるプロセス部分</a:t>
            </a:r>
            <a:r>
              <a:rPr lang="ja-JP" altLang="en-US" sz="2800" dirty="0">
                <a:latin typeface="ＭＳ ゴシック" panose="020B0609070205080204" pitchFamily="49" charset="-128"/>
                <a:ea typeface="ＭＳ ゴシック" panose="020B0609070205080204" pitchFamily="49" charset="-128"/>
              </a:rPr>
              <a:t>と紙を送る紙搬送部分</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en-US" altLang="ja-JP" sz="2800" dirty="0">
                <a:latin typeface="ＭＳ ゴシック" panose="020B0609070205080204" pitchFamily="49" charset="-128"/>
                <a:ea typeface="ＭＳ ゴシック" panose="020B0609070205080204" pitchFamily="49" charset="-128"/>
              </a:rPr>
              <a:t>☆</a:t>
            </a:r>
            <a:r>
              <a:rPr lang="ja-JP" altLang="en-US" sz="2800" dirty="0">
                <a:latin typeface="ＭＳ ゴシック" panose="020B0609070205080204" pitchFamily="49" charset="-128"/>
                <a:ea typeface="ＭＳ ゴシック" panose="020B0609070205080204" pitchFamily="49" charset="-128"/>
              </a:rPr>
              <a:t>今年で</a:t>
            </a:r>
            <a:r>
              <a:rPr lang="en-US" altLang="ja-JP" sz="2800" dirty="0">
                <a:latin typeface="ＭＳ ゴシック" panose="020B0609070205080204" pitchFamily="49" charset="-128"/>
                <a:ea typeface="ＭＳ ゴシック" panose="020B0609070205080204" pitchFamily="49" charset="-128"/>
              </a:rPr>
              <a:t>5</a:t>
            </a:r>
            <a:r>
              <a:rPr lang="ja-JP" altLang="en-US" sz="2800" dirty="0">
                <a:latin typeface="ＭＳ ゴシック" panose="020B0609070205080204" pitchFamily="49" charset="-128"/>
                <a:ea typeface="ＭＳ ゴシック" panose="020B0609070205080204" pitchFamily="49" charset="-128"/>
              </a:rPr>
              <a:t>年目　もともとの出身はハード</a:t>
            </a:r>
            <a:endParaRPr lang="en-US" altLang="ja-JP" sz="2800" dirty="0">
              <a:latin typeface="ＭＳ ゴシック" panose="020B0609070205080204" pitchFamily="49" charset="-128"/>
              <a:ea typeface="ＭＳ ゴシック" panose="020B0609070205080204" pitchFamily="49" charset="-128"/>
            </a:endParaRPr>
          </a:p>
          <a:p>
            <a:pPr eaLnBrk="1" hangingPunct="1">
              <a:spcBef>
                <a:spcPct val="0"/>
              </a:spcBef>
              <a:buClrTx/>
              <a:buSzTx/>
              <a:buFont typeface="Wingdings 2" panose="05020102010507070707" pitchFamily="18" charset="2"/>
              <a:buNone/>
            </a:pPr>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電子回路物性専攻</a:t>
            </a:r>
            <a:r>
              <a:rPr lang="en-US" altLang="ja-JP" sz="2800" dirty="0">
                <a:latin typeface="ＭＳ ゴシック" panose="020B0609070205080204" pitchFamily="49" charset="-128"/>
                <a:ea typeface="ＭＳ ゴシック" panose="020B0609070205080204" pitchFamily="49" charset="-128"/>
              </a:rPr>
              <a:t>)</a:t>
            </a:r>
          </a:p>
        </p:txBody>
      </p:sp>
      <p:pic>
        <p:nvPicPr>
          <p:cNvPr id="5" name="Picture 9" descr="AccurioPress è£½åç»å">
            <a:extLst>
              <a:ext uri="{FF2B5EF4-FFF2-40B4-BE49-F238E27FC236}">
                <a16:creationId xmlns:a16="http://schemas.microsoft.com/office/drawing/2014/main" id="{F9D3C6C5-2861-4DD1-9783-69F136235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81" y="3458573"/>
            <a:ext cx="882015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左中かっこ 5">
            <a:extLst>
              <a:ext uri="{FF2B5EF4-FFF2-40B4-BE49-F238E27FC236}">
                <a16:creationId xmlns:a16="http://schemas.microsoft.com/office/drawing/2014/main" id="{7A692D58-0D50-4B27-9D1F-C7F0223B3998}"/>
              </a:ext>
            </a:extLst>
          </p:cNvPr>
          <p:cNvSpPr/>
          <p:nvPr/>
        </p:nvSpPr>
        <p:spPr>
          <a:xfrm rot="16200000">
            <a:off x="2724943" y="3841161"/>
            <a:ext cx="360363" cy="396081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7" name="テキスト ボックス 3">
            <a:extLst>
              <a:ext uri="{FF2B5EF4-FFF2-40B4-BE49-F238E27FC236}">
                <a16:creationId xmlns:a16="http://schemas.microsoft.com/office/drawing/2014/main" id="{F8AF79FB-4A60-42E3-8609-62EF86816D00}"/>
              </a:ext>
            </a:extLst>
          </p:cNvPr>
          <p:cNvSpPr txBox="1">
            <a:spLocks noChangeArrowheads="1"/>
          </p:cNvSpPr>
          <p:nvPr/>
        </p:nvSpPr>
        <p:spPr bwMode="auto">
          <a:xfrm>
            <a:off x="2351881" y="599698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a:t>後処理機</a:t>
            </a:r>
          </a:p>
        </p:txBody>
      </p:sp>
      <p:sp>
        <p:nvSpPr>
          <p:cNvPr id="8" name="テキスト ボックス 11">
            <a:extLst>
              <a:ext uri="{FF2B5EF4-FFF2-40B4-BE49-F238E27FC236}">
                <a16:creationId xmlns:a16="http://schemas.microsoft.com/office/drawing/2014/main" id="{06999738-BA72-48A7-AD74-CAE0826FB924}"/>
              </a:ext>
            </a:extLst>
          </p:cNvPr>
          <p:cNvSpPr txBox="1">
            <a:spLocks noChangeArrowheads="1"/>
          </p:cNvSpPr>
          <p:nvPr/>
        </p:nvSpPr>
        <p:spPr bwMode="auto">
          <a:xfrm>
            <a:off x="5112544" y="5996985"/>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a:solidFill>
                  <a:srgbClr val="FF0000"/>
                </a:solidFill>
              </a:rPr>
              <a:t>本体</a:t>
            </a:r>
          </a:p>
        </p:txBody>
      </p:sp>
      <p:sp>
        <p:nvSpPr>
          <p:cNvPr id="9" name="左中かっこ 8">
            <a:extLst>
              <a:ext uri="{FF2B5EF4-FFF2-40B4-BE49-F238E27FC236}">
                <a16:creationId xmlns:a16="http://schemas.microsoft.com/office/drawing/2014/main" id="{F88AD490-A034-45F8-8DC4-98B0E20866E3}"/>
              </a:ext>
            </a:extLst>
          </p:cNvPr>
          <p:cNvSpPr/>
          <p:nvPr/>
        </p:nvSpPr>
        <p:spPr>
          <a:xfrm rot="16200000">
            <a:off x="5245100" y="5277054"/>
            <a:ext cx="360362" cy="10795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FF0000"/>
              </a:solidFill>
            </a:endParaRPr>
          </a:p>
        </p:txBody>
      </p:sp>
      <p:sp>
        <p:nvSpPr>
          <p:cNvPr id="10" name="左中かっこ 9">
            <a:extLst>
              <a:ext uri="{FF2B5EF4-FFF2-40B4-BE49-F238E27FC236}">
                <a16:creationId xmlns:a16="http://schemas.microsoft.com/office/drawing/2014/main" id="{C8131F3B-2C60-41C7-88DB-E151343B9565}"/>
              </a:ext>
            </a:extLst>
          </p:cNvPr>
          <p:cNvSpPr/>
          <p:nvPr/>
        </p:nvSpPr>
        <p:spPr>
          <a:xfrm rot="16200000">
            <a:off x="7009607" y="4592047"/>
            <a:ext cx="360362" cy="24495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1" name="テキスト ボックス 14">
            <a:extLst>
              <a:ext uri="{FF2B5EF4-FFF2-40B4-BE49-F238E27FC236}">
                <a16:creationId xmlns:a16="http://schemas.microsoft.com/office/drawing/2014/main" id="{08A5755F-CBA7-4666-B293-87B2CF0AD4D2}"/>
              </a:ext>
            </a:extLst>
          </p:cNvPr>
          <p:cNvSpPr txBox="1">
            <a:spLocks noChangeArrowheads="1"/>
          </p:cNvSpPr>
          <p:nvPr/>
        </p:nvSpPr>
        <p:spPr bwMode="auto">
          <a:xfrm>
            <a:off x="6512719" y="6006510"/>
            <a:ext cx="139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a:t>給紙ユニット</a:t>
            </a:r>
          </a:p>
        </p:txBody>
      </p:sp>
      <p:sp>
        <p:nvSpPr>
          <p:cNvPr id="12" name="四角形: 角を丸くする 11">
            <a:extLst>
              <a:ext uri="{FF2B5EF4-FFF2-40B4-BE49-F238E27FC236}">
                <a16:creationId xmlns:a16="http://schemas.microsoft.com/office/drawing/2014/main" id="{98F5284E-1BC0-428C-83ED-A0A23F29535C}"/>
              </a:ext>
            </a:extLst>
          </p:cNvPr>
          <p:cNvSpPr/>
          <p:nvPr/>
        </p:nvSpPr>
        <p:spPr>
          <a:xfrm>
            <a:off x="4653756" y="3404598"/>
            <a:ext cx="1600200" cy="24304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269894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59</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次の演習の準備</a:t>
            </a:r>
            <a:endParaRPr kumimoji="1" lang="ja-JP" altLang="en-US" sz="2400" u="sng" dirty="0"/>
          </a:p>
        </p:txBody>
      </p:sp>
      <p:sp>
        <p:nvSpPr>
          <p:cNvPr id="62" name="テキスト ボックス 61">
            <a:extLst>
              <a:ext uri="{FF2B5EF4-FFF2-40B4-BE49-F238E27FC236}">
                <a16:creationId xmlns:a16="http://schemas.microsoft.com/office/drawing/2014/main" id="{36F0D3E5-FB92-4137-AAD8-89B211F57907}"/>
              </a:ext>
            </a:extLst>
          </p:cNvPr>
          <p:cNvSpPr txBox="1"/>
          <p:nvPr/>
        </p:nvSpPr>
        <p:spPr>
          <a:xfrm>
            <a:off x="73557" y="748158"/>
            <a:ext cx="9488066" cy="2862322"/>
          </a:xfrm>
          <a:prstGeom prst="rect">
            <a:avLst/>
          </a:prstGeom>
          <a:noFill/>
        </p:spPr>
        <p:txBody>
          <a:bodyPr wrap="square" rtlCol="0">
            <a:spAutoFit/>
          </a:bodyPr>
          <a:lstStyle/>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6" name="テキスト ボックス 5">
            <a:extLst>
              <a:ext uri="{FF2B5EF4-FFF2-40B4-BE49-F238E27FC236}">
                <a16:creationId xmlns:a16="http://schemas.microsoft.com/office/drawing/2014/main" id="{A1ADDF74-2B48-4060-96F8-4AC991A41B8B}"/>
              </a:ext>
            </a:extLst>
          </p:cNvPr>
          <p:cNvSpPr txBox="1"/>
          <p:nvPr/>
        </p:nvSpPr>
        <p:spPr>
          <a:xfrm>
            <a:off x="45793" y="548680"/>
            <a:ext cx="9488066" cy="5078313"/>
          </a:xfrm>
          <a:prstGeom prst="rect">
            <a:avLst/>
          </a:prstGeom>
          <a:noFill/>
        </p:spPr>
        <p:txBody>
          <a:bodyPr wrap="square" rtlCol="0">
            <a:spAutoFit/>
          </a:bodyPr>
          <a:lstStyle/>
          <a:p>
            <a:r>
              <a:rPr lang="ja-JP" altLang="en-US" dirty="0">
                <a:latin typeface="+mn-lt"/>
                <a:ea typeface="+mn-ea"/>
              </a:rPr>
              <a:t>次の演習では、シリアルモニタから文字を入力して、制御指示を出します。</a:t>
            </a:r>
            <a:endParaRPr lang="en-US" altLang="ja-JP" dirty="0">
              <a:latin typeface="+mn-lt"/>
              <a:ea typeface="+mn-ea"/>
            </a:endParaRPr>
          </a:p>
          <a:p>
            <a:endParaRPr lang="en-US" altLang="ja-JP" dirty="0">
              <a:latin typeface="+mn-lt"/>
              <a:ea typeface="+mn-ea"/>
            </a:endParaRPr>
          </a:p>
          <a:p>
            <a:r>
              <a:rPr lang="ja-JP" altLang="en-US" dirty="0">
                <a:latin typeface="+mn-lt"/>
                <a:ea typeface="+mn-ea"/>
              </a:rPr>
              <a:t>その前に、シリアルモニタに入力した文字をプログラム内に取り込む方法を勉強します。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2" name="図 1">
            <a:extLst>
              <a:ext uri="{FF2B5EF4-FFF2-40B4-BE49-F238E27FC236}">
                <a16:creationId xmlns:a16="http://schemas.microsoft.com/office/drawing/2014/main" id="{953E858C-B228-4C73-B399-A12A2E31EA79}"/>
              </a:ext>
            </a:extLst>
          </p:cNvPr>
          <p:cNvPicPr>
            <a:picLocks noChangeAspect="1"/>
          </p:cNvPicPr>
          <p:nvPr/>
        </p:nvPicPr>
        <p:blipFill rotWithShape="1">
          <a:blip r:embed="rId2"/>
          <a:srcRect l="11059" t="20601" r="29941" b="59450"/>
          <a:stretch/>
        </p:blipFill>
        <p:spPr>
          <a:xfrm>
            <a:off x="475322" y="1637944"/>
            <a:ext cx="8684536" cy="3300124"/>
          </a:xfrm>
          <a:prstGeom prst="rect">
            <a:avLst/>
          </a:prstGeom>
        </p:spPr>
      </p:pic>
      <p:sp>
        <p:nvSpPr>
          <p:cNvPr id="8" name="楕円 7">
            <a:extLst>
              <a:ext uri="{FF2B5EF4-FFF2-40B4-BE49-F238E27FC236}">
                <a16:creationId xmlns:a16="http://schemas.microsoft.com/office/drawing/2014/main" id="{4DFE19DF-5D60-48A1-8205-4C6DE336E19C}"/>
              </a:ext>
            </a:extLst>
          </p:cNvPr>
          <p:cNvSpPr/>
          <p:nvPr/>
        </p:nvSpPr>
        <p:spPr>
          <a:xfrm>
            <a:off x="320817" y="1610975"/>
            <a:ext cx="597445" cy="568344"/>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14D690B8-6367-4884-B01A-DEC7D9E31D04}"/>
              </a:ext>
            </a:extLst>
          </p:cNvPr>
          <p:cNvSpPr/>
          <p:nvPr/>
        </p:nvSpPr>
        <p:spPr>
          <a:xfrm>
            <a:off x="3584848" y="2297358"/>
            <a:ext cx="5400600" cy="990648"/>
          </a:xfrm>
          <a:prstGeom prst="wedgeRoundRectCallout">
            <a:avLst>
              <a:gd name="adj1" fmla="val -98676"/>
              <a:gd name="adj2" fmla="val -818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t>‘S’</a:t>
            </a:r>
            <a:r>
              <a:rPr kumimoji="1" lang="ja-JP" altLang="en-US" sz="1400" b="1" dirty="0"/>
              <a:t>と入力したら、</a:t>
            </a:r>
            <a:r>
              <a:rPr kumimoji="1" lang="en-US" altLang="ja-JP" sz="1400" b="1" dirty="0"/>
              <a:t>’S’</a:t>
            </a:r>
            <a:r>
              <a:rPr kumimoji="1" lang="ja-JP" altLang="en-US" sz="1400" b="1" dirty="0"/>
              <a:t>という文字を読み込みたい</a:t>
            </a:r>
          </a:p>
        </p:txBody>
      </p:sp>
    </p:spTree>
    <p:extLst>
      <p:ext uri="{BB962C8B-B14F-4D97-AF65-F5344CB8AC3E}">
        <p14:creationId xmlns:p14="http://schemas.microsoft.com/office/powerpoint/2010/main" val="3616640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60</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次の演習の準備</a:t>
            </a:r>
            <a:endParaRPr kumimoji="1" lang="ja-JP" altLang="en-US" sz="2400" u="sng" dirty="0"/>
          </a:p>
        </p:txBody>
      </p:sp>
      <p:sp>
        <p:nvSpPr>
          <p:cNvPr id="62" name="テキスト ボックス 61">
            <a:extLst>
              <a:ext uri="{FF2B5EF4-FFF2-40B4-BE49-F238E27FC236}">
                <a16:creationId xmlns:a16="http://schemas.microsoft.com/office/drawing/2014/main" id="{36F0D3E5-FB92-4137-AAD8-89B211F57907}"/>
              </a:ext>
            </a:extLst>
          </p:cNvPr>
          <p:cNvSpPr txBox="1"/>
          <p:nvPr/>
        </p:nvSpPr>
        <p:spPr>
          <a:xfrm>
            <a:off x="73557" y="748158"/>
            <a:ext cx="9488066" cy="2862322"/>
          </a:xfrm>
          <a:prstGeom prst="rect">
            <a:avLst/>
          </a:prstGeom>
          <a:noFill/>
        </p:spPr>
        <p:txBody>
          <a:bodyPr wrap="square" rtlCol="0">
            <a:spAutoFit/>
          </a:bodyPr>
          <a:lstStyle/>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6" name="テキスト ボックス 5">
            <a:extLst>
              <a:ext uri="{FF2B5EF4-FFF2-40B4-BE49-F238E27FC236}">
                <a16:creationId xmlns:a16="http://schemas.microsoft.com/office/drawing/2014/main" id="{A1ADDF74-2B48-4060-96F8-4AC991A41B8B}"/>
              </a:ext>
            </a:extLst>
          </p:cNvPr>
          <p:cNvSpPr txBox="1"/>
          <p:nvPr/>
        </p:nvSpPr>
        <p:spPr>
          <a:xfrm>
            <a:off x="45793" y="548680"/>
            <a:ext cx="9488066" cy="4247317"/>
          </a:xfrm>
          <a:prstGeom prst="rect">
            <a:avLst/>
          </a:prstGeom>
          <a:noFill/>
        </p:spPr>
        <p:txBody>
          <a:bodyPr wrap="square" rtlCol="0">
            <a:spAutoFit/>
          </a:bodyPr>
          <a:lstStyle/>
          <a:p>
            <a:r>
              <a:rPr lang="ja-JP" altLang="en-US" dirty="0">
                <a:latin typeface="+mn-lt"/>
                <a:ea typeface="+mn-ea"/>
              </a:rPr>
              <a:t>＜サンプルプログラム＞</a:t>
            </a:r>
            <a:endParaRPr lang="en-US" altLang="ja-JP" dirty="0">
              <a:latin typeface="+mn-lt"/>
              <a:ea typeface="+mn-ea"/>
            </a:endParaRPr>
          </a:p>
          <a:p>
            <a:endParaRPr lang="en-US" altLang="ja-JP" dirty="0">
              <a:latin typeface="+mn-lt"/>
              <a:ea typeface="+mn-ea"/>
            </a:endParaRPr>
          </a:p>
          <a:p>
            <a:r>
              <a:rPr lang="ja-JP" altLang="en-US" dirty="0">
                <a:latin typeface="+mn-lt"/>
                <a:ea typeface="+mn-ea"/>
              </a:rPr>
              <a:t>　</a:t>
            </a:r>
            <a:r>
              <a:rPr lang="en-US" altLang="ja-JP" dirty="0">
                <a:latin typeface="+mn-lt"/>
                <a:ea typeface="+mn-ea"/>
              </a:rPr>
              <a:t>\!test\RPR-0521RSTest\</a:t>
            </a:r>
            <a:r>
              <a:rPr lang="en-US" altLang="ja-JP" dirty="0" err="1">
                <a:latin typeface="+mn-lt"/>
                <a:ea typeface="+mn-ea"/>
              </a:rPr>
              <a:t>Serial_sample</a:t>
            </a:r>
            <a:r>
              <a:rPr lang="ja-JP" altLang="en-US" dirty="0">
                <a:latin typeface="+mn-lt"/>
                <a:ea typeface="+mn-ea"/>
              </a:rPr>
              <a:t>の下にある、</a:t>
            </a:r>
            <a:endParaRPr lang="en-US" altLang="ja-JP" dirty="0">
              <a:latin typeface="+mn-lt"/>
              <a:ea typeface="+mn-ea"/>
            </a:endParaRPr>
          </a:p>
          <a:p>
            <a:r>
              <a:rPr lang="ja-JP" altLang="en-US" dirty="0">
                <a:latin typeface="+mn-lt"/>
                <a:ea typeface="+mn-ea"/>
              </a:rPr>
              <a:t>　　</a:t>
            </a:r>
            <a:r>
              <a:rPr lang="en-US" altLang="ja-JP" dirty="0" err="1">
                <a:latin typeface="+mn-lt"/>
                <a:ea typeface="+mn-ea"/>
              </a:rPr>
              <a:t>Serial_sample.ino</a:t>
            </a:r>
            <a:r>
              <a:rPr lang="ja-JP" altLang="en-US" dirty="0">
                <a:latin typeface="+mn-lt"/>
                <a:ea typeface="+mn-ea"/>
              </a:rPr>
              <a:t>を書き込んで下さい。</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10" name="テキスト ボックス 9">
            <a:extLst>
              <a:ext uri="{FF2B5EF4-FFF2-40B4-BE49-F238E27FC236}">
                <a16:creationId xmlns:a16="http://schemas.microsoft.com/office/drawing/2014/main" id="{CDF219A6-2D08-4745-954A-0C32DC10F855}"/>
              </a:ext>
            </a:extLst>
          </p:cNvPr>
          <p:cNvSpPr txBox="1"/>
          <p:nvPr/>
        </p:nvSpPr>
        <p:spPr>
          <a:xfrm>
            <a:off x="200472" y="1848748"/>
            <a:ext cx="4540978" cy="1938992"/>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setup()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Serial.begin</a:t>
            </a:r>
            <a:r>
              <a:rPr lang="en-US" altLang="ja-JP" sz="1000" dirty="0">
                <a:latin typeface="ＭＳ ゴシック" panose="020B0609070205080204" pitchFamily="49" charset="-128"/>
                <a:ea typeface="ＭＳ ゴシック" panose="020B0609070205080204" pitchFamily="49" charset="-128"/>
              </a:rPr>
              <a:t>( 9600 );</a:t>
            </a:r>
          </a:p>
          <a:p>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loop() {</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if( </a:t>
            </a:r>
            <a:r>
              <a:rPr lang="en-US" altLang="ja-JP" sz="1000" dirty="0" err="1">
                <a:latin typeface="ＭＳ ゴシック" panose="020B0609070205080204" pitchFamily="49" charset="-128"/>
                <a:ea typeface="ＭＳ ゴシック" panose="020B0609070205080204" pitchFamily="49" charset="-128"/>
              </a:rPr>
              <a:t>Serial.available</a:t>
            </a:r>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char c = </a:t>
            </a:r>
            <a:r>
              <a:rPr lang="en-US" altLang="ja-JP" sz="1000" dirty="0" err="1">
                <a:latin typeface="ＭＳ ゴシック" panose="020B0609070205080204" pitchFamily="49" charset="-128"/>
                <a:ea typeface="ＭＳ ゴシック" panose="020B0609070205080204" pitchFamily="49" charset="-128"/>
              </a:rPr>
              <a:t>Serial.read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 c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 " "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a:t>
            </a:r>
          </a:p>
        </p:txBody>
      </p:sp>
      <p:cxnSp>
        <p:nvCxnSpPr>
          <p:cNvPr id="11" name="コネクタ: カギ線 10">
            <a:extLst>
              <a:ext uri="{FF2B5EF4-FFF2-40B4-BE49-F238E27FC236}">
                <a16:creationId xmlns:a16="http://schemas.microsoft.com/office/drawing/2014/main" id="{EA2A49BE-0799-4FBD-B7FC-5A5D9758FD93}"/>
              </a:ext>
            </a:extLst>
          </p:cNvPr>
          <p:cNvCxnSpPr/>
          <p:nvPr/>
        </p:nvCxnSpPr>
        <p:spPr>
          <a:xfrm rot="10800000">
            <a:off x="2144688" y="2137164"/>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0F4F48F-0AA8-44BE-ADCF-422E53344ABF}"/>
              </a:ext>
            </a:extLst>
          </p:cNvPr>
          <p:cNvSpPr txBox="1"/>
          <p:nvPr/>
        </p:nvSpPr>
        <p:spPr>
          <a:xfrm>
            <a:off x="5682878" y="2025430"/>
            <a:ext cx="3734618" cy="307777"/>
          </a:xfrm>
          <a:prstGeom prst="rect">
            <a:avLst/>
          </a:prstGeom>
          <a:noFill/>
        </p:spPr>
        <p:txBody>
          <a:bodyPr wrap="square" rtlCol="0">
            <a:spAutoFit/>
          </a:bodyPr>
          <a:lstStyle/>
          <a:p>
            <a:r>
              <a:rPr lang="ja-JP" altLang="en-US" sz="1400" dirty="0">
                <a:latin typeface="+mn-lt"/>
                <a:ea typeface="+mn-ea"/>
              </a:rPr>
              <a:t>ボーレートの設定</a:t>
            </a:r>
            <a:r>
              <a:rPr lang="en-US" altLang="ja-JP" sz="1400" dirty="0">
                <a:latin typeface="+mn-lt"/>
                <a:ea typeface="+mn-ea"/>
              </a:rPr>
              <a:t>(</a:t>
            </a:r>
            <a:r>
              <a:rPr lang="ja-JP" altLang="en-US" sz="1400" dirty="0">
                <a:latin typeface="+mn-lt"/>
                <a:ea typeface="+mn-ea"/>
              </a:rPr>
              <a:t>おまじない</a:t>
            </a:r>
            <a:r>
              <a:rPr lang="en-US" altLang="ja-JP" sz="1400" dirty="0">
                <a:latin typeface="+mn-lt"/>
                <a:ea typeface="+mn-ea"/>
              </a:rPr>
              <a:t>)</a:t>
            </a:r>
          </a:p>
        </p:txBody>
      </p:sp>
      <p:cxnSp>
        <p:nvCxnSpPr>
          <p:cNvPr id="13" name="コネクタ: カギ線 12">
            <a:extLst>
              <a:ext uri="{FF2B5EF4-FFF2-40B4-BE49-F238E27FC236}">
                <a16:creationId xmlns:a16="http://schemas.microsoft.com/office/drawing/2014/main" id="{2AB94332-014F-44B9-B03C-580A450F0386}"/>
              </a:ext>
            </a:extLst>
          </p:cNvPr>
          <p:cNvCxnSpPr/>
          <p:nvPr/>
        </p:nvCxnSpPr>
        <p:spPr>
          <a:xfrm rot="10800000">
            <a:off x="2144688" y="2891526"/>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1B40434-147E-4684-BEDB-E855BCD8DD46}"/>
              </a:ext>
            </a:extLst>
          </p:cNvPr>
          <p:cNvSpPr txBox="1"/>
          <p:nvPr/>
        </p:nvSpPr>
        <p:spPr>
          <a:xfrm>
            <a:off x="5682878" y="2737639"/>
            <a:ext cx="4005660" cy="307777"/>
          </a:xfrm>
          <a:prstGeom prst="rect">
            <a:avLst/>
          </a:prstGeom>
          <a:noFill/>
        </p:spPr>
        <p:txBody>
          <a:bodyPr wrap="square" rtlCol="0">
            <a:spAutoFit/>
          </a:bodyPr>
          <a:lstStyle/>
          <a:p>
            <a:r>
              <a:rPr lang="ja-JP" altLang="en-US" sz="1400" dirty="0">
                <a:latin typeface="+mn-lt"/>
                <a:ea typeface="+mn-ea"/>
              </a:rPr>
              <a:t>何か入力があると</a:t>
            </a:r>
            <a:r>
              <a:rPr lang="en-US" altLang="ja-JP" sz="1400" dirty="0">
                <a:latin typeface="+mn-lt"/>
                <a:ea typeface="+mn-ea"/>
              </a:rPr>
              <a:t>0</a:t>
            </a:r>
            <a:r>
              <a:rPr lang="ja-JP" altLang="en-US" sz="1400" dirty="0">
                <a:latin typeface="+mn-lt"/>
                <a:ea typeface="+mn-ea"/>
              </a:rPr>
              <a:t>以外、入力がないと</a:t>
            </a:r>
            <a:r>
              <a:rPr lang="en-US" altLang="ja-JP" sz="1400" dirty="0">
                <a:latin typeface="+mn-lt"/>
                <a:ea typeface="+mn-ea"/>
              </a:rPr>
              <a:t>0</a:t>
            </a:r>
            <a:r>
              <a:rPr lang="ja-JP" altLang="en-US" sz="1400" dirty="0">
                <a:latin typeface="+mn-lt"/>
                <a:ea typeface="+mn-ea"/>
              </a:rPr>
              <a:t>を返す</a:t>
            </a:r>
            <a:endParaRPr lang="en-US" altLang="ja-JP" sz="1400" dirty="0">
              <a:latin typeface="+mn-lt"/>
              <a:ea typeface="+mn-ea"/>
            </a:endParaRPr>
          </a:p>
        </p:txBody>
      </p:sp>
      <p:sp>
        <p:nvSpPr>
          <p:cNvPr id="15" name="テキスト ボックス 14">
            <a:extLst>
              <a:ext uri="{FF2B5EF4-FFF2-40B4-BE49-F238E27FC236}">
                <a16:creationId xmlns:a16="http://schemas.microsoft.com/office/drawing/2014/main" id="{FA2A1286-1F34-49A4-B4BC-777C974F61E0}"/>
              </a:ext>
            </a:extLst>
          </p:cNvPr>
          <p:cNvSpPr txBox="1"/>
          <p:nvPr/>
        </p:nvSpPr>
        <p:spPr>
          <a:xfrm>
            <a:off x="5682878" y="3090382"/>
            <a:ext cx="4005660" cy="738664"/>
          </a:xfrm>
          <a:prstGeom prst="rect">
            <a:avLst/>
          </a:prstGeom>
          <a:noFill/>
        </p:spPr>
        <p:txBody>
          <a:bodyPr wrap="square" rtlCol="0">
            <a:spAutoFit/>
          </a:bodyPr>
          <a:lstStyle/>
          <a:p>
            <a:r>
              <a:rPr lang="ja-JP" altLang="en-US" sz="1400" b="1" dirty="0">
                <a:solidFill>
                  <a:srgbClr val="FF0000"/>
                </a:solidFill>
                <a:latin typeface="+mn-lt"/>
                <a:ea typeface="+mn-ea"/>
              </a:rPr>
              <a:t>シリアルポートから</a:t>
            </a:r>
            <a:r>
              <a:rPr lang="en-US" altLang="ja-JP" sz="1400" b="1" dirty="0">
                <a:solidFill>
                  <a:srgbClr val="FF0000"/>
                </a:solidFill>
                <a:latin typeface="+mn-lt"/>
                <a:ea typeface="+mn-ea"/>
              </a:rPr>
              <a:t>1</a:t>
            </a:r>
            <a:r>
              <a:rPr lang="ja-JP" altLang="en-US" sz="1400" b="1" dirty="0">
                <a:solidFill>
                  <a:srgbClr val="FF0000"/>
                </a:solidFill>
                <a:latin typeface="+mn-lt"/>
                <a:ea typeface="+mn-ea"/>
              </a:rPr>
              <a:t>文字づつ読み込む</a:t>
            </a:r>
            <a:endParaRPr lang="en-US" altLang="ja-JP" sz="1400" b="1" dirty="0">
              <a:solidFill>
                <a:srgbClr val="FF0000"/>
              </a:solidFill>
              <a:latin typeface="+mn-lt"/>
              <a:ea typeface="+mn-ea"/>
            </a:endParaRPr>
          </a:p>
          <a:p>
            <a:r>
              <a:rPr lang="en-US" altLang="ja-JP" sz="1400" b="1" dirty="0">
                <a:solidFill>
                  <a:srgbClr val="FF0000"/>
                </a:solidFill>
                <a:latin typeface="+mn-lt"/>
                <a:ea typeface="+mn-ea"/>
              </a:rPr>
              <a:t>(1Byte</a:t>
            </a:r>
            <a:r>
              <a:rPr lang="ja-JP" altLang="en-US" sz="1400" b="1" dirty="0">
                <a:solidFill>
                  <a:srgbClr val="FF0000"/>
                </a:solidFill>
                <a:latin typeface="+mn-lt"/>
                <a:ea typeface="+mn-ea"/>
              </a:rPr>
              <a:t>ごとに読み込む、だから</a:t>
            </a:r>
            <a:r>
              <a:rPr lang="en-US" altLang="ja-JP" sz="1400" b="1" dirty="0">
                <a:solidFill>
                  <a:srgbClr val="FF0000"/>
                </a:solidFill>
                <a:latin typeface="+mn-lt"/>
                <a:ea typeface="+mn-ea"/>
              </a:rPr>
              <a:t>char</a:t>
            </a:r>
            <a:r>
              <a:rPr lang="ja-JP" altLang="en-US" sz="1400" b="1" dirty="0">
                <a:solidFill>
                  <a:srgbClr val="FF0000"/>
                </a:solidFill>
                <a:latin typeface="+mn-lt"/>
                <a:ea typeface="+mn-ea"/>
              </a:rPr>
              <a:t>で十分</a:t>
            </a:r>
            <a:r>
              <a:rPr lang="en-US" altLang="ja-JP" sz="1400" b="1" dirty="0">
                <a:solidFill>
                  <a:srgbClr val="FF0000"/>
                </a:solidFill>
                <a:latin typeface="+mn-lt"/>
                <a:ea typeface="+mn-ea"/>
              </a:rPr>
              <a:t>)</a:t>
            </a:r>
          </a:p>
          <a:p>
            <a:r>
              <a:rPr lang="ja-JP" altLang="en-US" sz="1400" b="1" dirty="0">
                <a:solidFill>
                  <a:srgbClr val="FF0000"/>
                </a:solidFill>
                <a:latin typeface="+mn-lt"/>
                <a:ea typeface="+mn-ea"/>
              </a:rPr>
              <a:t>⇒なにも入力がないと</a:t>
            </a:r>
            <a:r>
              <a:rPr lang="en-US" altLang="ja-JP" sz="1400" b="1" dirty="0">
                <a:solidFill>
                  <a:srgbClr val="FF0000"/>
                </a:solidFill>
                <a:latin typeface="+mn-lt"/>
                <a:ea typeface="+mn-ea"/>
              </a:rPr>
              <a:t>-1</a:t>
            </a:r>
            <a:r>
              <a:rPr lang="ja-JP" altLang="en-US" sz="1400" b="1" dirty="0">
                <a:solidFill>
                  <a:srgbClr val="FF0000"/>
                </a:solidFill>
                <a:latin typeface="+mn-lt"/>
                <a:ea typeface="+mn-ea"/>
              </a:rPr>
              <a:t>を返す</a:t>
            </a:r>
            <a:endParaRPr lang="en-US" altLang="ja-JP" sz="1400" b="1" dirty="0">
              <a:solidFill>
                <a:srgbClr val="FF0000"/>
              </a:solidFill>
              <a:latin typeface="+mn-lt"/>
              <a:ea typeface="+mn-ea"/>
            </a:endParaRPr>
          </a:p>
        </p:txBody>
      </p:sp>
      <p:cxnSp>
        <p:nvCxnSpPr>
          <p:cNvPr id="16" name="コネクタ: カギ線 15">
            <a:extLst>
              <a:ext uri="{FF2B5EF4-FFF2-40B4-BE49-F238E27FC236}">
                <a16:creationId xmlns:a16="http://schemas.microsoft.com/office/drawing/2014/main" id="{C90666F2-8AB5-439F-8668-55CB9FFA7BFC}"/>
              </a:ext>
            </a:extLst>
          </p:cNvPr>
          <p:cNvCxnSpPr>
            <a:cxnSpLocks/>
          </p:cNvCxnSpPr>
          <p:nvPr/>
        </p:nvCxnSpPr>
        <p:spPr>
          <a:xfrm rot="10800000">
            <a:off x="2144688" y="3079312"/>
            <a:ext cx="3456384" cy="164959"/>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5C41F771-B5FF-4915-96AD-631FD676CBAB}"/>
              </a:ext>
            </a:extLst>
          </p:cNvPr>
          <p:cNvPicPr>
            <a:picLocks noChangeAspect="1"/>
          </p:cNvPicPr>
          <p:nvPr/>
        </p:nvPicPr>
        <p:blipFill rotWithShape="1">
          <a:blip r:embed="rId2"/>
          <a:srcRect l="50000" t="56852" b="15350"/>
          <a:stretch/>
        </p:blipFill>
        <p:spPr>
          <a:xfrm>
            <a:off x="2617214" y="3809957"/>
            <a:ext cx="4248472" cy="2654437"/>
          </a:xfrm>
          <a:prstGeom prst="rect">
            <a:avLst/>
          </a:prstGeom>
        </p:spPr>
      </p:pic>
    </p:spTree>
    <p:extLst>
      <p:ext uri="{BB962C8B-B14F-4D97-AF65-F5344CB8AC3E}">
        <p14:creationId xmlns:p14="http://schemas.microsoft.com/office/powerpoint/2010/main" val="4108019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61</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次の演習の準備</a:t>
            </a:r>
            <a:endParaRPr kumimoji="1" lang="ja-JP" altLang="en-US" sz="2400" u="sng" dirty="0"/>
          </a:p>
        </p:txBody>
      </p:sp>
      <p:sp>
        <p:nvSpPr>
          <p:cNvPr id="62" name="テキスト ボックス 61">
            <a:extLst>
              <a:ext uri="{FF2B5EF4-FFF2-40B4-BE49-F238E27FC236}">
                <a16:creationId xmlns:a16="http://schemas.microsoft.com/office/drawing/2014/main" id="{36F0D3E5-FB92-4137-AAD8-89B211F57907}"/>
              </a:ext>
            </a:extLst>
          </p:cNvPr>
          <p:cNvSpPr txBox="1"/>
          <p:nvPr/>
        </p:nvSpPr>
        <p:spPr>
          <a:xfrm>
            <a:off x="73557" y="748158"/>
            <a:ext cx="9488066" cy="2862322"/>
          </a:xfrm>
          <a:prstGeom prst="rect">
            <a:avLst/>
          </a:prstGeom>
          <a:noFill/>
        </p:spPr>
        <p:txBody>
          <a:bodyPr wrap="square" rtlCol="0">
            <a:spAutoFit/>
          </a:bodyPr>
          <a:lstStyle/>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6" name="テキスト ボックス 5">
            <a:extLst>
              <a:ext uri="{FF2B5EF4-FFF2-40B4-BE49-F238E27FC236}">
                <a16:creationId xmlns:a16="http://schemas.microsoft.com/office/drawing/2014/main" id="{A1ADDF74-2B48-4060-96F8-4AC991A41B8B}"/>
              </a:ext>
            </a:extLst>
          </p:cNvPr>
          <p:cNvSpPr txBox="1"/>
          <p:nvPr/>
        </p:nvSpPr>
        <p:spPr>
          <a:xfrm>
            <a:off x="45793" y="548680"/>
            <a:ext cx="9488066" cy="4247317"/>
          </a:xfrm>
          <a:prstGeom prst="rect">
            <a:avLst/>
          </a:prstGeom>
          <a:noFill/>
        </p:spPr>
        <p:txBody>
          <a:bodyPr wrap="square" rtlCol="0">
            <a:spAutoFit/>
          </a:bodyPr>
          <a:lstStyle/>
          <a:p>
            <a:r>
              <a:rPr lang="ja-JP" altLang="en-US" dirty="0">
                <a:latin typeface="+mn-lt"/>
                <a:ea typeface="+mn-ea"/>
              </a:rPr>
              <a:t>＜演習＞</a:t>
            </a:r>
            <a:endParaRPr lang="en-US" altLang="ja-JP" dirty="0">
              <a:latin typeface="+mn-lt"/>
              <a:ea typeface="+mn-ea"/>
            </a:endParaRPr>
          </a:p>
          <a:p>
            <a:r>
              <a:rPr lang="ja-JP" altLang="en-US" dirty="0">
                <a:latin typeface="+mn-lt"/>
                <a:ea typeface="+mn-ea"/>
              </a:rPr>
              <a:t>　</a:t>
            </a:r>
            <a:r>
              <a:rPr lang="en-US" altLang="ja-JP" dirty="0" err="1">
                <a:latin typeface="+mn-lt"/>
                <a:ea typeface="+mn-ea"/>
              </a:rPr>
              <a:t>Serial_enshu.ino</a:t>
            </a:r>
            <a:endParaRPr lang="en-US" altLang="ja-JP" dirty="0">
              <a:latin typeface="+mn-lt"/>
              <a:ea typeface="+mn-ea"/>
            </a:endParaRPr>
          </a:p>
          <a:p>
            <a:endParaRPr lang="en-US" altLang="ja-JP" dirty="0">
              <a:latin typeface="+mn-lt"/>
              <a:ea typeface="+mn-ea"/>
            </a:endParaRPr>
          </a:p>
          <a:p>
            <a:r>
              <a:rPr lang="ja-JP" altLang="en-US" dirty="0">
                <a:latin typeface="+mn-lt"/>
                <a:ea typeface="+mn-ea"/>
              </a:rPr>
              <a:t>・シリアルモニタに入力された文字列をシリアルモニタに表示して下さい。</a:t>
            </a:r>
            <a:endParaRPr lang="en-US" altLang="ja-JP" dirty="0">
              <a:latin typeface="+mn-lt"/>
              <a:ea typeface="+mn-ea"/>
            </a:endParaRPr>
          </a:p>
          <a:p>
            <a:r>
              <a:rPr lang="ja-JP" altLang="en-US" dirty="0">
                <a:latin typeface="+mn-lt"/>
                <a:ea typeface="+mn-ea"/>
              </a:rPr>
              <a:t>・文字列の表示が完了したら、改行して下さい。</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2" name="図 1">
            <a:extLst>
              <a:ext uri="{FF2B5EF4-FFF2-40B4-BE49-F238E27FC236}">
                <a16:creationId xmlns:a16="http://schemas.microsoft.com/office/drawing/2014/main" id="{46BAB257-4B2B-49B9-9818-2E6CBF6D9820}"/>
              </a:ext>
            </a:extLst>
          </p:cNvPr>
          <p:cNvPicPr>
            <a:picLocks noChangeAspect="1"/>
          </p:cNvPicPr>
          <p:nvPr/>
        </p:nvPicPr>
        <p:blipFill rotWithShape="1">
          <a:blip r:embed="rId2"/>
          <a:srcRect l="11185" t="20224" r="30114" b="59449"/>
          <a:stretch/>
        </p:blipFill>
        <p:spPr>
          <a:xfrm>
            <a:off x="73557" y="1999720"/>
            <a:ext cx="9779307" cy="3805544"/>
          </a:xfrm>
          <a:prstGeom prst="rect">
            <a:avLst/>
          </a:prstGeom>
        </p:spPr>
      </p:pic>
    </p:spTree>
    <p:extLst>
      <p:ext uri="{BB962C8B-B14F-4D97-AF65-F5344CB8AC3E}">
        <p14:creationId xmlns:p14="http://schemas.microsoft.com/office/powerpoint/2010/main" val="1300604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62</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次の演習の準備</a:t>
            </a:r>
            <a:r>
              <a:rPr lang="en-US" altLang="ja-JP" sz="2400" u="sng" dirty="0"/>
              <a:t>(</a:t>
            </a:r>
            <a:r>
              <a:rPr lang="ja-JP" altLang="en-US" sz="2400" u="sng" dirty="0"/>
              <a:t>解答</a:t>
            </a:r>
            <a:r>
              <a:rPr lang="en-US" altLang="ja-JP" sz="2400" u="sng" dirty="0"/>
              <a:t>)</a:t>
            </a:r>
            <a:endParaRPr kumimoji="1" lang="ja-JP" altLang="en-US" sz="2400" u="sng" dirty="0"/>
          </a:p>
        </p:txBody>
      </p:sp>
      <p:sp>
        <p:nvSpPr>
          <p:cNvPr id="62" name="テキスト ボックス 61">
            <a:extLst>
              <a:ext uri="{FF2B5EF4-FFF2-40B4-BE49-F238E27FC236}">
                <a16:creationId xmlns:a16="http://schemas.microsoft.com/office/drawing/2014/main" id="{36F0D3E5-FB92-4137-AAD8-89B211F57907}"/>
              </a:ext>
            </a:extLst>
          </p:cNvPr>
          <p:cNvSpPr txBox="1"/>
          <p:nvPr/>
        </p:nvSpPr>
        <p:spPr>
          <a:xfrm>
            <a:off x="73557" y="748158"/>
            <a:ext cx="9488066" cy="2862322"/>
          </a:xfrm>
          <a:prstGeom prst="rect">
            <a:avLst/>
          </a:prstGeom>
          <a:noFill/>
        </p:spPr>
        <p:txBody>
          <a:bodyPr wrap="square" rtlCol="0">
            <a:spAutoFit/>
          </a:bodyPr>
          <a:lstStyle/>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6" name="テキスト ボックス 5">
            <a:extLst>
              <a:ext uri="{FF2B5EF4-FFF2-40B4-BE49-F238E27FC236}">
                <a16:creationId xmlns:a16="http://schemas.microsoft.com/office/drawing/2014/main" id="{A1ADDF74-2B48-4060-96F8-4AC991A41B8B}"/>
              </a:ext>
            </a:extLst>
          </p:cNvPr>
          <p:cNvSpPr txBox="1"/>
          <p:nvPr/>
        </p:nvSpPr>
        <p:spPr>
          <a:xfrm>
            <a:off x="45793" y="548680"/>
            <a:ext cx="9488066" cy="4247317"/>
          </a:xfrm>
          <a:prstGeom prst="rect">
            <a:avLst/>
          </a:prstGeom>
          <a:noFill/>
        </p:spPr>
        <p:txBody>
          <a:bodyPr wrap="square" rtlCol="0">
            <a:spAutoFit/>
          </a:bodyPr>
          <a:lstStyle/>
          <a:p>
            <a:r>
              <a:rPr lang="ja-JP" altLang="en-US" dirty="0">
                <a:latin typeface="+mn-lt"/>
                <a:ea typeface="+mn-ea"/>
              </a:rPr>
              <a:t>＜演習＞</a:t>
            </a:r>
            <a:endParaRPr lang="en-US" altLang="ja-JP" dirty="0">
              <a:latin typeface="+mn-lt"/>
              <a:ea typeface="+mn-ea"/>
            </a:endParaRPr>
          </a:p>
          <a:p>
            <a:r>
              <a:rPr lang="ja-JP" altLang="en-US" dirty="0">
                <a:latin typeface="+mn-lt"/>
                <a:ea typeface="+mn-ea"/>
              </a:rPr>
              <a:t>　</a:t>
            </a:r>
            <a:r>
              <a:rPr lang="en-US" altLang="ja-JP" dirty="0" err="1">
                <a:latin typeface="+mn-lt"/>
                <a:ea typeface="+mn-ea"/>
              </a:rPr>
              <a:t>Serial_enshu.ino</a:t>
            </a:r>
            <a:endParaRPr lang="en-US" altLang="ja-JP" dirty="0">
              <a:latin typeface="+mn-lt"/>
              <a:ea typeface="+mn-ea"/>
            </a:endParaRPr>
          </a:p>
          <a:p>
            <a:endParaRPr lang="en-US" altLang="ja-JP" dirty="0">
              <a:latin typeface="+mn-lt"/>
              <a:ea typeface="+mn-ea"/>
            </a:endParaRPr>
          </a:p>
          <a:p>
            <a:r>
              <a:rPr lang="ja-JP" altLang="en-US" dirty="0">
                <a:latin typeface="+mn-lt"/>
                <a:ea typeface="+mn-ea"/>
              </a:rPr>
              <a:t>・シリアルモニタに入力された文字列をシリアルモニタに表示して下さい。</a:t>
            </a:r>
            <a:endParaRPr lang="en-US" altLang="ja-JP" dirty="0">
              <a:latin typeface="+mn-lt"/>
              <a:ea typeface="+mn-ea"/>
            </a:endParaRPr>
          </a:p>
          <a:p>
            <a:r>
              <a:rPr lang="ja-JP" altLang="en-US" dirty="0">
                <a:latin typeface="+mn-lt"/>
                <a:ea typeface="+mn-ea"/>
              </a:rPr>
              <a:t>・文字列の表示が完了したら、改行して下さい。</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7" name="テキスト ボックス 6">
            <a:extLst>
              <a:ext uri="{FF2B5EF4-FFF2-40B4-BE49-F238E27FC236}">
                <a16:creationId xmlns:a16="http://schemas.microsoft.com/office/drawing/2014/main" id="{E864DA97-9483-40B1-B236-E95E59768B81}"/>
              </a:ext>
            </a:extLst>
          </p:cNvPr>
          <p:cNvSpPr txBox="1"/>
          <p:nvPr/>
        </p:nvSpPr>
        <p:spPr>
          <a:xfrm>
            <a:off x="187868" y="2132076"/>
            <a:ext cx="4540978" cy="2554545"/>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setup()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Serial.begin</a:t>
            </a:r>
            <a:r>
              <a:rPr lang="en-US" altLang="ja-JP" sz="1000" dirty="0">
                <a:latin typeface="ＭＳ ゴシック" panose="020B0609070205080204" pitchFamily="49" charset="-128"/>
                <a:ea typeface="ＭＳ ゴシック" panose="020B0609070205080204" pitchFamily="49" charset="-128"/>
              </a:rPr>
              <a:t>( 9600 );</a:t>
            </a:r>
          </a:p>
          <a:p>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loop() {</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if( </a:t>
            </a:r>
            <a:r>
              <a:rPr lang="en-US" altLang="ja-JP" sz="1000" dirty="0" err="1">
                <a:latin typeface="ＭＳ ゴシック" panose="020B0609070205080204" pitchFamily="49" charset="-128"/>
                <a:ea typeface="ＭＳ ゴシック" panose="020B0609070205080204" pitchFamily="49" charset="-128"/>
              </a:rPr>
              <a:t>Serial.available</a:t>
            </a:r>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char c = 0;</a:t>
            </a:r>
          </a:p>
          <a:p>
            <a:r>
              <a:rPr lang="en-US" altLang="ja-JP" sz="1000" dirty="0">
                <a:latin typeface="ＭＳ ゴシック" panose="020B0609070205080204" pitchFamily="49" charset="-128"/>
                <a:ea typeface="ＭＳ ゴシック" panose="020B0609070205080204" pitchFamily="49" charset="-128"/>
              </a:rPr>
              <a:t>    c = </a:t>
            </a:r>
            <a:r>
              <a:rPr lang="en-US" altLang="ja-JP" sz="1000" dirty="0" err="1">
                <a:latin typeface="ＭＳ ゴシック" panose="020B0609070205080204" pitchFamily="49" charset="-128"/>
                <a:ea typeface="ＭＳ ゴシック" panose="020B0609070205080204" pitchFamily="49" charset="-128"/>
              </a:rPr>
              <a:t>Serial.read</a:t>
            </a:r>
            <a:r>
              <a:rPr lang="en-US" altLang="ja-JP" sz="1000" dirty="0">
                <a:latin typeface="ＭＳ ゴシック" panose="020B0609070205080204" pitchFamily="49" charset="-128"/>
                <a:ea typeface="ＭＳ ゴシック" panose="020B0609070205080204" pitchFamily="49" charset="-128"/>
              </a:rPr>
              <a:t>();</a:t>
            </a:r>
          </a:p>
          <a:p>
            <a:r>
              <a:rPr lang="en-US" altLang="ja-JP" sz="1000" b="1" dirty="0">
                <a:solidFill>
                  <a:srgbClr val="FF0000"/>
                </a:solidFill>
                <a:latin typeface="ＭＳ ゴシック" panose="020B0609070205080204" pitchFamily="49" charset="-128"/>
                <a:ea typeface="ＭＳ ゴシック" panose="020B0609070205080204" pitchFamily="49" charset="-128"/>
              </a:rPr>
              <a:t>    if (c == -1){</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 " " );</a:t>
            </a:r>
          </a:p>
          <a:p>
            <a:r>
              <a:rPr lang="en-US" altLang="ja-JP" sz="1000" dirty="0">
                <a:latin typeface="ＭＳ ゴシック" panose="020B0609070205080204" pitchFamily="49" charset="-128"/>
                <a:ea typeface="ＭＳ ゴシック" panose="020B0609070205080204" pitchFamily="49" charset="-128"/>
              </a:rPr>
              <a:t>    }else{</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 c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2308922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63</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8402300"/>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2) RPR-0521RSTest_enshu2.ino</a:t>
            </a:r>
          </a:p>
          <a:p>
            <a:endParaRPr lang="en-US" altLang="ja-JP" dirty="0">
              <a:latin typeface="+mn-lt"/>
              <a:ea typeface="+mn-ea"/>
            </a:endParaRPr>
          </a:p>
          <a:p>
            <a:r>
              <a:rPr lang="ja-JP" altLang="en-US" b="1" dirty="0">
                <a:latin typeface="+mn-lt"/>
                <a:ea typeface="+mn-ea"/>
              </a:rPr>
              <a:t>・シリアルモニタから</a:t>
            </a:r>
            <a:r>
              <a:rPr lang="en-US" altLang="ja-JP" b="1" dirty="0">
                <a:latin typeface="+mn-lt"/>
                <a:ea typeface="+mn-ea"/>
              </a:rPr>
              <a:t>’S’</a:t>
            </a:r>
            <a:r>
              <a:rPr lang="ja-JP" altLang="en-US" b="1" dirty="0">
                <a:latin typeface="+mn-lt"/>
                <a:ea typeface="+mn-ea"/>
              </a:rPr>
              <a:t>を入力してから、再度</a:t>
            </a:r>
            <a:r>
              <a:rPr lang="en-US" altLang="ja-JP" b="1" dirty="0">
                <a:latin typeface="+mn-lt"/>
                <a:ea typeface="+mn-ea"/>
              </a:rPr>
              <a:t>’S’</a:t>
            </a:r>
            <a:r>
              <a:rPr lang="ja-JP" altLang="en-US" b="1" dirty="0">
                <a:latin typeface="+mn-lt"/>
                <a:ea typeface="+mn-ea"/>
              </a:rPr>
              <a:t>を入力するまでの間に取得された</a:t>
            </a:r>
            <a:endParaRPr lang="en-US" altLang="ja-JP" b="1" dirty="0">
              <a:latin typeface="+mn-lt"/>
              <a:ea typeface="+mn-ea"/>
            </a:endParaRPr>
          </a:p>
          <a:p>
            <a:r>
              <a:rPr lang="ja-JP" altLang="en-US" b="1" dirty="0">
                <a:latin typeface="+mn-lt"/>
                <a:ea typeface="+mn-ea"/>
              </a:rPr>
              <a:t>照度の平均値を算出して下さい。</a:t>
            </a:r>
            <a:endParaRPr lang="en-US" altLang="ja-JP" b="1" dirty="0">
              <a:latin typeface="+mn-lt"/>
              <a:ea typeface="+mn-ea"/>
            </a:endParaRPr>
          </a:p>
          <a:p>
            <a:endParaRPr lang="en-US" altLang="ja-JP" dirty="0">
              <a:latin typeface="+mn-lt"/>
              <a:ea typeface="+mn-ea"/>
            </a:endParaRPr>
          </a:p>
          <a:p>
            <a:r>
              <a:rPr lang="ja-JP" altLang="en-US" dirty="0">
                <a:latin typeface="+mn-lt"/>
                <a:ea typeface="+mn-ea"/>
              </a:rPr>
              <a:t>＜イメージ＞</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＜補足＞</a:t>
            </a:r>
            <a:endParaRPr lang="en-US" altLang="ja-JP" dirty="0">
              <a:latin typeface="+mn-lt"/>
              <a:ea typeface="+mn-ea"/>
            </a:endParaRPr>
          </a:p>
          <a:p>
            <a:r>
              <a:rPr lang="ja-JP" altLang="en-US" dirty="0">
                <a:latin typeface="+mn-lt"/>
                <a:ea typeface="+mn-ea"/>
              </a:rPr>
              <a:t>・照度は今まで通り</a:t>
            </a:r>
            <a:r>
              <a:rPr lang="en-US" altLang="ja-JP" dirty="0">
                <a:latin typeface="+mn-lt"/>
                <a:ea typeface="+mn-ea"/>
              </a:rPr>
              <a:t>1</a:t>
            </a:r>
            <a:r>
              <a:rPr lang="ja-JP" altLang="en-US" dirty="0">
                <a:latin typeface="+mn-lt"/>
                <a:ea typeface="+mn-ea"/>
              </a:rPr>
              <a:t>秒間隔で取得して下さい</a:t>
            </a:r>
            <a:r>
              <a:rPr lang="en-US" altLang="ja-JP" dirty="0">
                <a:latin typeface="+mn-lt"/>
                <a:ea typeface="+mn-ea"/>
              </a:rPr>
              <a:t>(loop()</a:t>
            </a:r>
            <a:r>
              <a:rPr lang="ja-JP" altLang="en-US" dirty="0">
                <a:latin typeface="+mn-lt"/>
                <a:ea typeface="+mn-ea"/>
              </a:rPr>
              <a:t>内は今まで通り</a:t>
            </a:r>
            <a:r>
              <a:rPr lang="en-US" altLang="ja-JP" dirty="0">
                <a:latin typeface="+mn-lt"/>
                <a:ea typeface="+mn-ea"/>
              </a:rPr>
              <a:t>1</a:t>
            </a:r>
            <a:r>
              <a:rPr lang="ja-JP" altLang="en-US" dirty="0">
                <a:latin typeface="+mn-lt"/>
                <a:ea typeface="+mn-ea"/>
              </a:rPr>
              <a:t>秒周期で</a:t>
            </a:r>
            <a:r>
              <a:rPr lang="en-US" altLang="ja-JP" dirty="0">
                <a:latin typeface="+mn-lt"/>
                <a:ea typeface="+mn-ea"/>
              </a:rPr>
              <a:t>OK)</a:t>
            </a:r>
            <a:r>
              <a:rPr lang="ja-JP" altLang="en-US" dirty="0" err="1">
                <a:latin typeface="+mn-lt"/>
                <a:ea typeface="+mn-ea"/>
              </a:rPr>
              <a:t>。</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cxnSp>
        <p:nvCxnSpPr>
          <p:cNvPr id="9" name="直線コネクタ 8">
            <a:extLst>
              <a:ext uri="{FF2B5EF4-FFF2-40B4-BE49-F238E27FC236}">
                <a16:creationId xmlns:a16="http://schemas.microsoft.com/office/drawing/2014/main" id="{E2D9211B-95D2-4E13-B94E-6A61D42C166B}"/>
              </a:ext>
            </a:extLst>
          </p:cNvPr>
          <p:cNvCxnSpPr>
            <a:cxnSpLocks/>
          </p:cNvCxnSpPr>
          <p:nvPr/>
        </p:nvCxnSpPr>
        <p:spPr>
          <a:xfrm>
            <a:off x="2072680" y="3068960"/>
            <a:ext cx="0" cy="2520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CAFF75-A838-495E-969E-FC5D1CC90F1A}"/>
              </a:ext>
            </a:extLst>
          </p:cNvPr>
          <p:cNvCxnSpPr>
            <a:cxnSpLocks/>
          </p:cNvCxnSpPr>
          <p:nvPr/>
        </p:nvCxnSpPr>
        <p:spPr>
          <a:xfrm>
            <a:off x="4232920" y="3068960"/>
            <a:ext cx="0" cy="252028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96C3C8D-58DC-45E8-A191-F81BBA46D40E}"/>
              </a:ext>
            </a:extLst>
          </p:cNvPr>
          <p:cNvSpPr/>
          <p:nvPr/>
        </p:nvSpPr>
        <p:spPr>
          <a:xfrm>
            <a:off x="1352600" y="2852936"/>
            <a:ext cx="144014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t>ユーザーアクション</a:t>
            </a:r>
          </a:p>
        </p:txBody>
      </p:sp>
      <p:sp>
        <p:nvSpPr>
          <p:cNvPr id="13" name="正方形/長方形 12">
            <a:extLst>
              <a:ext uri="{FF2B5EF4-FFF2-40B4-BE49-F238E27FC236}">
                <a16:creationId xmlns:a16="http://schemas.microsoft.com/office/drawing/2014/main" id="{3C037622-514D-4DA0-AC16-BF8A1D6B4D13}"/>
              </a:ext>
            </a:extLst>
          </p:cNvPr>
          <p:cNvSpPr/>
          <p:nvPr/>
        </p:nvSpPr>
        <p:spPr>
          <a:xfrm>
            <a:off x="3502224" y="2852936"/>
            <a:ext cx="1440144" cy="2160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t>制御</a:t>
            </a:r>
            <a:endParaRPr kumimoji="1" lang="ja-JP" altLang="en-US" sz="1050" b="1" dirty="0"/>
          </a:p>
        </p:txBody>
      </p:sp>
      <p:sp>
        <p:nvSpPr>
          <p:cNvPr id="14" name="正方形/長方形 13">
            <a:extLst>
              <a:ext uri="{FF2B5EF4-FFF2-40B4-BE49-F238E27FC236}">
                <a16:creationId xmlns:a16="http://schemas.microsoft.com/office/drawing/2014/main" id="{D3756DEB-C11A-488F-A084-9E255D4A4538}"/>
              </a:ext>
            </a:extLst>
          </p:cNvPr>
          <p:cNvSpPr/>
          <p:nvPr/>
        </p:nvSpPr>
        <p:spPr>
          <a:xfrm>
            <a:off x="1352608" y="3288804"/>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sp>
        <p:nvSpPr>
          <p:cNvPr id="15" name="正方形/長方形 14">
            <a:extLst>
              <a:ext uri="{FF2B5EF4-FFF2-40B4-BE49-F238E27FC236}">
                <a16:creationId xmlns:a16="http://schemas.microsoft.com/office/drawing/2014/main" id="{E78D73DA-64C2-4DCB-B521-F32BFBBE6499}"/>
              </a:ext>
            </a:extLst>
          </p:cNvPr>
          <p:cNvSpPr/>
          <p:nvPr/>
        </p:nvSpPr>
        <p:spPr>
          <a:xfrm>
            <a:off x="1350197" y="4293096"/>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cxnSp>
        <p:nvCxnSpPr>
          <p:cNvPr id="16" name="直線コネクタ 15">
            <a:extLst>
              <a:ext uri="{FF2B5EF4-FFF2-40B4-BE49-F238E27FC236}">
                <a16:creationId xmlns:a16="http://schemas.microsoft.com/office/drawing/2014/main" id="{7FE0E36D-93F3-4C17-BE18-390C8184ECBF}"/>
              </a:ext>
            </a:extLst>
          </p:cNvPr>
          <p:cNvCxnSpPr>
            <a:cxnSpLocks/>
          </p:cNvCxnSpPr>
          <p:nvPr/>
        </p:nvCxnSpPr>
        <p:spPr>
          <a:xfrm flipH="1">
            <a:off x="2072680" y="3504828"/>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3EE0F76-DEED-4003-822C-87074479FC8B}"/>
              </a:ext>
            </a:extLst>
          </p:cNvPr>
          <p:cNvCxnSpPr>
            <a:cxnSpLocks/>
          </p:cNvCxnSpPr>
          <p:nvPr/>
        </p:nvCxnSpPr>
        <p:spPr>
          <a:xfrm flipH="1">
            <a:off x="2083962" y="4509120"/>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右中かっこ 19">
            <a:extLst>
              <a:ext uri="{FF2B5EF4-FFF2-40B4-BE49-F238E27FC236}">
                <a16:creationId xmlns:a16="http://schemas.microsoft.com/office/drawing/2014/main" id="{9A9CEA45-6034-4F36-B72D-C580B58193D7}"/>
              </a:ext>
            </a:extLst>
          </p:cNvPr>
          <p:cNvSpPr/>
          <p:nvPr/>
        </p:nvSpPr>
        <p:spPr>
          <a:xfrm>
            <a:off x="5075794" y="3501008"/>
            <a:ext cx="143954" cy="10042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3F84A48-9A78-4831-8F80-D99A3FA093F6}"/>
              </a:ext>
            </a:extLst>
          </p:cNvPr>
          <p:cNvSpPr/>
          <p:nvPr/>
        </p:nvSpPr>
        <p:spPr>
          <a:xfrm>
            <a:off x="3501720" y="5121189"/>
            <a:ext cx="1440144" cy="396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シリアルモニタに</a:t>
            </a:r>
            <a:endParaRPr kumimoji="1" lang="en-US" altLang="ja-JP" sz="1050" b="1" dirty="0">
              <a:solidFill>
                <a:schemeClr val="tx1"/>
              </a:solidFill>
            </a:endParaRPr>
          </a:p>
          <a:p>
            <a:pPr algn="ctr"/>
            <a:r>
              <a:rPr lang="ja-JP" altLang="en-US" sz="1050" b="1" dirty="0">
                <a:solidFill>
                  <a:schemeClr val="tx1"/>
                </a:solidFill>
              </a:rPr>
              <a:t>平均値表示</a:t>
            </a:r>
            <a:endParaRPr kumimoji="1" lang="ja-JP" altLang="en-US" sz="1050" b="1" dirty="0">
              <a:solidFill>
                <a:schemeClr val="tx1"/>
              </a:solidFill>
            </a:endParaRPr>
          </a:p>
        </p:txBody>
      </p:sp>
      <p:sp>
        <p:nvSpPr>
          <p:cNvPr id="22" name="テキスト ボックス 21">
            <a:extLst>
              <a:ext uri="{FF2B5EF4-FFF2-40B4-BE49-F238E27FC236}">
                <a16:creationId xmlns:a16="http://schemas.microsoft.com/office/drawing/2014/main" id="{1E0DC6BC-6937-4AD9-B1D3-E7F5AC0F700A}"/>
              </a:ext>
            </a:extLst>
          </p:cNvPr>
          <p:cNvSpPr txBox="1"/>
          <p:nvPr/>
        </p:nvSpPr>
        <p:spPr>
          <a:xfrm>
            <a:off x="5331348" y="3849260"/>
            <a:ext cx="3868230" cy="307777"/>
          </a:xfrm>
          <a:prstGeom prst="rect">
            <a:avLst/>
          </a:prstGeom>
          <a:noFill/>
        </p:spPr>
        <p:txBody>
          <a:bodyPr wrap="square" rtlCol="0">
            <a:spAutoFit/>
          </a:bodyPr>
          <a:lstStyle/>
          <a:p>
            <a:r>
              <a:rPr lang="ja-JP" altLang="en-US" sz="1400" dirty="0">
                <a:latin typeface="+mn-lt"/>
                <a:ea typeface="+mn-ea"/>
              </a:rPr>
              <a:t>この間に取得された照度の平均値を算出する</a:t>
            </a:r>
            <a:endParaRPr lang="en-US" altLang="ja-JP" sz="1400" dirty="0">
              <a:latin typeface="+mn-lt"/>
              <a:ea typeface="+mn-ea"/>
            </a:endParaRPr>
          </a:p>
        </p:txBody>
      </p:sp>
      <p:sp>
        <p:nvSpPr>
          <p:cNvPr id="18" name="正方形/長方形 17">
            <a:extLst>
              <a:ext uri="{FF2B5EF4-FFF2-40B4-BE49-F238E27FC236}">
                <a16:creationId xmlns:a16="http://schemas.microsoft.com/office/drawing/2014/main" id="{5B4DAD98-60AB-4F5A-92E6-BAFCB24D5A80}"/>
              </a:ext>
            </a:extLst>
          </p:cNvPr>
          <p:cNvSpPr/>
          <p:nvPr/>
        </p:nvSpPr>
        <p:spPr>
          <a:xfrm>
            <a:off x="3501720" y="3501008"/>
            <a:ext cx="1440144" cy="3960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a:solidFill>
                  <a:schemeClr val="tx1"/>
                </a:solidFill>
              </a:rPr>
              <a:t>シリアルモニタに</a:t>
            </a:r>
            <a:endParaRPr lang="en-US" altLang="ja-JP" sz="900" b="1" dirty="0">
              <a:solidFill>
                <a:schemeClr val="tx1"/>
              </a:solidFill>
            </a:endParaRPr>
          </a:p>
          <a:p>
            <a:pPr algn="ctr"/>
            <a:r>
              <a:rPr lang="en-US" altLang="ja-JP" sz="900" b="1" dirty="0">
                <a:solidFill>
                  <a:schemeClr val="tx1"/>
                </a:solidFill>
              </a:rPr>
              <a:t>“MEARSER_START”</a:t>
            </a:r>
            <a:r>
              <a:rPr lang="ja-JP" altLang="en-US" sz="900" b="1" dirty="0">
                <a:solidFill>
                  <a:schemeClr val="tx1"/>
                </a:solidFill>
              </a:rPr>
              <a:t>表示</a:t>
            </a:r>
            <a:endParaRPr kumimoji="1" lang="ja-JP" altLang="en-US" sz="900" b="1" dirty="0">
              <a:solidFill>
                <a:schemeClr val="tx1"/>
              </a:solidFill>
            </a:endParaRPr>
          </a:p>
        </p:txBody>
      </p:sp>
      <p:sp>
        <p:nvSpPr>
          <p:cNvPr id="23" name="正方形/長方形 22">
            <a:extLst>
              <a:ext uri="{FF2B5EF4-FFF2-40B4-BE49-F238E27FC236}">
                <a16:creationId xmlns:a16="http://schemas.microsoft.com/office/drawing/2014/main" id="{E5D9FFB8-7ED7-428F-ADAD-1FA7353406DA}"/>
              </a:ext>
            </a:extLst>
          </p:cNvPr>
          <p:cNvSpPr/>
          <p:nvPr/>
        </p:nvSpPr>
        <p:spPr>
          <a:xfrm>
            <a:off x="3498647" y="4509120"/>
            <a:ext cx="1440144" cy="3960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a:solidFill>
                  <a:schemeClr val="tx1"/>
                </a:solidFill>
              </a:rPr>
              <a:t>シリアルモニタに</a:t>
            </a:r>
            <a:endParaRPr lang="en-US" altLang="ja-JP" sz="900" b="1" dirty="0">
              <a:solidFill>
                <a:schemeClr val="tx1"/>
              </a:solidFill>
            </a:endParaRPr>
          </a:p>
          <a:p>
            <a:pPr algn="ctr"/>
            <a:r>
              <a:rPr lang="en-US" altLang="ja-JP" sz="900" b="1" dirty="0">
                <a:solidFill>
                  <a:schemeClr val="tx1"/>
                </a:solidFill>
              </a:rPr>
              <a:t>“MEARSER_END”</a:t>
            </a:r>
            <a:r>
              <a:rPr lang="ja-JP" altLang="en-US" sz="900" b="1" dirty="0">
                <a:solidFill>
                  <a:schemeClr val="tx1"/>
                </a:solidFill>
              </a:rPr>
              <a:t>表示</a:t>
            </a:r>
            <a:endParaRPr kumimoji="1" lang="ja-JP" altLang="en-US" sz="900" b="1" dirty="0">
              <a:solidFill>
                <a:schemeClr val="tx1"/>
              </a:solidFill>
            </a:endParaRPr>
          </a:p>
        </p:txBody>
      </p:sp>
    </p:spTree>
    <p:extLst>
      <p:ext uri="{BB962C8B-B14F-4D97-AF65-F5344CB8AC3E}">
        <p14:creationId xmlns:p14="http://schemas.microsoft.com/office/powerpoint/2010/main" val="1400967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64</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を使った演習＜ヒント＞</a:t>
            </a:r>
            <a:endParaRPr kumimoji="1" lang="ja-JP" altLang="en-US" sz="2400" u="sng" dirty="0"/>
          </a:p>
        </p:txBody>
      </p:sp>
      <p:sp>
        <p:nvSpPr>
          <p:cNvPr id="17" name="テキスト ボックス 16">
            <a:extLst>
              <a:ext uri="{FF2B5EF4-FFF2-40B4-BE49-F238E27FC236}">
                <a16:creationId xmlns:a16="http://schemas.microsoft.com/office/drawing/2014/main" id="{445D7244-28B1-4EF3-9456-4B7192FA1217}"/>
              </a:ext>
            </a:extLst>
          </p:cNvPr>
          <p:cNvSpPr txBox="1"/>
          <p:nvPr/>
        </p:nvSpPr>
        <p:spPr>
          <a:xfrm>
            <a:off x="126481" y="883161"/>
            <a:ext cx="4540978" cy="6093976"/>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#include &lt;</a:t>
            </a:r>
            <a:r>
              <a:rPr lang="en-US" altLang="ja-JP" sz="1000" dirty="0" err="1">
                <a:latin typeface="ＭＳ ゴシック" panose="020B0609070205080204" pitchFamily="49" charset="-128"/>
                <a:ea typeface="ＭＳ ゴシック" panose="020B0609070205080204" pitchFamily="49" charset="-128"/>
              </a:rPr>
              <a:t>Wire.h</a:t>
            </a:r>
            <a:r>
              <a:rPr lang="en-US" altLang="ja-JP" sz="1000" dirty="0">
                <a:latin typeface="ＭＳ ゴシック" panose="020B0609070205080204" pitchFamily="49" charset="-128"/>
                <a:ea typeface="ＭＳ ゴシック" panose="020B0609070205080204" pitchFamily="49" charset="-128"/>
              </a:rPr>
              <a:t>&gt;</a:t>
            </a:r>
          </a:p>
          <a:p>
            <a:r>
              <a:rPr lang="en-US" altLang="ja-JP" sz="1000" dirty="0">
                <a:latin typeface="ＭＳ ゴシック" panose="020B0609070205080204" pitchFamily="49" charset="-128"/>
                <a:ea typeface="ＭＳ ゴシック" panose="020B0609070205080204" pitchFamily="49" charset="-128"/>
              </a:rPr>
              <a:t>#include &lt;RPR-0521RS.h&gt;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RPR0521RS </a:t>
            </a:r>
            <a:r>
              <a:rPr lang="en-US" altLang="ja-JP" sz="1000" dirty="0" err="1">
                <a:latin typeface="ＭＳ ゴシック" panose="020B0609070205080204" pitchFamily="49" charset="-128"/>
                <a:ea typeface="ＭＳ ゴシック" panose="020B0609070205080204" pitchFamily="49" charset="-128"/>
              </a:rPr>
              <a:t>rpr0521rs</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#define PIN_SDA SDA</a:t>
            </a:r>
          </a:p>
          <a:p>
            <a:r>
              <a:rPr lang="en-US" altLang="ja-JP" sz="1000" dirty="0">
                <a:latin typeface="ＭＳ ゴシック" panose="020B0609070205080204" pitchFamily="49" charset="-128"/>
                <a:ea typeface="ＭＳ ゴシック" panose="020B0609070205080204" pitchFamily="49" charset="-128"/>
              </a:rPr>
              <a:t>#define PIN_SCL SCL</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照度センサ用の</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出力</a:t>
            </a:r>
            <a:r>
              <a:rPr lang="en-US" altLang="ja-JP" sz="1000" dirty="0">
                <a:latin typeface="ＭＳ ゴシック" panose="020B0609070205080204" pitchFamily="49" charset="-128"/>
                <a:ea typeface="ＭＳ ゴシック" panose="020B0609070205080204" pitchFamily="49" charset="-128"/>
              </a:rPr>
              <a:t>PIN(GPIO 04</a:t>
            </a:r>
            <a:r>
              <a:rPr lang="ja-JP" altLang="en-US" sz="1000" dirty="0">
                <a:latin typeface="ＭＳ ゴシック" panose="020B0609070205080204" pitchFamily="49" charset="-128"/>
                <a:ea typeface="ＭＳ ゴシック" panose="020B0609070205080204" pitchFamily="49" charset="-128"/>
              </a:rPr>
              <a:t>は</a:t>
            </a:r>
            <a:r>
              <a:rPr lang="en-US" altLang="ja-JP" sz="1000" dirty="0">
                <a:latin typeface="ＭＳ ゴシック" panose="020B0609070205080204" pitchFamily="49" charset="-128"/>
                <a:ea typeface="ＭＳ ゴシック" panose="020B0609070205080204" pitchFamily="49" charset="-128"/>
              </a:rPr>
              <a:t>PWM</a:t>
            </a:r>
            <a:r>
              <a:rPr lang="ja-JP" altLang="en-US" sz="1000" dirty="0">
                <a:latin typeface="ＭＳ ゴシック" panose="020B0609070205080204" pitchFamily="49" charset="-128"/>
                <a:ea typeface="ＭＳ ゴシック" panose="020B0609070205080204" pitchFamily="49" charset="-128"/>
              </a:rPr>
              <a:t>出力が可能</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#define PIN_BRIGHT_LED (4)</a:t>
            </a: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照度センサ用</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の点灯閾値 単位</a:t>
            </a:r>
            <a:r>
              <a:rPr lang="en-US" altLang="ja-JP" sz="1000" dirty="0">
                <a:latin typeface="ＭＳ ゴシック" panose="020B0609070205080204" pitchFamily="49" charset="-128"/>
                <a:ea typeface="ＭＳ ゴシック" panose="020B0609070205080204" pitchFamily="49" charset="-128"/>
              </a:rPr>
              <a:t>[Lx(</a:t>
            </a:r>
            <a:r>
              <a:rPr lang="ja-JP" altLang="en-US" sz="1000" dirty="0">
                <a:latin typeface="ＭＳ ゴシック" panose="020B0609070205080204" pitchFamily="49" charset="-128"/>
                <a:ea typeface="ＭＳ ゴシック" panose="020B0609070205080204" pitchFamily="49" charset="-128"/>
              </a:rPr>
              <a:t>ルクス</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#define BRIGHT_LED_ON_THR (50)</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b="1" dirty="0">
                <a:solidFill>
                  <a:srgbClr val="FF0000"/>
                </a:solidFill>
                <a:latin typeface="ＭＳ ゴシック" panose="020B0609070205080204" pitchFamily="49" charset="-128"/>
                <a:ea typeface="ＭＳ ゴシック" panose="020B0609070205080204" pitchFamily="49" charset="-128"/>
              </a:rPr>
              <a:t>typedef </a:t>
            </a:r>
            <a:r>
              <a:rPr lang="en-US" altLang="ja-JP" sz="1000" b="1" dirty="0" err="1">
                <a:solidFill>
                  <a:srgbClr val="FF0000"/>
                </a:solidFill>
                <a:latin typeface="ＭＳ ゴシック" panose="020B0609070205080204" pitchFamily="49" charset="-128"/>
                <a:ea typeface="ＭＳ ゴシック" panose="020B0609070205080204" pitchFamily="49" charset="-128"/>
              </a:rPr>
              <a:t>enum</a:t>
            </a:r>
            <a:r>
              <a:rPr lang="en-US" altLang="ja-JP" sz="1000" b="1" dirty="0">
                <a:solidFill>
                  <a:srgbClr val="FF0000"/>
                </a:solidFill>
                <a:latin typeface="ＭＳ ゴシック" panose="020B0609070205080204" pitchFamily="49" charset="-128"/>
                <a:ea typeface="ＭＳ ゴシック" panose="020B0609070205080204" pitchFamily="49" charset="-128"/>
              </a:rPr>
              <a:t> flag{</a:t>
            </a:r>
          </a:p>
          <a:p>
            <a:r>
              <a:rPr lang="en-US" altLang="ja-JP" sz="1000" b="1" dirty="0">
                <a:solidFill>
                  <a:srgbClr val="FF0000"/>
                </a:solidFill>
                <a:latin typeface="ＭＳ ゴシック" panose="020B0609070205080204" pitchFamily="49" charset="-128"/>
                <a:ea typeface="ＭＳ ゴシック" panose="020B0609070205080204" pitchFamily="49" charset="-128"/>
              </a:rPr>
              <a:t>  UNSET,</a:t>
            </a:r>
          </a:p>
          <a:p>
            <a:r>
              <a:rPr lang="en-US" altLang="ja-JP" sz="1000" b="1" dirty="0">
                <a:solidFill>
                  <a:srgbClr val="FF0000"/>
                </a:solidFill>
                <a:latin typeface="ＭＳ ゴシック" panose="020B0609070205080204" pitchFamily="49" charset="-128"/>
                <a:ea typeface="ＭＳ ゴシック" panose="020B0609070205080204" pitchFamily="49" charset="-128"/>
              </a:rPr>
              <a:t>  SET,</a:t>
            </a:r>
          </a:p>
          <a:p>
            <a:r>
              <a:rPr lang="en-US" altLang="ja-JP" sz="1000" b="1" dirty="0">
                <a:solidFill>
                  <a:srgbClr val="FF0000"/>
                </a:solidFill>
                <a:latin typeface="ＭＳ ゴシック" panose="020B0609070205080204" pitchFamily="49" charset="-128"/>
                <a:ea typeface="ＭＳ ゴシック" panose="020B0609070205080204" pitchFamily="49" charset="-128"/>
              </a:rPr>
              <a:t>}</a:t>
            </a:r>
            <a:r>
              <a:rPr lang="en-US" altLang="ja-JP" sz="1000" b="1" dirty="0" err="1">
                <a:solidFill>
                  <a:srgbClr val="FF0000"/>
                </a:solidFill>
                <a:latin typeface="ＭＳ ゴシック" panose="020B0609070205080204" pitchFamily="49" charset="-128"/>
                <a:ea typeface="ＭＳ ゴシック" panose="020B0609070205080204" pitchFamily="49" charset="-128"/>
              </a:rPr>
              <a:t>en_flag</a:t>
            </a:r>
            <a:r>
              <a:rPr lang="en-US" altLang="ja-JP" sz="10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ja-JP" altLang="en-US" sz="1000" b="1" dirty="0">
                <a:solidFill>
                  <a:srgbClr val="FF0000"/>
                </a:solidFill>
                <a:latin typeface="ＭＳ ゴシック" panose="020B0609070205080204" pitchFamily="49" charset="-128"/>
                <a:ea typeface="ＭＳ ゴシック" panose="020B0609070205080204" pitchFamily="49" charset="-128"/>
              </a:rPr>
              <a:t>平均値の測定を開始するフラグ</a:t>
            </a:r>
          </a:p>
          <a:p>
            <a:r>
              <a:rPr lang="en-US" altLang="ja-JP" sz="1000" b="1" dirty="0" err="1">
                <a:solidFill>
                  <a:srgbClr val="FF0000"/>
                </a:solidFill>
                <a:latin typeface="ＭＳ ゴシック" panose="020B0609070205080204" pitchFamily="49" charset="-128"/>
                <a:ea typeface="ＭＳ ゴシック" panose="020B0609070205080204" pitchFamily="49" charset="-128"/>
              </a:rPr>
              <a:t>en_flag</a:t>
            </a:r>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enMsrBrightStartFlg</a:t>
            </a:r>
            <a:r>
              <a:rPr lang="en-US" altLang="ja-JP" sz="1000" b="1" dirty="0">
                <a:solidFill>
                  <a:srgbClr val="FF0000"/>
                </a:solidFill>
                <a:latin typeface="ＭＳ ゴシック" panose="020B0609070205080204" pitchFamily="49" charset="-128"/>
                <a:ea typeface="ＭＳ ゴシック" panose="020B0609070205080204" pitchFamily="49" charset="-128"/>
              </a:rPr>
              <a:t> = UNSET;</a:t>
            </a:r>
          </a:p>
          <a:p>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en-US" altLang="ja-JP" sz="1000" b="1" dirty="0">
                <a:solidFill>
                  <a:srgbClr val="FF0000"/>
                </a:solidFill>
                <a:latin typeface="ＭＳ ゴシック" panose="020B0609070205080204" pitchFamily="49" charset="-128"/>
                <a:ea typeface="ＭＳ ゴシック" panose="020B0609070205080204" pitchFamily="49" charset="-128"/>
              </a:rPr>
              <a:t>int count = 0;</a:t>
            </a:r>
          </a:p>
          <a:p>
            <a:r>
              <a:rPr lang="en-US" altLang="ja-JP" sz="1000" b="1" dirty="0">
                <a:solidFill>
                  <a:srgbClr val="FF0000"/>
                </a:solidFill>
                <a:latin typeface="ＭＳ ゴシック" panose="020B0609070205080204" pitchFamily="49" charset="-128"/>
                <a:ea typeface="ＭＳ ゴシック" panose="020B0609070205080204" pitchFamily="49" charset="-128"/>
              </a:rPr>
              <a:t>float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msrSum</a:t>
            </a:r>
            <a:r>
              <a:rPr lang="en-US" altLang="ja-JP" sz="1000" b="1" dirty="0">
                <a:solidFill>
                  <a:srgbClr val="FF0000"/>
                </a:solidFill>
                <a:latin typeface="ＭＳ ゴシック" panose="020B0609070205080204" pitchFamily="49" charset="-128"/>
                <a:ea typeface="ＭＳ ゴシック" panose="020B0609070205080204" pitchFamily="49" charset="-128"/>
              </a:rPr>
              <a:t> = 0;</a:t>
            </a:r>
          </a:p>
          <a:p>
            <a:r>
              <a:rPr lang="en-US" altLang="ja-JP" sz="1000" b="1" dirty="0">
                <a:solidFill>
                  <a:srgbClr val="FF0000"/>
                </a:solidFill>
                <a:latin typeface="ＭＳ ゴシック" panose="020B0609070205080204" pitchFamily="49" charset="-128"/>
                <a:ea typeface="ＭＳ ゴシック" panose="020B0609070205080204" pitchFamily="49" charset="-128"/>
              </a:rPr>
              <a:t>float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msrAve</a:t>
            </a:r>
            <a:r>
              <a:rPr lang="en-US" altLang="ja-JP" sz="1000" b="1" dirty="0">
                <a:solidFill>
                  <a:srgbClr val="FF0000"/>
                </a:solidFill>
                <a:latin typeface="ＭＳ ゴシック" panose="020B0609070205080204" pitchFamily="49" charset="-128"/>
                <a:ea typeface="ＭＳ ゴシック" panose="020B0609070205080204" pitchFamily="49" charset="-128"/>
              </a:rPr>
              <a:t> = 0;</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setup() </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byte </a:t>
            </a:r>
            <a:r>
              <a:rPr lang="en-US" altLang="ja-JP" sz="1000" dirty="0" err="1">
                <a:latin typeface="ＭＳ ゴシック" panose="020B0609070205080204" pitchFamily="49" charset="-128"/>
                <a:ea typeface="ＭＳ ゴシック" panose="020B0609070205080204" pitchFamily="49" charset="-128"/>
              </a:rPr>
              <a:t>rc</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Serial.begin</a:t>
            </a:r>
            <a:r>
              <a:rPr lang="en-US" altLang="ja-JP" sz="1000" dirty="0">
                <a:latin typeface="ＭＳ ゴシック" panose="020B0609070205080204" pitchFamily="49" charset="-128"/>
                <a:ea typeface="ＭＳ ゴシック" panose="020B0609070205080204" pitchFamily="49" charset="-128"/>
              </a:rPr>
              <a:t>(9600);</a:t>
            </a:r>
          </a:p>
          <a:p>
            <a:r>
              <a:rPr lang="en-US" altLang="ja-JP" sz="1000" dirty="0">
                <a:latin typeface="ＭＳ ゴシック" panose="020B0609070205080204" pitchFamily="49" charset="-128"/>
                <a:ea typeface="ＭＳ ゴシック" panose="020B0609070205080204" pitchFamily="49" charset="-128"/>
              </a:rPr>
              <a:t>	while (!Serial);</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Wire.begin</a:t>
            </a:r>
            <a:r>
              <a:rPr lang="en-US" altLang="ja-JP" sz="1000" dirty="0">
                <a:latin typeface="ＭＳ ゴシック" panose="020B0609070205080204" pitchFamily="49" charset="-128"/>
                <a:ea typeface="ＭＳ ゴシック" panose="020B0609070205080204" pitchFamily="49" charset="-128"/>
              </a:rPr>
              <a:t>(PIN_SDA, PIN_SCL);</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rc</a:t>
            </a:r>
            <a:r>
              <a:rPr lang="en-US" altLang="ja-JP" sz="1000" dirty="0">
                <a:latin typeface="ＭＳ ゴシック" panose="020B0609070205080204" pitchFamily="49" charset="-128"/>
                <a:ea typeface="ＭＳ ゴシック" panose="020B0609070205080204" pitchFamily="49" charset="-128"/>
              </a:rPr>
              <a:t> = rpr0521rs.init();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pinMode</a:t>
            </a:r>
            <a:r>
              <a:rPr lang="en-US" altLang="ja-JP" sz="1000" dirty="0">
                <a:latin typeface="ＭＳ ゴシック" panose="020B0609070205080204" pitchFamily="49" charset="-128"/>
                <a:ea typeface="ＭＳ ゴシック" panose="020B0609070205080204" pitchFamily="49" charset="-128"/>
              </a:rPr>
              <a:t>(PIN_BRIGHT_LED, OUTPUT);</a:t>
            </a:r>
          </a:p>
          <a:p>
            <a:r>
              <a:rPr lang="en-US" altLang="ja-JP" sz="1000" dirty="0">
                <a:latin typeface="ＭＳ ゴシック" panose="020B0609070205080204" pitchFamily="49" charset="-128"/>
                <a:ea typeface="ＭＳ ゴシック" panose="020B0609070205080204" pitchFamily="49" charset="-128"/>
              </a:rPr>
              <a:t>} </a:t>
            </a:r>
          </a:p>
        </p:txBody>
      </p:sp>
      <p:sp>
        <p:nvSpPr>
          <p:cNvPr id="23" name="テキスト ボックス 22">
            <a:extLst>
              <a:ext uri="{FF2B5EF4-FFF2-40B4-BE49-F238E27FC236}">
                <a16:creationId xmlns:a16="http://schemas.microsoft.com/office/drawing/2014/main" id="{AB8447EC-5F41-4AB2-9287-575D640CA7A3}"/>
              </a:ext>
            </a:extLst>
          </p:cNvPr>
          <p:cNvSpPr txBox="1"/>
          <p:nvPr/>
        </p:nvSpPr>
        <p:spPr>
          <a:xfrm>
            <a:off x="5601072" y="3066242"/>
            <a:ext cx="1467678" cy="307777"/>
          </a:xfrm>
          <a:prstGeom prst="rect">
            <a:avLst/>
          </a:prstGeom>
          <a:noFill/>
        </p:spPr>
        <p:txBody>
          <a:bodyPr wrap="square" rtlCol="0">
            <a:spAutoFit/>
          </a:bodyPr>
          <a:lstStyle/>
          <a:p>
            <a:r>
              <a:rPr lang="en-US" altLang="ja-JP" sz="1400" dirty="0" err="1">
                <a:latin typeface="+mn-lt"/>
                <a:ea typeface="+mn-ea"/>
              </a:rPr>
              <a:t>Enum</a:t>
            </a:r>
            <a:r>
              <a:rPr lang="ja-JP" altLang="en-US" sz="1400" dirty="0">
                <a:latin typeface="+mn-lt"/>
                <a:ea typeface="+mn-ea"/>
              </a:rPr>
              <a:t>型の定義</a:t>
            </a:r>
            <a:endParaRPr lang="en-US" altLang="ja-JP" sz="1400" dirty="0">
              <a:latin typeface="+mn-lt"/>
              <a:ea typeface="+mn-ea"/>
            </a:endParaRPr>
          </a:p>
        </p:txBody>
      </p:sp>
      <p:cxnSp>
        <p:nvCxnSpPr>
          <p:cNvPr id="28" name="コネクタ: カギ線 27">
            <a:extLst>
              <a:ext uri="{FF2B5EF4-FFF2-40B4-BE49-F238E27FC236}">
                <a16:creationId xmlns:a16="http://schemas.microsoft.com/office/drawing/2014/main" id="{81095587-0A9A-439C-9E39-AC05E383C0F6}"/>
              </a:ext>
            </a:extLst>
          </p:cNvPr>
          <p:cNvCxnSpPr/>
          <p:nvPr/>
        </p:nvCxnSpPr>
        <p:spPr>
          <a:xfrm rot="10800000">
            <a:off x="2144688" y="3212976"/>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44693B7-E109-4E68-94C7-028908EA1C81}"/>
              </a:ext>
            </a:extLst>
          </p:cNvPr>
          <p:cNvSpPr txBox="1"/>
          <p:nvPr/>
        </p:nvSpPr>
        <p:spPr>
          <a:xfrm>
            <a:off x="5982033" y="3770106"/>
            <a:ext cx="3714437" cy="523220"/>
          </a:xfrm>
          <a:prstGeom prst="rect">
            <a:avLst/>
          </a:prstGeom>
          <a:noFill/>
        </p:spPr>
        <p:txBody>
          <a:bodyPr wrap="square" rtlCol="0">
            <a:spAutoFit/>
          </a:bodyPr>
          <a:lstStyle/>
          <a:p>
            <a:r>
              <a:rPr lang="ja-JP" altLang="en-US" sz="1400" dirty="0">
                <a:latin typeface="+mn-lt"/>
                <a:ea typeface="+mn-ea"/>
              </a:rPr>
              <a:t>最初に</a:t>
            </a:r>
            <a:r>
              <a:rPr lang="en-US" altLang="ja-JP" sz="1400" dirty="0">
                <a:latin typeface="+mn-lt"/>
                <a:ea typeface="+mn-ea"/>
              </a:rPr>
              <a:t>’S’</a:t>
            </a:r>
            <a:r>
              <a:rPr lang="ja-JP" altLang="en-US" sz="1400" dirty="0">
                <a:latin typeface="+mn-lt"/>
                <a:ea typeface="+mn-ea"/>
              </a:rPr>
              <a:t>が入力されると</a:t>
            </a:r>
            <a:r>
              <a:rPr lang="en-US" altLang="ja-JP" sz="1400" dirty="0">
                <a:latin typeface="+mn-lt"/>
                <a:ea typeface="+mn-ea"/>
              </a:rPr>
              <a:t>SET</a:t>
            </a:r>
            <a:r>
              <a:rPr lang="ja-JP" altLang="en-US" sz="1400" dirty="0" err="1">
                <a:latin typeface="+mn-lt"/>
                <a:ea typeface="+mn-ea"/>
              </a:rPr>
              <a:t>、</a:t>
            </a:r>
            <a:endParaRPr lang="en-US" altLang="ja-JP" sz="1400" dirty="0">
              <a:latin typeface="+mn-lt"/>
              <a:ea typeface="+mn-ea"/>
            </a:endParaRPr>
          </a:p>
          <a:p>
            <a:r>
              <a:rPr lang="ja-JP" altLang="en-US" sz="1400" dirty="0">
                <a:latin typeface="+mn-lt"/>
                <a:ea typeface="+mn-ea"/>
              </a:rPr>
              <a:t>次の</a:t>
            </a:r>
            <a:r>
              <a:rPr lang="en-US" altLang="ja-JP" sz="1400" dirty="0">
                <a:latin typeface="+mn-lt"/>
                <a:ea typeface="+mn-ea"/>
              </a:rPr>
              <a:t>’S’</a:t>
            </a:r>
            <a:r>
              <a:rPr lang="ja-JP" altLang="en-US" sz="1400" dirty="0">
                <a:latin typeface="+mn-lt"/>
                <a:ea typeface="+mn-ea"/>
              </a:rPr>
              <a:t>が入力されると</a:t>
            </a:r>
            <a:r>
              <a:rPr lang="en-US" altLang="ja-JP" sz="1400" dirty="0">
                <a:latin typeface="+mn-lt"/>
                <a:ea typeface="+mn-ea"/>
              </a:rPr>
              <a:t>UNSET</a:t>
            </a:r>
            <a:r>
              <a:rPr lang="ja-JP" altLang="en-US" sz="1400" dirty="0">
                <a:latin typeface="+mn-lt"/>
                <a:ea typeface="+mn-ea"/>
              </a:rPr>
              <a:t>が入る</a:t>
            </a:r>
            <a:endParaRPr lang="en-US" altLang="ja-JP" sz="1400" dirty="0">
              <a:latin typeface="+mn-lt"/>
              <a:ea typeface="+mn-ea"/>
            </a:endParaRPr>
          </a:p>
        </p:txBody>
      </p:sp>
      <p:cxnSp>
        <p:nvCxnSpPr>
          <p:cNvPr id="31" name="コネクタ: カギ線 30">
            <a:extLst>
              <a:ext uri="{FF2B5EF4-FFF2-40B4-BE49-F238E27FC236}">
                <a16:creationId xmlns:a16="http://schemas.microsoft.com/office/drawing/2014/main" id="{33B69590-142B-4167-A2DB-225C5862C537}"/>
              </a:ext>
            </a:extLst>
          </p:cNvPr>
          <p:cNvCxnSpPr/>
          <p:nvPr/>
        </p:nvCxnSpPr>
        <p:spPr>
          <a:xfrm rot="10800000">
            <a:off x="2576735" y="3894442"/>
            <a:ext cx="3384376" cy="1"/>
          </a:xfrm>
          <a:prstGeom prst="bentConnector3">
            <a:avLst/>
          </a:prstGeom>
          <a:ln w="952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右中かっこ 1">
            <a:extLst>
              <a:ext uri="{FF2B5EF4-FFF2-40B4-BE49-F238E27FC236}">
                <a16:creationId xmlns:a16="http://schemas.microsoft.com/office/drawing/2014/main" id="{89965820-DA21-425D-AF68-142012FA3634}"/>
              </a:ext>
            </a:extLst>
          </p:cNvPr>
          <p:cNvSpPr/>
          <p:nvPr/>
        </p:nvSpPr>
        <p:spPr>
          <a:xfrm>
            <a:off x="1856656" y="4342733"/>
            <a:ext cx="72008" cy="4544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吹き出し: 角を丸めた四角形 18">
            <a:extLst>
              <a:ext uri="{FF2B5EF4-FFF2-40B4-BE49-F238E27FC236}">
                <a16:creationId xmlns:a16="http://schemas.microsoft.com/office/drawing/2014/main" id="{153711FD-4D77-4ACE-B2C7-62135A54DD38}"/>
              </a:ext>
            </a:extLst>
          </p:cNvPr>
          <p:cNvSpPr/>
          <p:nvPr/>
        </p:nvSpPr>
        <p:spPr>
          <a:xfrm>
            <a:off x="3080792" y="4552141"/>
            <a:ext cx="5400600" cy="990648"/>
          </a:xfrm>
          <a:prstGeom prst="wedgeRoundRectCallout">
            <a:avLst>
              <a:gd name="adj1" fmla="val -70224"/>
              <a:gd name="adj2" fmla="val -466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t>count</a:t>
            </a:r>
            <a:r>
              <a:rPr lang="ja-JP" altLang="en-US" sz="1400" b="1" dirty="0"/>
              <a:t>：平均値測定開始～終了までに</a:t>
            </a:r>
            <a:r>
              <a:rPr lang="en-US" altLang="ja-JP" sz="1400" b="1" dirty="0"/>
              <a:t>void loop()</a:t>
            </a:r>
            <a:r>
              <a:rPr lang="ja-JP" altLang="en-US" sz="1400" b="1" dirty="0"/>
              <a:t>が回った回数</a:t>
            </a:r>
            <a:endParaRPr lang="en-US" altLang="ja-JP" sz="1400" b="1" dirty="0"/>
          </a:p>
          <a:p>
            <a:pPr algn="ctr"/>
            <a:r>
              <a:rPr kumimoji="1" lang="en-US" altLang="ja-JP" sz="1400" b="1" dirty="0" err="1"/>
              <a:t>msrSum</a:t>
            </a:r>
            <a:r>
              <a:rPr lang="ja-JP" altLang="en-US" sz="1400" b="1" dirty="0"/>
              <a:t>：平均値測定開始～終了までに測定値を加算する変数</a:t>
            </a:r>
            <a:endParaRPr lang="en-US" altLang="ja-JP" sz="1400" b="1" dirty="0"/>
          </a:p>
          <a:p>
            <a:pPr algn="ctr"/>
            <a:r>
              <a:rPr kumimoji="1" lang="en-US" altLang="ja-JP" sz="1400" b="1" dirty="0" err="1"/>
              <a:t>msrAve</a:t>
            </a:r>
            <a:r>
              <a:rPr kumimoji="1" lang="ja-JP" altLang="en-US" sz="1400" b="1" dirty="0"/>
              <a:t>：</a:t>
            </a:r>
            <a:r>
              <a:rPr lang="ja-JP" altLang="en-US" sz="1400" b="1" dirty="0"/>
              <a:t>平均値を格納する変数</a:t>
            </a:r>
            <a:endParaRPr kumimoji="1" lang="ja-JP" altLang="en-US" sz="1400" b="1" dirty="0"/>
          </a:p>
        </p:txBody>
      </p:sp>
      <p:sp>
        <p:nvSpPr>
          <p:cNvPr id="11" name="テキスト ボックス 10">
            <a:extLst>
              <a:ext uri="{FF2B5EF4-FFF2-40B4-BE49-F238E27FC236}">
                <a16:creationId xmlns:a16="http://schemas.microsoft.com/office/drawing/2014/main" id="{2AED9523-DB13-4AE2-BC61-DF28FB61F42D}"/>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2) RPR-0521RSTest_enshu2_hint.ino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Tree>
    <p:extLst>
      <p:ext uri="{BB962C8B-B14F-4D97-AF65-F5344CB8AC3E}">
        <p14:creationId xmlns:p14="http://schemas.microsoft.com/office/powerpoint/2010/main" val="2620416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65</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を使った演習＜ヒント＞</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2) RPR-0521RSTest_enshu2_hint.ino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17" name="テキスト ボックス 16">
            <a:extLst>
              <a:ext uri="{FF2B5EF4-FFF2-40B4-BE49-F238E27FC236}">
                <a16:creationId xmlns:a16="http://schemas.microsoft.com/office/drawing/2014/main" id="{445D7244-28B1-4EF3-9456-4B7192FA1217}"/>
              </a:ext>
            </a:extLst>
          </p:cNvPr>
          <p:cNvSpPr txBox="1"/>
          <p:nvPr/>
        </p:nvSpPr>
        <p:spPr>
          <a:xfrm>
            <a:off x="185256" y="963109"/>
            <a:ext cx="4540978" cy="4862870"/>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loop() </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error;</a:t>
            </a:r>
          </a:p>
          <a:p>
            <a:r>
              <a:rPr lang="en-US" altLang="ja-JP" sz="1000" dirty="0">
                <a:latin typeface="ＭＳ ゴシック" panose="020B0609070205080204" pitchFamily="49" charset="-128"/>
                <a:ea typeface="ＭＳ ゴシック" panose="020B0609070205080204" pitchFamily="49" charset="-128"/>
              </a:rPr>
              <a:t>	unsigned short </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float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error = rpr0521rs.get_psalsval(&amp;</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 &amp;</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if(error == 0)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("Prox.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("\t||\t");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("Bright.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("[Error] cannot get sensor data.");</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計測開始と終了の判断部</a:t>
            </a:r>
          </a:p>
          <a:p>
            <a:endParaRPr lang="ja-JP" altLang="en-US" sz="1000" dirty="0">
              <a:latin typeface="ＭＳ ゴシック" panose="020B0609070205080204" pitchFamily="49" charset="-128"/>
              <a:ea typeface="ＭＳ ゴシック" panose="020B0609070205080204" pitchFamily="49" charset="-128"/>
            </a:endParaRP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ja-JP" altLang="en-US"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enMsrBrightStartFlg</a:t>
            </a:r>
            <a:r>
              <a:rPr lang="ja-JP" altLang="en-US" sz="1000" b="1" dirty="0">
                <a:solidFill>
                  <a:srgbClr val="FF0000"/>
                </a:solidFill>
                <a:latin typeface="ＭＳ ゴシック" panose="020B0609070205080204" pitchFamily="49" charset="-128"/>
                <a:ea typeface="ＭＳ ゴシック" panose="020B0609070205080204" pitchFamily="49" charset="-128"/>
              </a:rPr>
              <a:t>が</a:t>
            </a:r>
            <a:r>
              <a:rPr lang="en-US" altLang="ja-JP" sz="1000" b="1" dirty="0">
                <a:solidFill>
                  <a:srgbClr val="FF0000"/>
                </a:solidFill>
                <a:latin typeface="ＭＳ ゴシック" panose="020B0609070205080204" pitchFamily="49" charset="-128"/>
                <a:ea typeface="ＭＳ ゴシック" panose="020B0609070205080204" pitchFamily="49" charset="-128"/>
              </a:rPr>
              <a:t>’SET’</a:t>
            </a:r>
            <a:r>
              <a:rPr lang="ja-JP" altLang="en-US" sz="1000" b="1" dirty="0">
                <a:solidFill>
                  <a:srgbClr val="FF0000"/>
                </a:solidFill>
                <a:latin typeface="ＭＳ ゴシック" panose="020B0609070205080204" pitchFamily="49" charset="-128"/>
                <a:ea typeface="ＭＳ ゴシック" panose="020B0609070205080204" pitchFamily="49" charset="-128"/>
              </a:rPr>
              <a:t>であるならば、</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ja-JP" altLang="en-US" sz="1000" b="1" dirty="0">
                <a:solidFill>
                  <a:srgbClr val="FF0000"/>
                </a:solidFill>
                <a:latin typeface="ＭＳ ゴシック" panose="020B0609070205080204" pitchFamily="49" charset="-128"/>
                <a:ea typeface="ＭＳ ゴシック" panose="020B0609070205080204" pitchFamily="49" charset="-128"/>
              </a:rPr>
              <a:t>　　・取得された照度</a:t>
            </a:r>
            <a:r>
              <a:rPr lang="en-US" altLang="ja-JP" sz="1000" b="1" dirty="0">
                <a:solidFill>
                  <a:srgbClr val="FF0000"/>
                </a:solidFill>
                <a:latin typeface="ＭＳ ゴシック" panose="020B0609070205080204" pitchFamily="49" charset="-128"/>
                <a:ea typeface="ＭＳ ゴシック" panose="020B0609070205080204" pitchFamily="49" charset="-128"/>
              </a:rPr>
              <a:t>(</a:t>
            </a:r>
            <a:r>
              <a:rPr lang="en-US" altLang="ja-JP" sz="1000" b="1" dirty="0" err="1">
                <a:solidFill>
                  <a:srgbClr val="FF0000"/>
                </a:solidFill>
                <a:latin typeface="ＭＳ ゴシック" panose="020B0609070205080204" pitchFamily="49" charset="-128"/>
                <a:ea typeface="ＭＳ ゴシック" panose="020B0609070205080204" pitchFamily="49" charset="-128"/>
              </a:rPr>
              <a:t>als_val</a:t>
            </a:r>
            <a:r>
              <a:rPr lang="en-US" altLang="ja-JP" sz="1000" b="1" dirty="0">
                <a:solidFill>
                  <a:srgbClr val="FF0000"/>
                </a:solidFill>
                <a:latin typeface="ＭＳ ゴシック" panose="020B0609070205080204" pitchFamily="49" charset="-128"/>
                <a:ea typeface="ＭＳ ゴシック" panose="020B0609070205080204" pitchFamily="49" charset="-128"/>
              </a:rPr>
              <a:t>)</a:t>
            </a:r>
            <a:r>
              <a:rPr lang="ja-JP" altLang="en-US" sz="1000" b="1" dirty="0">
                <a:solidFill>
                  <a:srgbClr val="FF0000"/>
                </a:solidFill>
                <a:latin typeface="ＭＳ ゴシック" panose="020B0609070205080204" pitchFamily="49" charset="-128"/>
                <a:ea typeface="ＭＳ ゴシック" panose="020B0609070205080204" pitchFamily="49" charset="-128"/>
              </a:rPr>
              <a:t>を</a:t>
            </a:r>
            <a:r>
              <a:rPr lang="en-US" altLang="ja-JP" sz="1000" b="1" dirty="0" err="1">
                <a:solidFill>
                  <a:srgbClr val="FF0000"/>
                </a:solidFill>
                <a:latin typeface="ＭＳ ゴシック" panose="020B0609070205080204" pitchFamily="49" charset="-128"/>
                <a:ea typeface="ＭＳ ゴシック" panose="020B0609070205080204" pitchFamily="49" charset="-128"/>
              </a:rPr>
              <a:t>msrSum</a:t>
            </a:r>
            <a:r>
              <a:rPr lang="ja-JP" altLang="en-US" sz="1000" b="1" dirty="0">
                <a:solidFill>
                  <a:srgbClr val="FF0000"/>
                </a:solidFill>
                <a:latin typeface="ＭＳ ゴシック" panose="020B0609070205080204" pitchFamily="49" charset="-128"/>
                <a:ea typeface="ＭＳ ゴシック" panose="020B0609070205080204" pitchFamily="49" charset="-128"/>
              </a:rPr>
              <a:t>に加算する。</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ja-JP" altLang="en-US"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a:solidFill>
                  <a:srgbClr val="FF0000"/>
                </a:solidFill>
                <a:latin typeface="ＭＳ ゴシック" panose="020B0609070205080204" pitchFamily="49" charset="-128"/>
                <a:ea typeface="ＭＳ ゴシック" panose="020B0609070205080204" pitchFamily="49" charset="-128"/>
              </a:rPr>
              <a:t>count</a:t>
            </a:r>
            <a:r>
              <a:rPr lang="ja-JP" altLang="en-US" sz="1000" b="1" dirty="0">
                <a:solidFill>
                  <a:srgbClr val="FF0000"/>
                </a:solidFill>
                <a:latin typeface="ＭＳ ゴシック" panose="020B0609070205080204" pitchFamily="49" charset="-128"/>
                <a:ea typeface="ＭＳ ゴシック" panose="020B0609070205080204" pitchFamily="49" charset="-128"/>
              </a:rPr>
              <a:t>を</a:t>
            </a:r>
            <a:r>
              <a:rPr lang="en-US" altLang="ja-JP" sz="1000" b="1" dirty="0">
                <a:solidFill>
                  <a:srgbClr val="FF0000"/>
                </a:solidFill>
                <a:latin typeface="ＭＳ ゴシック" panose="020B0609070205080204" pitchFamily="49" charset="-128"/>
                <a:ea typeface="ＭＳ ゴシック" panose="020B0609070205080204" pitchFamily="49" charset="-128"/>
              </a:rPr>
              <a:t>1</a:t>
            </a:r>
            <a:r>
              <a:rPr lang="ja-JP" altLang="en-US" sz="1000" b="1" dirty="0">
                <a:solidFill>
                  <a:srgbClr val="FF0000"/>
                </a:solidFill>
                <a:latin typeface="ＭＳ ゴシック" panose="020B0609070205080204" pitchFamily="49" charset="-128"/>
                <a:ea typeface="ＭＳ ゴシック" panose="020B0609070205080204" pitchFamily="49" charset="-128"/>
              </a:rPr>
              <a:t>増やす。</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delay(1000);</a:t>
            </a:r>
          </a:p>
          <a:p>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p:txBody>
      </p:sp>
      <p:sp>
        <p:nvSpPr>
          <p:cNvPr id="19" name="テキスト ボックス 18">
            <a:extLst>
              <a:ext uri="{FF2B5EF4-FFF2-40B4-BE49-F238E27FC236}">
                <a16:creationId xmlns:a16="http://schemas.microsoft.com/office/drawing/2014/main" id="{065FC63D-F527-409B-AF76-940874FE5A42}"/>
              </a:ext>
            </a:extLst>
          </p:cNvPr>
          <p:cNvSpPr txBox="1"/>
          <p:nvPr/>
        </p:nvSpPr>
        <p:spPr>
          <a:xfrm>
            <a:off x="5095196" y="1010643"/>
            <a:ext cx="4540978" cy="5016758"/>
          </a:xfrm>
          <a:prstGeom prst="rect">
            <a:avLst/>
          </a:prstGeom>
          <a:solidFill>
            <a:schemeClr val="bg1"/>
          </a:solidFill>
          <a:ln>
            <a:solidFill>
              <a:srgbClr val="6699FF"/>
            </a:solidFill>
          </a:ln>
        </p:spPr>
        <p:txBody>
          <a:bodyPr wrap="square" rtlCol="0">
            <a:spAutoFit/>
          </a:bodyPr>
          <a:lstStyle/>
          <a:p>
            <a:r>
              <a:rPr lang="en-US" altLang="ja-JP" sz="1000" dirty="0">
                <a:solidFill>
                  <a:schemeClr val="accent1"/>
                </a:solidFill>
                <a:latin typeface="ＭＳ ゴシック" panose="020B0609070205080204" pitchFamily="49" charset="-128"/>
                <a:ea typeface="ＭＳ ゴシック" panose="020B0609070205080204" pitchFamily="49" charset="-128"/>
              </a:rPr>
              <a:t>void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msr_init</a:t>
            </a:r>
            <a:r>
              <a:rPr lang="en-US" altLang="ja-JP" sz="1000" dirty="0">
                <a:solidFill>
                  <a:schemeClr val="accent1"/>
                </a:solidFill>
                <a:latin typeface="ＭＳ ゴシック" panose="020B0609070205080204" pitchFamily="49" charset="-128"/>
                <a:ea typeface="ＭＳ ゴシック" panose="020B0609070205080204" pitchFamily="49" charset="-128"/>
              </a:rPr>
              <a:t>(){</a:t>
            </a:r>
          </a:p>
          <a:p>
            <a:r>
              <a:rPr lang="en-US" altLang="ja-JP" sz="1000" dirty="0">
                <a:solidFill>
                  <a:schemeClr val="accent1"/>
                </a:solidFill>
                <a:latin typeface="ＭＳ ゴシック" panose="020B0609070205080204" pitchFamily="49" charset="-128"/>
                <a:ea typeface="ＭＳ ゴシック" panose="020B0609070205080204" pitchFamily="49" charset="-128"/>
              </a:rPr>
              <a:t>  count = 0;</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msrSum</a:t>
            </a:r>
            <a:r>
              <a:rPr lang="en-US" altLang="ja-JP" sz="1000" dirty="0">
                <a:solidFill>
                  <a:schemeClr val="accent1"/>
                </a:solidFill>
                <a:latin typeface="ＭＳ ゴシック" panose="020B0609070205080204" pitchFamily="49" charset="-128"/>
                <a:ea typeface="ＭＳ ゴシック" panose="020B0609070205080204" pitchFamily="49" charset="-128"/>
              </a:rPr>
              <a:t> = 0;</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enMsrBrightStartFlg</a:t>
            </a:r>
            <a:r>
              <a:rPr lang="en-US" altLang="ja-JP" sz="1000" dirty="0">
                <a:solidFill>
                  <a:schemeClr val="accent1"/>
                </a:solidFill>
                <a:latin typeface="ＭＳ ゴシック" panose="020B0609070205080204" pitchFamily="49" charset="-128"/>
                <a:ea typeface="ＭＳ ゴシック" panose="020B0609070205080204" pitchFamily="49" charset="-128"/>
              </a:rPr>
              <a:t> = UNSET;</a:t>
            </a:r>
          </a:p>
          <a:p>
            <a:r>
              <a:rPr lang="en-US" altLang="ja-JP" sz="1000" dirty="0">
                <a:solidFill>
                  <a:schemeClr val="accent1"/>
                </a:solidFill>
                <a:latin typeface="ＭＳ ゴシック" panose="020B0609070205080204" pitchFamily="49" charset="-128"/>
                <a:ea typeface="ＭＳ ゴシック" panose="020B0609070205080204" pitchFamily="49" charset="-128"/>
              </a:rPr>
              <a:t>}</a:t>
            </a:r>
          </a:p>
          <a:p>
            <a:endParaRPr lang="en-US" altLang="ja-JP" sz="1000" dirty="0">
              <a:solidFill>
                <a:schemeClr val="accent1"/>
              </a:solidFill>
              <a:latin typeface="ＭＳ ゴシック" panose="020B0609070205080204" pitchFamily="49" charset="-128"/>
              <a:ea typeface="ＭＳ ゴシック" panose="020B0609070205080204" pitchFamily="49" charset="-128"/>
            </a:endParaRPr>
          </a:p>
          <a:p>
            <a:r>
              <a:rPr lang="en-US" altLang="ja-JP" sz="1000" dirty="0">
                <a:solidFill>
                  <a:schemeClr val="accent1"/>
                </a:solidFill>
                <a:latin typeface="ＭＳ ゴシック" panose="020B0609070205080204" pitchFamily="49" charset="-128"/>
                <a:ea typeface="ＭＳ ゴシック" panose="020B0609070205080204" pitchFamily="49" charset="-128"/>
              </a:rPr>
              <a:t>void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msr_jdgStartEnd</a:t>
            </a:r>
            <a:r>
              <a:rPr lang="en-US" altLang="ja-JP" sz="1000" dirty="0">
                <a:solidFill>
                  <a:schemeClr val="accent1"/>
                </a:solidFill>
                <a:latin typeface="ＭＳ ゴシック" panose="020B0609070205080204" pitchFamily="49" charset="-128"/>
                <a:ea typeface="ＭＳ ゴシック" panose="020B0609070205080204" pitchFamily="49" charset="-128"/>
              </a:rPr>
              <a:t>(){</a:t>
            </a:r>
          </a:p>
          <a:p>
            <a:r>
              <a:rPr lang="en-US" altLang="ja-JP" sz="1000" dirty="0">
                <a:solidFill>
                  <a:schemeClr val="accent1"/>
                </a:solidFill>
                <a:latin typeface="ＭＳ ゴシック" panose="020B0609070205080204" pitchFamily="49" charset="-128"/>
                <a:ea typeface="ＭＳ ゴシック" panose="020B0609070205080204" pitchFamily="49" charset="-128"/>
              </a:rPr>
              <a:t>  int </a:t>
            </a:r>
            <a:r>
              <a:rPr lang="en-US" altLang="ja-JP" sz="1000" dirty="0" err="1">
                <a:solidFill>
                  <a:schemeClr val="accent1"/>
                </a:solidFill>
                <a:latin typeface="ＭＳ ゴシック" panose="020B0609070205080204" pitchFamily="49" charset="-128"/>
                <a:ea typeface="ＭＳ ゴシック" panose="020B0609070205080204" pitchFamily="49" charset="-128"/>
              </a:rPr>
              <a:t>inputchar</a:t>
            </a:r>
            <a:r>
              <a:rPr lang="en-US" altLang="ja-JP" sz="1000" dirty="0">
                <a:solidFill>
                  <a:schemeClr val="accent1"/>
                </a:solidFill>
                <a:latin typeface="ＭＳ ゴシック" panose="020B0609070205080204" pitchFamily="49" charset="-128"/>
                <a:ea typeface="ＭＳ ゴシック" panose="020B0609070205080204" pitchFamily="49" charset="-128"/>
              </a:rPr>
              <a: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p>
          <a:p>
            <a:r>
              <a:rPr lang="en-US" altLang="ja-JP" sz="1000" dirty="0">
                <a:solidFill>
                  <a:schemeClr val="accent1"/>
                </a:solidFill>
                <a:latin typeface="ＭＳ ゴシック" panose="020B0609070205080204" pitchFamily="49" charset="-128"/>
                <a:ea typeface="ＭＳ ゴシック" panose="020B0609070205080204" pitchFamily="49" charset="-128"/>
              </a:rPr>
              <a:t>  if ( </a:t>
            </a:r>
            <a:r>
              <a:rPr lang="en-US" altLang="ja-JP" sz="1000" dirty="0" err="1">
                <a:solidFill>
                  <a:schemeClr val="accent1"/>
                </a:solidFill>
                <a:latin typeface="ＭＳ ゴシック" panose="020B0609070205080204" pitchFamily="49" charset="-128"/>
                <a:ea typeface="ＭＳ ゴシック" panose="020B0609070205080204" pitchFamily="49" charset="-128"/>
              </a:rPr>
              <a:t>Serial.available</a:t>
            </a:r>
            <a:r>
              <a:rPr lang="en-US" altLang="ja-JP" sz="1000" dirty="0">
                <a:solidFill>
                  <a:schemeClr val="accent1"/>
                </a:solidFill>
                <a:latin typeface="ＭＳ ゴシック" panose="020B0609070205080204" pitchFamily="49" charset="-128"/>
                <a:ea typeface="ＭＳ ゴシック" panose="020B0609070205080204" pitchFamily="49" charset="-128"/>
              </a:rPr>
              <a:t>()&gt;0 ){</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inputchar</a:t>
            </a:r>
            <a:r>
              <a:rPr lang="en-US" altLang="ja-JP" sz="1000" dirty="0">
                <a:solidFill>
                  <a:schemeClr val="accent1"/>
                </a:solidFill>
                <a:latin typeface="ＭＳ ゴシック" panose="020B0609070205080204" pitchFamily="49" charset="-128"/>
                <a:ea typeface="ＭＳ ゴシック" panose="020B0609070205080204" pitchFamily="49" charset="-128"/>
              </a:rPr>
              <a:t> = </a:t>
            </a:r>
            <a:r>
              <a:rPr lang="en-US" altLang="ja-JP" sz="1000" dirty="0" err="1">
                <a:solidFill>
                  <a:schemeClr val="accent1"/>
                </a:solidFill>
                <a:latin typeface="ＭＳ ゴシック" panose="020B0609070205080204" pitchFamily="49" charset="-128"/>
                <a:ea typeface="ＭＳ ゴシック" panose="020B0609070205080204" pitchFamily="49" charset="-128"/>
              </a:rPr>
              <a:t>Serial.read</a:t>
            </a:r>
            <a:r>
              <a:rPr lang="en-US" altLang="ja-JP" sz="1000" dirty="0">
                <a:solidFill>
                  <a:schemeClr val="accent1"/>
                </a:solidFill>
                <a:latin typeface="ＭＳ ゴシック" panose="020B0609070205080204" pitchFamily="49" charset="-128"/>
                <a:ea typeface="ＭＳ ゴシック" panose="020B0609070205080204" pitchFamily="49" charset="-128"/>
              </a:rPr>
              <a:t>();</a:t>
            </a:r>
          </a:p>
          <a:p>
            <a:r>
              <a:rPr lang="en-US" altLang="ja-JP" sz="1000" dirty="0">
                <a:solidFill>
                  <a:schemeClr val="accent1"/>
                </a:solidFill>
                <a:latin typeface="ＭＳ ゴシック" panose="020B0609070205080204" pitchFamily="49" charset="-128"/>
                <a:ea typeface="ＭＳ ゴシック" panose="020B0609070205080204" pitchFamily="49" charset="-128"/>
              </a:rPr>
              <a:t>        switch (</a:t>
            </a:r>
            <a:r>
              <a:rPr lang="en-US" altLang="ja-JP" sz="1000" dirty="0" err="1">
                <a:solidFill>
                  <a:schemeClr val="accent1"/>
                </a:solidFill>
                <a:latin typeface="ＭＳ ゴシック" panose="020B0609070205080204" pitchFamily="49" charset="-128"/>
                <a:ea typeface="ＭＳ ゴシック" panose="020B0609070205080204" pitchFamily="49" charset="-128"/>
              </a:rPr>
              <a:t>inputchar</a:t>
            </a:r>
            <a:r>
              <a:rPr lang="en-US" altLang="ja-JP" sz="1000" dirty="0">
                <a:solidFill>
                  <a:schemeClr val="accent1"/>
                </a:solidFill>
                <a:latin typeface="ＭＳ ゴシック" panose="020B0609070205080204" pitchFamily="49" charset="-128"/>
                <a:ea typeface="ＭＳ ゴシック" panose="020B0609070205080204" pitchFamily="49" charset="-128"/>
              </a:rPr>
              <a:t>){</a:t>
            </a:r>
          </a:p>
          <a:p>
            <a:r>
              <a:rPr lang="en-US" altLang="ja-JP" sz="1000" dirty="0">
                <a:solidFill>
                  <a:schemeClr val="accent1"/>
                </a:solidFill>
                <a:latin typeface="ＭＳ ゴシック" panose="020B0609070205080204" pitchFamily="49" charset="-128"/>
                <a:ea typeface="ＭＳ ゴシック" panose="020B0609070205080204" pitchFamily="49" charset="-128"/>
              </a:rPr>
              <a:t>          case 'S':</a:t>
            </a:r>
          </a:p>
          <a:p>
            <a:r>
              <a:rPr lang="en-US" altLang="ja-JP" sz="1000" dirty="0">
                <a:solidFill>
                  <a:schemeClr val="accent1"/>
                </a:solidFill>
                <a:latin typeface="ＭＳ ゴシック" panose="020B0609070205080204" pitchFamily="49" charset="-128"/>
                <a:ea typeface="ＭＳ ゴシック" panose="020B0609070205080204" pitchFamily="49" charset="-128"/>
              </a:rPr>
              <a:t>            if ( </a:t>
            </a:r>
            <a:r>
              <a:rPr lang="en-US" altLang="ja-JP" sz="1000" dirty="0" err="1">
                <a:solidFill>
                  <a:schemeClr val="accent1"/>
                </a:solidFill>
                <a:latin typeface="ＭＳ ゴシック" panose="020B0609070205080204" pitchFamily="49" charset="-128"/>
                <a:ea typeface="ＭＳ ゴシック" panose="020B0609070205080204" pitchFamily="49" charset="-128"/>
              </a:rPr>
              <a:t>enMsrBrightStartFlg</a:t>
            </a:r>
            <a:r>
              <a:rPr lang="en-US" altLang="ja-JP" sz="1000" dirty="0">
                <a:solidFill>
                  <a:schemeClr val="accent1"/>
                </a:solidFill>
                <a:latin typeface="ＭＳ ゴシック" panose="020B0609070205080204" pitchFamily="49" charset="-128"/>
                <a:ea typeface="ＭＳ ゴシック" panose="020B0609070205080204" pitchFamily="49" charset="-128"/>
              </a:rPr>
              <a:t> == UNSET){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enMsrBrightStartFlg</a:t>
            </a:r>
            <a:r>
              <a:rPr lang="en-US" altLang="ja-JP" sz="1000" dirty="0">
                <a:solidFill>
                  <a:schemeClr val="accent1"/>
                </a:solidFill>
                <a:latin typeface="ＭＳ ゴシック" panose="020B0609070205080204" pitchFamily="49" charset="-128"/>
                <a:ea typeface="ＭＳ ゴシック" panose="020B0609070205080204" pitchFamily="49" charset="-128"/>
              </a:rPr>
              <a:t> = SET;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Serial.println</a:t>
            </a:r>
            <a:r>
              <a:rPr lang="en-US" altLang="ja-JP" sz="1000" dirty="0">
                <a:solidFill>
                  <a:schemeClr val="accent1"/>
                </a:solidFill>
                <a:latin typeface="ＭＳ ゴシック" panose="020B0609070205080204" pitchFamily="49" charset="-128"/>
                <a:ea typeface="ＭＳ ゴシック" panose="020B0609070205080204" pitchFamily="49" charset="-128"/>
              </a:rPr>
              <a:t>("MEARSER_START");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p>
          <a:p>
            <a:endParaRPr lang="en-US" altLang="ja-JP" sz="1000" dirty="0">
              <a:solidFill>
                <a:schemeClr val="accent1"/>
              </a:solidFill>
              <a:latin typeface="ＭＳ ゴシック" panose="020B0609070205080204" pitchFamily="49" charset="-128"/>
              <a:ea typeface="ＭＳ ゴシック" panose="020B0609070205080204" pitchFamily="49" charset="-128"/>
            </a:endParaRPr>
          </a:p>
          <a:p>
            <a:r>
              <a:rPr lang="en-US" altLang="ja-JP" sz="1000" dirty="0">
                <a:solidFill>
                  <a:schemeClr val="accent1"/>
                </a:solidFill>
                <a:latin typeface="ＭＳ ゴシック" panose="020B0609070205080204" pitchFamily="49" charset="-128"/>
                <a:ea typeface="ＭＳ ゴシック" panose="020B0609070205080204" pitchFamily="49" charset="-128"/>
              </a:rPr>
              <a:t>            else {</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enMsrBrightStartFlg</a:t>
            </a:r>
            <a:r>
              <a:rPr lang="en-US" altLang="ja-JP" sz="1000" dirty="0">
                <a:solidFill>
                  <a:schemeClr val="accent1"/>
                </a:solidFill>
                <a:latin typeface="ＭＳ ゴシック" panose="020B0609070205080204" pitchFamily="49" charset="-128"/>
                <a:ea typeface="ＭＳ ゴシック" panose="020B0609070205080204" pitchFamily="49" charset="-128"/>
              </a:rPr>
              <a:t> = UNSET;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Serial.println</a:t>
            </a:r>
            <a:r>
              <a:rPr lang="en-US" altLang="ja-JP" sz="1000" dirty="0">
                <a:solidFill>
                  <a:schemeClr val="accent1"/>
                </a:solidFill>
                <a:latin typeface="ＭＳ ゴシック" panose="020B0609070205080204" pitchFamily="49" charset="-128"/>
                <a:ea typeface="ＭＳ ゴシック" panose="020B0609070205080204" pitchFamily="49" charset="-128"/>
              </a:rPr>
              <a:t>("MEARSER_END");</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Serial.print</a:t>
            </a:r>
            <a:r>
              <a:rPr lang="en-US" altLang="ja-JP" sz="1000" dirty="0">
                <a:solidFill>
                  <a:schemeClr val="accent1"/>
                </a:solidFill>
                <a:latin typeface="ＭＳ ゴシック" panose="020B0609070205080204" pitchFamily="49" charset="-128"/>
                <a:ea typeface="ＭＳ ゴシック" panose="020B0609070205080204" pitchFamily="49" charset="-128"/>
              </a:rPr>
              <a:t>("</a:t>
            </a:r>
            <a:r>
              <a:rPr lang="en-US" altLang="ja-JP" sz="1000" dirty="0" err="1">
                <a:solidFill>
                  <a:schemeClr val="accent1"/>
                </a:solidFill>
                <a:latin typeface="ＭＳ ゴシック" panose="020B0609070205080204" pitchFamily="49" charset="-128"/>
                <a:ea typeface="ＭＳ ゴシック" panose="020B0609070205080204" pitchFamily="49" charset="-128"/>
              </a:rPr>
              <a:t>Bright_Average</a:t>
            </a:r>
            <a:r>
              <a:rPr lang="en-US" altLang="ja-JP" sz="1000" dirty="0">
                <a:solidFill>
                  <a:schemeClr val="accent1"/>
                </a:solidFill>
                <a:latin typeface="ＭＳ ゴシック" panose="020B0609070205080204" pitchFamily="49" charset="-128"/>
                <a:ea typeface="ＭＳ ゴシック" panose="020B0609070205080204" pitchFamily="49" charset="-128"/>
              </a:rPr>
              <a:t>. = ");</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msrAve</a:t>
            </a:r>
            <a:r>
              <a:rPr lang="en-US" altLang="ja-JP" sz="1000" dirty="0">
                <a:solidFill>
                  <a:schemeClr val="accent1"/>
                </a:solidFill>
                <a:latin typeface="ＭＳ ゴシック" panose="020B0609070205080204" pitchFamily="49" charset="-128"/>
                <a:ea typeface="ＭＳ ゴシック" panose="020B0609070205080204" pitchFamily="49" charset="-128"/>
              </a:rPr>
              <a:t> =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msrSum</a:t>
            </a:r>
            <a:r>
              <a:rPr lang="en-US" altLang="ja-JP" sz="1000" dirty="0">
                <a:solidFill>
                  <a:schemeClr val="accent1"/>
                </a:solidFill>
                <a:latin typeface="ＭＳ ゴシック" panose="020B0609070205080204" pitchFamily="49" charset="-128"/>
                <a:ea typeface="ＭＳ ゴシック" panose="020B0609070205080204" pitchFamily="49" charset="-128"/>
              </a:rPr>
              <a:t>/count;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Serial.println</a:t>
            </a:r>
            <a:r>
              <a:rPr lang="en-US" altLang="ja-JP" sz="1000" dirty="0">
                <a:solidFill>
                  <a:schemeClr val="accent1"/>
                </a:solidFill>
                <a:latin typeface="ＭＳ ゴシック" panose="020B0609070205080204" pitchFamily="49" charset="-128"/>
                <a:ea typeface="ＭＳ ゴシック" panose="020B0609070205080204" pitchFamily="49" charset="-128"/>
              </a:rPr>
              <a:t> (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msrAve</a:t>
            </a:r>
            <a:r>
              <a:rPr lang="en-US" altLang="ja-JP" sz="1000" dirty="0">
                <a:solidFill>
                  <a:schemeClr val="accent1"/>
                </a:solidFill>
                <a:latin typeface="ＭＳ ゴシック" panose="020B0609070205080204" pitchFamily="49" charset="-128"/>
                <a:ea typeface="ＭＳ ゴシック" panose="020B0609070205080204" pitchFamily="49" charset="-128"/>
              </a:rPr>
              <a:t> );</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r>
              <a:rPr lang="en-US" altLang="ja-JP" sz="1000" dirty="0" err="1">
                <a:solidFill>
                  <a:schemeClr val="accent1"/>
                </a:solidFill>
                <a:latin typeface="ＭＳ ゴシック" panose="020B0609070205080204" pitchFamily="49" charset="-128"/>
                <a:ea typeface="ＭＳ ゴシック" panose="020B0609070205080204" pitchFamily="49" charset="-128"/>
              </a:rPr>
              <a:t>msr_init</a:t>
            </a:r>
            <a:r>
              <a:rPr lang="en-US" altLang="ja-JP" sz="1000" dirty="0">
                <a:solidFill>
                  <a:schemeClr val="accent1"/>
                </a:solidFill>
                <a:latin typeface="ＭＳ ゴシック" panose="020B0609070205080204" pitchFamily="49" charset="-128"/>
                <a:ea typeface="ＭＳ ゴシック" panose="020B0609070205080204" pitchFamily="49" charset="-128"/>
              </a:rPr>
              <a:t>();</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p>
          <a:p>
            <a:r>
              <a:rPr lang="en-US" altLang="ja-JP" sz="1000" dirty="0">
                <a:solidFill>
                  <a:schemeClr val="accent1"/>
                </a:solidFill>
                <a:latin typeface="ＭＳ ゴシック" panose="020B0609070205080204" pitchFamily="49" charset="-128"/>
                <a:ea typeface="ＭＳ ゴシック" panose="020B0609070205080204" pitchFamily="49" charset="-128"/>
              </a:rPr>
              <a:t>            break;</a:t>
            </a:r>
          </a:p>
          <a:p>
            <a:r>
              <a:rPr lang="en-US" altLang="ja-JP" sz="1000" dirty="0">
                <a:solidFill>
                  <a:schemeClr val="accent1"/>
                </a:solidFill>
                <a:latin typeface="ＭＳ ゴシック" panose="020B0609070205080204" pitchFamily="49" charset="-128"/>
                <a:ea typeface="ＭＳ ゴシック" panose="020B0609070205080204" pitchFamily="49" charset="-128"/>
              </a:rPr>
              <a:t>          default:</a:t>
            </a:r>
          </a:p>
          <a:p>
            <a:r>
              <a:rPr lang="en-US" altLang="ja-JP" sz="1000" dirty="0">
                <a:solidFill>
                  <a:schemeClr val="accent1"/>
                </a:solidFill>
                <a:latin typeface="ＭＳ ゴシック" panose="020B0609070205080204" pitchFamily="49" charset="-128"/>
                <a:ea typeface="ＭＳ ゴシック" panose="020B0609070205080204" pitchFamily="49" charset="-128"/>
              </a:rPr>
              <a:t>            break;</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p>
          <a:p>
            <a:r>
              <a:rPr lang="en-US" altLang="ja-JP" sz="1000" dirty="0">
                <a:solidFill>
                  <a:schemeClr val="accent1"/>
                </a:solidFill>
                <a:latin typeface="ＭＳ ゴシック" panose="020B0609070205080204" pitchFamily="49" charset="-128"/>
                <a:ea typeface="ＭＳ ゴシック" panose="020B0609070205080204" pitchFamily="49" charset="-128"/>
              </a:rPr>
              <a:t>   }</a:t>
            </a:r>
          </a:p>
          <a:p>
            <a:r>
              <a:rPr lang="en-US" altLang="ja-JP" sz="1000" dirty="0">
                <a:solidFill>
                  <a:schemeClr val="accent1"/>
                </a:solidFill>
                <a:latin typeface="ＭＳ ゴシック" panose="020B0609070205080204" pitchFamily="49" charset="-128"/>
                <a:ea typeface="ＭＳ ゴシック" panose="020B0609070205080204" pitchFamily="49" charset="-128"/>
              </a:rPr>
              <a:t>}</a:t>
            </a:r>
          </a:p>
        </p:txBody>
      </p:sp>
      <p:sp>
        <p:nvSpPr>
          <p:cNvPr id="21" name="吹き出し: 角を丸めた四角形 20">
            <a:extLst>
              <a:ext uri="{FF2B5EF4-FFF2-40B4-BE49-F238E27FC236}">
                <a16:creationId xmlns:a16="http://schemas.microsoft.com/office/drawing/2014/main" id="{7AA26874-B1D1-43E9-A0D4-046F9CDD4B9B}"/>
              </a:ext>
            </a:extLst>
          </p:cNvPr>
          <p:cNvSpPr/>
          <p:nvPr/>
        </p:nvSpPr>
        <p:spPr>
          <a:xfrm>
            <a:off x="1724000" y="5282922"/>
            <a:ext cx="3152591" cy="903097"/>
          </a:xfrm>
          <a:prstGeom prst="wedgeRoundRectCallout">
            <a:avLst>
              <a:gd name="adj1" fmla="val -50980"/>
              <a:gd name="adj2" fmla="val -699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ここを実装して下さい</a:t>
            </a:r>
          </a:p>
        </p:txBody>
      </p:sp>
    </p:spTree>
    <p:extLst>
      <p:ext uri="{BB962C8B-B14F-4D97-AF65-F5344CB8AC3E}">
        <p14:creationId xmlns:p14="http://schemas.microsoft.com/office/powerpoint/2010/main" val="2907257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66</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2) RPR-0521RSTest_enshu2.ino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17" name="テキスト ボックス 16">
            <a:extLst>
              <a:ext uri="{FF2B5EF4-FFF2-40B4-BE49-F238E27FC236}">
                <a16:creationId xmlns:a16="http://schemas.microsoft.com/office/drawing/2014/main" id="{445D7244-28B1-4EF3-9456-4B7192FA1217}"/>
              </a:ext>
            </a:extLst>
          </p:cNvPr>
          <p:cNvSpPr txBox="1"/>
          <p:nvPr/>
        </p:nvSpPr>
        <p:spPr>
          <a:xfrm>
            <a:off x="185256" y="963109"/>
            <a:ext cx="4540978" cy="5478423"/>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loop() </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error;</a:t>
            </a:r>
          </a:p>
          <a:p>
            <a:r>
              <a:rPr lang="en-US" altLang="ja-JP" sz="1000" dirty="0">
                <a:latin typeface="ＭＳ ゴシック" panose="020B0609070205080204" pitchFamily="49" charset="-128"/>
                <a:ea typeface="ＭＳ ゴシック" panose="020B0609070205080204" pitchFamily="49" charset="-128"/>
              </a:rPr>
              <a:t>	unsigned short </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float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error = rpr0521rs.get_psalsval(&amp;</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 &amp;</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if(error == 0)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("Prox.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("\t||\t");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("Bright.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("[Error] cannot get sensor data.");</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計測開始と終了の判断部</a:t>
            </a:r>
          </a:p>
          <a:p>
            <a:endParaRPr lang="ja-JP" altLang="en-US" sz="1000" dirty="0">
              <a:latin typeface="ＭＳ ゴシック" panose="020B0609070205080204" pitchFamily="49" charset="-128"/>
              <a:ea typeface="ＭＳ ゴシック" panose="020B0609070205080204" pitchFamily="49" charset="-128"/>
            </a:endParaRP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ja-JP" altLang="en-US"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enMsrBrightStartFlg</a:t>
            </a:r>
            <a:r>
              <a:rPr lang="ja-JP" altLang="en-US" sz="1000" b="1" dirty="0">
                <a:solidFill>
                  <a:srgbClr val="FF0000"/>
                </a:solidFill>
                <a:latin typeface="ＭＳ ゴシック" panose="020B0609070205080204" pitchFamily="49" charset="-128"/>
                <a:ea typeface="ＭＳ ゴシック" panose="020B0609070205080204" pitchFamily="49" charset="-128"/>
              </a:rPr>
              <a:t>が</a:t>
            </a:r>
            <a:r>
              <a:rPr lang="en-US" altLang="ja-JP" sz="1000" b="1" dirty="0">
                <a:solidFill>
                  <a:srgbClr val="FF0000"/>
                </a:solidFill>
                <a:latin typeface="ＭＳ ゴシック" panose="020B0609070205080204" pitchFamily="49" charset="-128"/>
                <a:ea typeface="ＭＳ ゴシック" panose="020B0609070205080204" pitchFamily="49" charset="-128"/>
              </a:rPr>
              <a:t>’SET’</a:t>
            </a:r>
            <a:r>
              <a:rPr lang="ja-JP" altLang="en-US" sz="1000" b="1" dirty="0">
                <a:solidFill>
                  <a:srgbClr val="FF0000"/>
                </a:solidFill>
                <a:latin typeface="ＭＳ ゴシック" panose="020B0609070205080204" pitchFamily="49" charset="-128"/>
                <a:ea typeface="ＭＳ ゴシック" panose="020B0609070205080204" pitchFamily="49" charset="-128"/>
              </a:rPr>
              <a:t>であるならば、</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ja-JP" altLang="en-US" sz="1000" b="1" dirty="0">
                <a:solidFill>
                  <a:srgbClr val="FF0000"/>
                </a:solidFill>
                <a:latin typeface="ＭＳ ゴシック" panose="020B0609070205080204" pitchFamily="49" charset="-128"/>
                <a:ea typeface="ＭＳ ゴシック" panose="020B0609070205080204" pitchFamily="49" charset="-128"/>
              </a:rPr>
              <a:t>　　・取得された照度</a:t>
            </a:r>
            <a:r>
              <a:rPr lang="en-US" altLang="ja-JP" sz="1000" b="1" dirty="0">
                <a:solidFill>
                  <a:srgbClr val="FF0000"/>
                </a:solidFill>
                <a:latin typeface="ＭＳ ゴシック" panose="020B0609070205080204" pitchFamily="49" charset="-128"/>
                <a:ea typeface="ＭＳ ゴシック" panose="020B0609070205080204" pitchFamily="49" charset="-128"/>
              </a:rPr>
              <a:t>(</a:t>
            </a:r>
            <a:r>
              <a:rPr lang="en-US" altLang="ja-JP" sz="1000" b="1" dirty="0" err="1">
                <a:solidFill>
                  <a:srgbClr val="FF0000"/>
                </a:solidFill>
                <a:latin typeface="ＭＳ ゴシック" panose="020B0609070205080204" pitchFamily="49" charset="-128"/>
                <a:ea typeface="ＭＳ ゴシック" panose="020B0609070205080204" pitchFamily="49" charset="-128"/>
              </a:rPr>
              <a:t>als_val</a:t>
            </a:r>
            <a:r>
              <a:rPr lang="en-US" altLang="ja-JP" sz="1000" b="1" dirty="0">
                <a:solidFill>
                  <a:srgbClr val="FF0000"/>
                </a:solidFill>
                <a:latin typeface="ＭＳ ゴシック" panose="020B0609070205080204" pitchFamily="49" charset="-128"/>
                <a:ea typeface="ＭＳ ゴシック" panose="020B0609070205080204" pitchFamily="49" charset="-128"/>
              </a:rPr>
              <a:t>)</a:t>
            </a:r>
            <a:r>
              <a:rPr lang="ja-JP" altLang="en-US" sz="1000" b="1" dirty="0">
                <a:solidFill>
                  <a:srgbClr val="FF0000"/>
                </a:solidFill>
                <a:latin typeface="ＭＳ ゴシック" panose="020B0609070205080204" pitchFamily="49" charset="-128"/>
                <a:ea typeface="ＭＳ ゴシック" panose="020B0609070205080204" pitchFamily="49" charset="-128"/>
              </a:rPr>
              <a:t>を</a:t>
            </a:r>
            <a:r>
              <a:rPr lang="en-US" altLang="ja-JP" sz="1000" b="1" dirty="0" err="1">
                <a:solidFill>
                  <a:srgbClr val="FF0000"/>
                </a:solidFill>
                <a:latin typeface="ＭＳ ゴシック" panose="020B0609070205080204" pitchFamily="49" charset="-128"/>
                <a:ea typeface="ＭＳ ゴシック" panose="020B0609070205080204" pitchFamily="49" charset="-128"/>
              </a:rPr>
              <a:t>msrSum</a:t>
            </a:r>
            <a:r>
              <a:rPr lang="ja-JP" altLang="en-US" sz="1000" b="1" dirty="0">
                <a:solidFill>
                  <a:srgbClr val="FF0000"/>
                </a:solidFill>
                <a:latin typeface="ＭＳ ゴシック" panose="020B0609070205080204" pitchFamily="49" charset="-128"/>
                <a:ea typeface="ＭＳ ゴシック" panose="020B0609070205080204" pitchFamily="49" charset="-128"/>
              </a:rPr>
              <a:t>に加算する。</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ja-JP" altLang="en-US"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a:solidFill>
                  <a:srgbClr val="FF0000"/>
                </a:solidFill>
                <a:latin typeface="ＭＳ ゴシック" panose="020B0609070205080204" pitchFamily="49" charset="-128"/>
                <a:ea typeface="ＭＳ ゴシック" panose="020B0609070205080204" pitchFamily="49" charset="-128"/>
              </a:rPr>
              <a:t>count</a:t>
            </a:r>
            <a:r>
              <a:rPr lang="ja-JP" altLang="en-US" sz="1000" b="1" dirty="0">
                <a:solidFill>
                  <a:srgbClr val="FF0000"/>
                </a:solidFill>
                <a:latin typeface="ＭＳ ゴシック" panose="020B0609070205080204" pitchFamily="49" charset="-128"/>
                <a:ea typeface="ＭＳ ゴシック" panose="020B0609070205080204" pitchFamily="49" charset="-128"/>
              </a:rPr>
              <a:t>を</a:t>
            </a:r>
            <a:r>
              <a:rPr lang="en-US" altLang="ja-JP" sz="1000" b="1" dirty="0">
                <a:solidFill>
                  <a:srgbClr val="FF0000"/>
                </a:solidFill>
                <a:latin typeface="ＭＳ ゴシック" panose="020B0609070205080204" pitchFamily="49" charset="-128"/>
                <a:ea typeface="ＭＳ ゴシック" panose="020B0609070205080204" pitchFamily="49" charset="-128"/>
              </a:rPr>
              <a:t>1</a:t>
            </a:r>
            <a:r>
              <a:rPr lang="ja-JP" altLang="en-US" sz="1000" b="1" dirty="0">
                <a:solidFill>
                  <a:srgbClr val="FF0000"/>
                </a:solidFill>
                <a:latin typeface="ＭＳ ゴシック" panose="020B0609070205080204" pitchFamily="49" charset="-128"/>
                <a:ea typeface="ＭＳ ゴシック" panose="020B0609070205080204" pitchFamily="49" charset="-128"/>
              </a:rPr>
              <a:t>増やす。</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en-US" altLang="ja-JP" sz="1000" b="1" dirty="0">
                <a:solidFill>
                  <a:schemeClr val="accent1"/>
                </a:solidFill>
                <a:latin typeface="ＭＳ ゴシック" panose="020B0609070205080204" pitchFamily="49" charset="-128"/>
                <a:ea typeface="ＭＳ ゴシック" panose="020B0609070205080204" pitchFamily="49" charset="-128"/>
              </a:rPr>
              <a:t>if ( </a:t>
            </a:r>
            <a:r>
              <a:rPr lang="en-US" altLang="ja-JP" sz="1000" b="1" dirty="0" err="1">
                <a:solidFill>
                  <a:schemeClr val="accent1"/>
                </a:solidFill>
                <a:latin typeface="ＭＳ ゴシック" panose="020B0609070205080204" pitchFamily="49" charset="-128"/>
                <a:ea typeface="ＭＳ ゴシック" panose="020B0609070205080204" pitchFamily="49" charset="-128"/>
              </a:rPr>
              <a:t>enMsrBrightStartFlg</a:t>
            </a:r>
            <a:r>
              <a:rPr lang="en-US" altLang="ja-JP" sz="1000" b="1" dirty="0">
                <a:solidFill>
                  <a:schemeClr val="accent1"/>
                </a:solidFill>
                <a:latin typeface="ＭＳ ゴシック" panose="020B0609070205080204" pitchFamily="49" charset="-128"/>
                <a:ea typeface="ＭＳ ゴシック" panose="020B0609070205080204" pitchFamily="49" charset="-128"/>
              </a:rPr>
              <a:t> == SET){</a:t>
            </a:r>
          </a:p>
          <a:p>
            <a:r>
              <a:rPr lang="en-US" altLang="ja-JP" sz="1000" b="1" dirty="0">
                <a:solidFill>
                  <a:schemeClr val="accent1"/>
                </a:solidFill>
                <a:latin typeface="ＭＳ ゴシック" panose="020B0609070205080204" pitchFamily="49" charset="-128"/>
                <a:ea typeface="ＭＳ ゴシック" panose="020B0609070205080204" pitchFamily="49" charset="-128"/>
              </a:rPr>
              <a:t>      </a:t>
            </a:r>
            <a:r>
              <a:rPr lang="en-US" altLang="ja-JP" sz="1000" b="1" dirty="0" err="1">
                <a:solidFill>
                  <a:schemeClr val="accent1"/>
                </a:solidFill>
                <a:latin typeface="ＭＳ ゴシック" panose="020B0609070205080204" pitchFamily="49" charset="-128"/>
                <a:ea typeface="ＭＳ ゴシック" panose="020B0609070205080204" pitchFamily="49" charset="-128"/>
              </a:rPr>
              <a:t>msrSum</a:t>
            </a:r>
            <a:r>
              <a:rPr lang="en-US" altLang="ja-JP" sz="1000" b="1" dirty="0">
                <a:solidFill>
                  <a:schemeClr val="accent1"/>
                </a:solidFill>
                <a:latin typeface="ＭＳ ゴシック" panose="020B0609070205080204" pitchFamily="49" charset="-128"/>
                <a:ea typeface="ＭＳ ゴシック" panose="020B0609070205080204" pitchFamily="49" charset="-128"/>
              </a:rPr>
              <a:t> += </a:t>
            </a:r>
            <a:r>
              <a:rPr lang="en-US" altLang="ja-JP" sz="1000" b="1" dirty="0" err="1">
                <a:solidFill>
                  <a:schemeClr val="accent1"/>
                </a:solidFill>
                <a:latin typeface="ＭＳ ゴシック" panose="020B0609070205080204" pitchFamily="49" charset="-128"/>
                <a:ea typeface="ＭＳ ゴシック" panose="020B0609070205080204" pitchFamily="49" charset="-128"/>
              </a:rPr>
              <a:t>als_val</a:t>
            </a:r>
            <a:r>
              <a:rPr lang="en-US" altLang="ja-JP" sz="1000" b="1" dirty="0">
                <a:solidFill>
                  <a:schemeClr val="accent1"/>
                </a:solidFill>
                <a:latin typeface="ＭＳ ゴシック" panose="020B0609070205080204" pitchFamily="49" charset="-128"/>
                <a:ea typeface="ＭＳ ゴシック" panose="020B0609070205080204" pitchFamily="49" charset="-128"/>
              </a:rPr>
              <a:t>;</a:t>
            </a:r>
          </a:p>
          <a:p>
            <a:r>
              <a:rPr lang="en-US" altLang="ja-JP" sz="1000" b="1" dirty="0">
                <a:solidFill>
                  <a:schemeClr val="accent1"/>
                </a:solidFill>
                <a:latin typeface="ＭＳ ゴシック" panose="020B0609070205080204" pitchFamily="49" charset="-128"/>
                <a:ea typeface="ＭＳ ゴシック" panose="020B0609070205080204" pitchFamily="49" charset="-128"/>
              </a:rPr>
              <a:t>      count += 1;</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delay(1000);</a:t>
            </a:r>
          </a:p>
          <a:p>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p:txBody>
      </p:sp>
      <p:sp>
        <p:nvSpPr>
          <p:cNvPr id="19" name="テキスト ボックス 18">
            <a:extLst>
              <a:ext uri="{FF2B5EF4-FFF2-40B4-BE49-F238E27FC236}">
                <a16:creationId xmlns:a16="http://schemas.microsoft.com/office/drawing/2014/main" id="{065FC63D-F527-409B-AF76-940874FE5A42}"/>
              </a:ext>
            </a:extLst>
          </p:cNvPr>
          <p:cNvSpPr txBox="1"/>
          <p:nvPr/>
        </p:nvSpPr>
        <p:spPr>
          <a:xfrm>
            <a:off x="5095196" y="1010643"/>
            <a:ext cx="4540978" cy="5016758"/>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a:t>
            </a:r>
            <a:r>
              <a:rPr lang="en-US" altLang="ja-JP" sz="1000" dirty="0" err="1">
                <a:latin typeface="ＭＳ ゴシック" panose="020B0609070205080204" pitchFamily="49" charset="-128"/>
                <a:ea typeface="ＭＳ ゴシック" panose="020B0609070205080204" pitchFamily="49" charset="-128"/>
              </a:rPr>
              <a:t>msr_init</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count = 0;</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msrSum</a:t>
            </a:r>
            <a:r>
              <a:rPr lang="en-US" altLang="ja-JP" sz="1000" dirty="0">
                <a:latin typeface="ＭＳ ゴシック" panose="020B0609070205080204" pitchFamily="49" charset="-128"/>
                <a:ea typeface="ＭＳ ゴシック" panose="020B0609070205080204" pitchFamily="49" charset="-128"/>
              </a:rPr>
              <a:t> = 0;</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Serial.available</a:t>
            </a:r>
            <a:r>
              <a:rPr lang="en-US" altLang="ja-JP" sz="1000" dirty="0">
                <a:latin typeface="ＭＳ ゴシック" panose="020B0609070205080204" pitchFamily="49" charset="-128"/>
                <a:ea typeface="ＭＳ ゴシック" panose="020B0609070205080204" pitchFamily="49" charset="-128"/>
              </a:rPr>
              <a:t>()&gt;0 ){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Serial.read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switch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case 'S':</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("MEARSER_START");</a:t>
            </a:r>
          </a:p>
          <a:p>
            <a:r>
              <a:rPr lang="en-US" altLang="ja-JP" sz="1000" dirty="0">
                <a:latin typeface="ＭＳ ゴシック" panose="020B0609070205080204" pitchFamily="49" charset="-128"/>
                <a:ea typeface="ＭＳ ゴシック" panose="020B0609070205080204" pitchFamily="49" charset="-128"/>
              </a:rPr>
              <a:t>            }</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("MEARSER_END");</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Bright_Average</a:t>
            </a:r>
            <a:r>
              <a:rPr lang="en-US" altLang="ja-JP" sz="1000" dirty="0">
                <a:latin typeface="ＭＳ ゴシック" panose="020B0609070205080204" pitchFamily="49" charset="-128"/>
                <a:ea typeface="ＭＳ ゴシック" panose="020B0609070205080204" pitchFamily="49" charset="-128"/>
              </a:rPr>
              <a: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msrAve</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msrSum</a:t>
            </a:r>
            <a:r>
              <a:rPr lang="en-US" altLang="ja-JP" sz="1000" dirty="0">
                <a:latin typeface="ＭＳ ゴシック" panose="020B0609070205080204" pitchFamily="49" charset="-128"/>
                <a:ea typeface="ＭＳ ゴシック" panose="020B0609070205080204" pitchFamily="49" charset="-128"/>
              </a:rPr>
              <a:t>/count;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msrAve</a:t>
            </a:r>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msr_init</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break;</a:t>
            </a:r>
          </a:p>
          <a:p>
            <a:r>
              <a:rPr lang="en-US" altLang="ja-JP" sz="1000" dirty="0">
                <a:latin typeface="ＭＳ ゴシック" panose="020B0609070205080204" pitchFamily="49" charset="-128"/>
                <a:ea typeface="ＭＳ ゴシック" panose="020B0609070205080204" pitchFamily="49" charset="-128"/>
              </a:rPr>
              <a:t>          default:</a:t>
            </a:r>
          </a:p>
          <a:p>
            <a:r>
              <a:rPr lang="en-US" altLang="ja-JP" sz="1000" dirty="0">
                <a:latin typeface="ＭＳ ゴシック" panose="020B0609070205080204" pitchFamily="49" charset="-128"/>
                <a:ea typeface="ＭＳ ゴシック" panose="020B0609070205080204" pitchFamily="49" charset="-128"/>
              </a:rPr>
              <a:t>            break;</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3804824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67</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6" y="748158"/>
            <a:ext cx="9775987" cy="8402300"/>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 RPR-0521RSTest_enshu3.ino</a:t>
            </a:r>
          </a:p>
          <a:p>
            <a:endParaRPr lang="en-US" altLang="ja-JP" b="1" dirty="0">
              <a:latin typeface="+mn-lt"/>
              <a:ea typeface="+mn-ea"/>
            </a:endParaRPr>
          </a:p>
          <a:p>
            <a:r>
              <a:rPr lang="ja-JP" altLang="en-US" b="1" dirty="0">
                <a:latin typeface="+mn-lt"/>
                <a:ea typeface="+mn-ea"/>
              </a:rPr>
              <a:t>・</a:t>
            </a:r>
            <a:r>
              <a:rPr lang="en-US" altLang="ja-JP" b="1" dirty="0">
                <a:latin typeface="+mn-lt"/>
                <a:ea typeface="+mn-ea"/>
              </a:rPr>
              <a:t>(</a:t>
            </a:r>
            <a:r>
              <a:rPr lang="ja-JP" altLang="en-US" b="1" dirty="0">
                <a:latin typeface="+mn-lt"/>
                <a:ea typeface="+mn-ea"/>
              </a:rPr>
              <a:t>演習</a:t>
            </a:r>
            <a:r>
              <a:rPr lang="en-US" altLang="ja-JP" b="1" dirty="0">
                <a:latin typeface="+mn-lt"/>
                <a:ea typeface="+mn-ea"/>
              </a:rPr>
              <a:t>2)</a:t>
            </a:r>
            <a:r>
              <a:rPr lang="ja-JP" altLang="en-US" b="1" dirty="0">
                <a:latin typeface="+mn-lt"/>
                <a:ea typeface="+mn-ea"/>
              </a:rPr>
              <a:t>のソースをコピーして、</a:t>
            </a:r>
            <a:r>
              <a:rPr lang="en-US" altLang="ja-JP" b="1" dirty="0"/>
              <a:t> RPR-0521RSTest_enshu3.ino</a:t>
            </a:r>
            <a:r>
              <a:rPr lang="ja-JP" altLang="en-US" b="1" dirty="0"/>
              <a:t>　に名前を変更してください。</a:t>
            </a:r>
            <a:endParaRPr lang="en-US" altLang="ja-JP" b="1" dirty="0">
              <a:latin typeface="+mn-lt"/>
              <a:ea typeface="+mn-ea"/>
            </a:endParaRPr>
          </a:p>
          <a:p>
            <a:r>
              <a:rPr lang="ja-JP" altLang="en-US" b="1" dirty="0">
                <a:latin typeface="+mn-lt"/>
                <a:ea typeface="+mn-ea"/>
              </a:rPr>
              <a:t>・</a:t>
            </a:r>
            <a:r>
              <a:rPr lang="en-US" altLang="ja-JP" b="1" dirty="0">
                <a:latin typeface="+mn-lt"/>
                <a:ea typeface="+mn-ea"/>
              </a:rPr>
              <a:t>(</a:t>
            </a:r>
            <a:r>
              <a:rPr lang="ja-JP" altLang="en-US" b="1" dirty="0">
                <a:latin typeface="+mn-lt"/>
                <a:ea typeface="+mn-ea"/>
              </a:rPr>
              <a:t>演習</a:t>
            </a:r>
            <a:r>
              <a:rPr lang="en-US" altLang="ja-JP" b="1" dirty="0">
                <a:latin typeface="+mn-lt"/>
                <a:ea typeface="+mn-ea"/>
              </a:rPr>
              <a:t>2)</a:t>
            </a:r>
            <a:r>
              <a:rPr lang="ja-JP" altLang="en-US" b="1" dirty="0">
                <a:latin typeface="+mn-lt"/>
                <a:ea typeface="+mn-ea"/>
              </a:rPr>
              <a:t>の続きで、算出した照度の平均値より暗くなるほど、</a:t>
            </a:r>
            <a:endParaRPr lang="en-US" altLang="ja-JP" b="1" dirty="0">
              <a:latin typeface="+mn-lt"/>
              <a:ea typeface="+mn-ea"/>
            </a:endParaRPr>
          </a:p>
          <a:p>
            <a:r>
              <a:rPr lang="ja-JP" altLang="en-US" b="1" dirty="0">
                <a:latin typeface="+mn-lt"/>
                <a:ea typeface="+mn-ea"/>
              </a:rPr>
              <a:t>　赤色の</a:t>
            </a:r>
            <a:r>
              <a:rPr lang="en-US" altLang="ja-JP" b="1" dirty="0">
                <a:latin typeface="+mn-lt"/>
                <a:ea typeface="+mn-ea"/>
              </a:rPr>
              <a:t>LED</a:t>
            </a:r>
            <a:r>
              <a:rPr lang="ja-JP" altLang="en-US" b="1" dirty="0">
                <a:latin typeface="+mn-lt"/>
                <a:ea typeface="+mn-ea"/>
              </a:rPr>
              <a:t>が明るくなるようにして下さい。</a:t>
            </a:r>
            <a:endParaRPr lang="en-US" altLang="ja-JP" dirty="0">
              <a:latin typeface="+mn-lt"/>
              <a:ea typeface="+mn-ea"/>
            </a:endParaRPr>
          </a:p>
          <a:p>
            <a:r>
              <a:rPr lang="ja-JP" altLang="en-US" dirty="0">
                <a:latin typeface="+mn-lt"/>
                <a:ea typeface="+mn-ea"/>
              </a:rPr>
              <a:t>　＜イメージ＞</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＜補足＞</a:t>
            </a:r>
            <a:endParaRPr lang="en-US" altLang="ja-JP" dirty="0">
              <a:latin typeface="+mn-lt"/>
              <a:ea typeface="+mn-ea"/>
            </a:endParaRPr>
          </a:p>
          <a:p>
            <a:r>
              <a:rPr lang="ja-JP" altLang="en-US" dirty="0">
                <a:latin typeface="+mn-lt"/>
                <a:ea typeface="+mn-ea"/>
              </a:rPr>
              <a:t>・照度は今まで通り</a:t>
            </a:r>
            <a:r>
              <a:rPr lang="en-US" altLang="ja-JP" dirty="0">
                <a:latin typeface="+mn-lt"/>
                <a:ea typeface="+mn-ea"/>
              </a:rPr>
              <a:t>1</a:t>
            </a:r>
            <a:r>
              <a:rPr lang="ja-JP" altLang="en-US" dirty="0">
                <a:latin typeface="+mn-lt"/>
                <a:ea typeface="+mn-ea"/>
              </a:rPr>
              <a:t>秒間隔で取得して下さい</a:t>
            </a:r>
            <a:r>
              <a:rPr lang="en-US" altLang="ja-JP" dirty="0">
                <a:latin typeface="+mn-lt"/>
                <a:ea typeface="+mn-ea"/>
              </a:rPr>
              <a:t>(loop()</a:t>
            </a:r>
            <a:r>
              <a:rPr lang="ja-JP" altLang="en-US" dirty="0">
                <a:latin typeface="+mn-lt"/>
                <a:ea typeface="+mn-ea"/>
              </a:rPr>
              <a:t>内は今まで通り</a:t>
            </a:r>
            <a:r>
              <a:rPr lang="en-US" altLang="ja-JP" dirty="0">
                <a:latin typeface="+mn-lt"/>
                <a:ea typeface="+mn-ea"/>
              </a:rPr>
              <a:t>1</a:t>
            </a:r>
            <a:r>
              <a:rPr lang="ja-JP" altLang="en-US" dirty="0">
                <a:latin typeface="+mn-lt"/>
                <a:ea typeface="+mn-ea"/>
              </a:rPr>
              <a:t>秒周期で</a:t>
            </a:r>
            <a:r>
              <a:rPr lang="en-US" altLang="ja-JP" dirty="0">
                <a:latin typeface="+mn-lt"/>
                <a:ea typeface="+mn-ea"/>
              </a:rPr>
              <a:t>OK)</a:t>
            </a:r>
            <a:r>
              <a:rPr lang="ja-JP" altLang="en-US" dirty="0" err="1">
                <a:latin typeface="+mn-lt"/>
                <a:ea typeface="+mn-ea"/>
              </a:rPr>
              <a:t>。</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23" name="右中かっこ 22">
            <a:extLst>
              <a:ext uri="{FF2B5EF4-FFF2-40B4-BE49-F238E27FC236}">
                <a16:creationId xmlns:a16="http://schemas.microsoft.com/office/drawing/2014/main" id="{387F529B-C8A2-46A8-B41B-975992E276EE}"/>
              </a:ext>
            </a:extLst>
          </p:cNvPr>
          <p:cNvSpPr/>
          <p:nvPr/>
        </p:nvSpPr>
        <p:spPr>
          <a:xfrm>
            <a:off x="5629183" y="4994242"/>
            <a:ext cx="45719" cy="915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C887F6EE-AABC-4971-8094-FDBD15586CC6}"/>
              </a:ext>
            </a:extLst>
          </p:cNvPr>
          <p:cNvSpPr txBox="1"/>
          <p:nvPr/>
        </p:nvSpPr>
        <p:spPr>
          <a:xfrm>
            <a:off x="5751511" y="5324160"/>
            <a:ext cx="3009219" cy="307777"/>
          </a:xfrm>
          <a:prstGeom prst="rect">
            <a:avLst/>
          </a:prstGeom>
          <a:noFill/>
        </p:spPr>
        <p:txBody>
          <a:bodyPr wrap="square" rtlCol="0">
            <a:spAutoFit/>
          </a:bodyPr>
          <a:lstStyle/>
          <a:p>
            <a:r>
              <a:rPr lang="ja-JP" altLang="en-US" sz="1400" dirty="0">
                <a:latin typeface="+mn-lt"/>
                <a:ea typeface="+mn-ea"/>
              </a:rPr>
              <a:t>この間は</a:t>
            </a:r>
            <a:r>
              <a:rPr lang="en-US" altLang="ja-JP" sz="1400" dirty="0">
                <a:latin typeface="+mn-lt"/>
                <a:ea typeface="+mn-ea"/>
              </a:rPr>
              <a:t>1</a:t>
            </a:r>
            <a:r>
              <a:rPr lang="ja-JP" altLang="en-US" sz="1400" dirty="0">
                <a:latin typeface="+mn-lt"/>
                <a:ea typeface="+mn-ea"/>
              </a:rPr>
              <a:t>秒間隔で照度を計測する</a:t>
            </a:r>
            <a:endParaRPr lang="en-US" altLang="ja-JP" sz="1400" dirty="0">
              <a:latin typeface="+mn-lt"/>
              <a:ea typeface="+mn-ea"/>
            </a:endParaRPr>
          </a:p>
        </p:txBody>
      </p:sp>
      <p:cxnSp>
        <p:nvCxnSpPr>
          <p:cNvPr id="25" name="直線コネクタ 24">
            <a:extLst>
              <a:ext uri="{FF2B5EF4-FFF2-40B4-BE49-F238E27FC236}">
                <a16:creationId xmlns:a16="http://schemas.microsoft.com/office/drawing/2014/main" id="{F79D45C1-DA09-45D0-BA27-A2E150004A28}"/>
              </a:ext>
            </a:extLst>
          </p:cNvPr>
          <p:cNvCxnSpPr>
            <a:cxnSpLocks/>
          </p:cNvCxnSpPr>
          <p:nvPr/>
        </p:nvCxnSpPr>
        <p:spPr>
          <a:xfrm>
            <a:off x="2411297" y="2633764"/>
            <a:ext cx="0" cy="31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637180A-1026-40B3-B4E7-29FE88421112}"/>
              </a:ext>
            </a:extLst>
          </p:cNvPr>
          <p:cNvCxnSpPr>
            <a:cxnSpLocks/>
          </p:cNvCxnSpPr>
          <p:nvPr/>
        </p:nvCxnSpPr>
        <p:spPr>
          <a:xfrm>
            <a:off x="4571537" y="2633764"/>
            <a:ext cx="11282" cy="31715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D365559B-EED7-46B5-936F-686DDF31BAE7}"/>
              </a:ext>
            </a:extLst>
          </p:cNvPr>
          <p:cNvSpPr/>
          <p:nvPr/>
        </p:nvSpPr>
        <p:spPr>
          <a:xfrm>
            <a:off x="1691217" y="2417740"/>
            <a:ext cx="144014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t>ユーザーアクション</a:t>
            </a:r>
          </a:p>
        </p:txBody>
      </p:sp>
      <p:sp>
        <p:nvSpPr>
          <p:cNvPr id="28" name="正方形/長方形 27">
            <a:extLst>
              <a:ext uri="{FF2B5EF4-FFF2-40B4-BE49-F238E27FC236}">
                <a16:creationId xmlns:a16="http://schemas.microsoft.com/office/drawing/2014/main" id="{D96A1EFB-BBDE-4D98-849D-F2E1706502FB}"/>
              </a:ext>
            </a:extLst>
          </p:cNvPr>
          <p:cNvSpPr/>
          <p:nvPr/>
        </p:nvSpPr>
        <p:spPr>
          <a:xfrm>
            <a:off x="3840841" y="2417740"/>
            <a:ext cx="1440144" cy="2160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t>制御</a:t>
            </a:r>
            <a:endParaRPr kumimoji="1" lang="ja-JP" altLang="en-US" sz="1050" b="1" dirty="0"/>
          </a:p>
        </p:txBody>
      </p:sp>
      <p:sp>
        <p:nvSpPr>
          <p:cNvPr id="29" name="正方形/長方形 28">
            <a:extLst>
              <a:ext uri="{FF2B5EF4-FFF2-40B4-BE49-F238E27FC236}">
                <a16:creationId xmlns:a16="http://schemas.microsoft.com/office/drawing/2014/main" id="{727AC63D-67FE-4C72-8B2E-830F9A29FC79}"/>
              </a:ext>
            </a:extLst>
          </p:cNvPr>
          <p:cNvSpPr/>
          <p:nvPr/>
        </p:nvSpPr>
        <p:spPr>
          <a:xfrm>
            <a:off x="1691225" y="2853608"/>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sp>
        <p:nvSpPr>
          <p:cNvPr id="30" name="正方形/長方形 29">
            <a:extLst>
              <a:ext uri="{FF2B5EF4-FFF2-40B4-BE49-F238E27FC236}">
                <a16:creationId xmlns:a16="http://schemas.microsoft.com/office/drawing/2014/main" id="{A7E51594-3B2E-4755-9AFB-CF7DEF9CF625}"/>
              </a:ext>
            </a:extLst>
          </p:cNvPr>
          <p:cNvSpPr/>
          <p:nvPr/>
        </p:nvSpPr>
        <p:spPr>
          <a:xfrm>
            <a:off x="1688814" y="3857900"/>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cxnSp>
        <p:nvCxnSpPr>
          <p:cNvPr id="31" name="直線コネクタ 30">
            <a:extLst>
              <a:ext uri="{FF2B5EF4-FFF2-40B4-BE49-F238E27FC236}">
                <a16:creationId xmlns:a16="http://schemas.microsoft.com/office/drawing/2014/main" id="{231891B0-85D6-413F-A180-8894DCF77FAD}"/>
              </a:ext>
            </a:extLst>
          </p:cNvPr>
          <p:cNvCxnSpPr>
            <a:cxnSpLocks/>
          </p:cNvCxnSpPr>
          <p:nvPr/>
        </p:nvCxnSpPr>
        <p:spPr>
          <a:xfrm flipH="1">
            <a:off x="2411297" y="3069632"/>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03F53EB2-E49C-4570-8F5E-7D52D56E432E}"/>
              </a:ext>
            </a:extLst>
          </p:cNvPr>
          <p:cNvCxnSpPr>
            <a:cxnSpLocks/>
          </p:cNvCxnSpPr>
          <p:nvPr/>
        </p:nvCxnSpPr>
        <p:spPr>
          <a:xfrm flipH="1">
            <a:off x="2422579" y="4073924"/>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右中かっこ 32">
            <a:extLst>
              <a:ext uri="{FF2B5EF4-FFF2-40B4-BE49-F238E27FC236}">
                <a16:creationId xmlns:a16="http://schemas.microsoft.com/office/drawing/2014/main" id="{45303E66-1EC7-476A-B7FC-BB9CB1A8716C}"/>
              </a:ext>
            </a:extLst>
          </p:cNvPr>
          <p:cNvSpPr/>
          <p:nvPr/>
        </p:nvSpPr>
        <p:spPr>
          <a:xfrm>
            <a:off x="5414411" y="3065812"/>
            <a:ext cx="143954" cy="10042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21B81CAB-98E3-48C3-B722-13E75EEE52B6}"/>
              </a:ext>
            </a:extLst>
          </p:cNvPr>
          <p:cNvSpPr/>
          <p:nvPr/>
        </p:nvSpPr>
        <p:spPr>
          <a:xfrm>
            <a:off x="3829785" y="4577966"/>
            <a:ext cx="1440144" cy="396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シリアルモニタに</a:t>
            </a:r>
            <a:endParaRPr kumimoji="1" lang="en-US" altLang="ja-JP" sz="1050" b="1" dirty="0">
              <a:solidFill>
                <a:schemeClr val="tx1"/>
              </a:solidFill>
            </a:endParaRPr>
          </a:p>
          <a:p>
            <a:pPr algn="ctr"/>
            <a:r>
              <a:rPr lang="ja-JP" altLang="en-US" sz="1050" b="1" dirty="0">
                <a:solidFill>
                  <a:schemeClr val="tx1"/>
                </a:solidFill>
              </a:rPr>
              <a:t>平均値表示</a:t>
            </a:r>
            <a:endParaRPr kumimoji="1" lang="ja-JP" altLang="en-US" sz="1050" b="1" dirty="0">
              <a:solidFill>
                <a:schemeClr val="tx1"/>
              </a:solidFill>
            </a:endParaRPr>
          </a:p>
        </p:txBody>
      </p:sp>
      <p:sp>
        <p:nvSpPr>
          <p:cNvPr id="35" name="テキスト ボックス 34">
            <a:extLst>
              <a:ext uri="{FF2B5EF4-FFF2-40B4-BE49-F238E27FC236}">
                <a16:creationId xmlns:a16="http://schemas.microsoft.com/office/drawing/2014/main" id="{DE41BA72-1083-4878-9E91-DA24239507A6}"/>
              </a:ext>
            </a:extLst>
          </p:cNvPr>
          <p:cNvSpPr txBox="1"/>
          <p:nvPr/>
        </p:nvSpPr>
        <p:spPr>
          <a:xfrm>
            <a:off x="5669965" y="3414064"/>
            <a:ext cx="3868230" cy="307777"/>
          </a:xfrm>
          <a:prstGeom prst="rect">
            <a:avLst/>
          </a:prstGeom>
          <a:noFill/>
        </p:spPr>
        <p:txBody>
          <a:bodyPr wrap="square" rtlCol="0">
            <a:spAutoFit/>
          </a:bodyPr>
          <a:lstStyle/>
          <a:p>
            <a:r>
              <a:rPr lang="ja-JP" altLang="en-US" sz="1400" dirty="0">
                <a:latin typeface="+mn-lt"/>
                <a:ea typeface="+mn-ea"/>
              </a:rPr>
              <a:t>この間に取得された照度の平均値を算出する</a:t>
            </a:r>
            <a:endParaRPr lang="en-US" altLang="ja-JP" sz="1400" dirty="0">
              <a:latin typeface="+mn-lt"/>
              <a:ea typeface="+mn-ea"/>
            </a:endParaRPr>
          </a:p>
        </p:txBody>
      </p:sp>
      <p:sp>
        <p:nvSpPr>
          <p:cNvPr id="36" name="正方形/長方形 35">
            <a:extLst>
              <a:ext uri="{FF2B5EF4-FFF2-40B4-BE49-F238E27FC236}">
                <a16:creationId xmlns:a16="http://schemas.microsoft.com/office/drawing/2014/main" id="{B16C9F5A-78BE-4CA1-9406-206049920C0C}"/>
              </a:ext>
            </a:extLst>
          </p:cNvPr>
          <p:cNvSpPr/>
          <p:nvPr/>
        </p:nvSpPr>
        <p:spPr>
          <a:xfrm>
            <a:off x="3840337" y="3065812"/>
            <a:ext cx="1440144" cy="3960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a:solidFill>
                  <a:schemeClr val="tx1"/>
                </a:solidFill>
              </a:rPr>
              <a:t>シリアルモニタに</a:t>
            </a:r>
            <a:endParaRPr lang="en-US" altLang="ja-JP" sz="900" b="1" dirty="0">
              <a:solidFill>
                <a:schemeClr val="tx1"/>
              </a:solidFill>
            </a:endParaRPr>
          </a:p>
          <a:p>
            <a:pPr algn="ctr"/>
            <a:r>
              <a:rPr lang="en-US" altLang="ja-JP" sz="900" b="1" dirty="0">
                <a:solidFill>
                  <a:schemeClr val="tx1"/>
                </a:solidFill>
              </a:rPr>
              <a:t>“MEARSER_START”</a:t>
            </a:r>
            <a:r>
              <a:rPr lang="ja-JP" altLang="en-US" sz="900" b="1" dirty="0">
                <a:solidFill>
                  <a:schemeClr val="tx1"/>
                </a:solidFill>
              </a:rPr>
              <a:t>表示</a:t>
            </a:r>
            <a:endParaRPr kumimoji="1" lang="ja-JP" altLang="en-US" sz="900" b="1" dirty="0">
              <a:solidFill>
                <a:schemeClr val="tx1"/>
              </a:solidFill>
            </a:endParaRPr>
          </a:p>
        </p:txBody>
      </p:sp>
      <p:sp>
        <p:nvSpPr>
          <p:cNvPr id="37" name="正方形/長方形 36">
            <a:extLst>
              <a:ext uri="{FF2B5EF4-FFF2-40B4-BE49-F238E27FC236}">
                <a16:creationId xmlns:a16="http://schemas.microsoft.com/office/drawing/2014/main" id="{FC86859B-D42F-44FB-941F-D6147CBEB09F}"/>
              </a:ext>
            </a:extLst>
          </p:cNvPr>
          <p:cNvSpPr/>
          <p:nvPr/>
        </p:nvSpPr>
        <p:spPr>
          <a:xfrm>
            <a:off x="3837264" y="4073924"/>
            <a:ext cx="1440144" cy="3960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a:solidFill>
                  <a:schemeClr val="tx1"/>
                </a:solidFill>
              </a:rPr>
              <a:t>シリアルモニタに</a:t>
            </a:r>
            <a:endParaRPr lang="en-US" altLang="ja-JP" sz="900" b="1" dirty="0">
              <a:solidFill>
                <a:schemeClr val="tx1"/>
              </a:solidFill>
            </a:endParaRPr>
          </a:p>
          <a:p>
            <a:pPr algn="ctr"/>
            <a:r>
              <a:rPr lang="en-US" altLang="ja-JP" sz="900" b="1" dirty="0">
                <a:solidFill>
                  <a:schemeClr val="tx1"/>
                </a:solidFill>
              </a:rPr>
              <a:t>“MEARSER_END”</a:t>
            </a:r>
            <a:r>
              <a:rPr lang="ja-JP" altLang="en-US" sz="900" b="1" dirty="0">
                <a:solidFill>
                  <a:schemeClr val="tx1"/>
                </a:solidFill>
              </a:rPr>
              <a:t>表示</a:t>
            </a:r>
            <a:endParaRPr kumimoji="1" lang="ja-JP" altLang="en-US" sz="900" b="1" dirty="0">
              <a:solidFill>
                <a:schemeClr val="tx1"/>
              </a:solidFill>
            </a:endParaRPr>
          </a:p>
        </p:txBody>
      </p:sp>
      <p:sp>
        <p:nvSpPr>
          <p:cNvPr id="18" name="正方形/長方形 17">
            <a:extLst>
              <a:ext uri="{FF2B5EF4-FFF2-40B4-BE49-F238E27FC236}">
                <a16:creationId xmlns:a16="http://schemas.microsoft.com/office/drawing/2014/main" id="{7C740491-8111-412F-AC40-7F85A386C501}"/>
              </a:ext>
            </a:extLst>
          </p:cNvPr>
          <p:cNvSpPr/>
          <p:nvPr/>
        </p:nvSpPr>
        <p:spPr>
          <a:xfrm>
            <a:off x="3752209" y="5020310"/>
            <a:ext cx="1595296" cy="9154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平均値より、より暗い照度が計測されると、</a:t>
            </a:r>
            <a:endParaRPr kumimoji="1" lang="en-US" altLang="ja-JP" sz="1050" b="1" dirty="0">
              <a:solidFill>
                <a:schemeClr val="tx1"/>
              </a:solidFill>
            </a:endParaRPr>
          </a:p>
          <a:p>
            <a:pPr algn="ctr"/>
            <a:r>
              <a:rPr lang="en-US" altLang="ja-JP" sz="1050" b="1" dirty="0">
                <a:solidFill>
                  <a:schemeClr val="tx1"/>
                </a:solidFill>
              </a:rPr>
              <a:t>LED</a:t>
            </a:r>
            <a:r>
              <a:rPr lang="ja-JP" altLang="en-US" sz="1050" b="1" dirty="0">
                <a:solidFill>
                  <a:schemeClr val="tx1"/>
                </a:solidFill>
              </a:rPr>
              <a:t>がより明るくなる</a:t>
            </a:r>
            <a:endParaRPr kumimoji="1" lang="ja-JP" altLang="en-US" sz="1050" b="1" dirty="0">
              <a:solidFill>
                <a:schemeClr val="tx1"/>
              </a:solidFill>
            </a:endParaRPr>
          </a:p>
        </p:txBody>
      </p:sp>
    </p:spTree>
    <p:extLst>
      <p:ext uri="{BB962C8B-B14F-4D97-AF65-F5344CB8AC3E}">
        <p14:creationId xmlns:p14="http://schemas.microsoft.com/office/powerpoint/2010/main" val="2031381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68</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6" y="748158"/>
            <a:ext cx="9775987" cy="7571303"/>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 RPR-0521RSTest_enshu3_hint.ino</a:t>
            </a:r>
          </a:p>
          <a:p>
            <a:endParaRPr lang="en-US" altLang="ja-JP" b="1" dirty="0">
              <a:latin typeface="+mn-lt"/>
              <a:ea typeface="+mn-ea"/>
            </a:endParaRPr>
          </a:p>
          <a:p>
            <a:r>
              <a:rPr lang="ja-JP" altLang="en-US" dirty="0">
                <a:latin typeface="+mn-lt"/>
                <a:ea typeface="+mn-ea"/>
              </a:rPr>
              <a:t>＜補足＞</a:t>
            </a:r>
            <a:endParaRPr lang="en-US" altLang="ja-JP" dirty="0">
              <a:latin typeface="+mn-lt"/>
              <a:ea typeface="+mn-ea"/>
            </a:endParaRPr>
          </a:p>
          <a:p>
            <a:endParaRPr lang="en-US" altLang="ja-JP" dirty="0">
              <a:latin typeface="+mn-lt"/>
              <a:ea typeface="+mn-ea"/>
            </a:endParaRPr>
          </a:p>
          <a:p>
            <a:r>
              <a:rPr lang="ja-JP" altLang="en-US" dirty="0">
                <a:latin typeface="+mn-lt"/>
                <a:ea typeface="+mn-ea"/>
              </a:rPr>
              <a:t>①</a:t>
            </a:r>
            <a:r>
              <a:rPr lang="en-US" altLang="ja-JP" dirty="0">
                <a:latin typeface="+mn-lt"/>
                <a:ea typeface="+mn-ea"/>
              </a:rPr>
              <a:t>(</a:t>
            </a:r>
            <a:r>
              <a:rPr lang="ja-JP" altLang="en-US" dirty="0">
                <a:latin typeface="+mn-lt"/>
                <a:ea typeface="+mn-ea"/>
              </a:rPr>
              <a:t>例</a:t>
            </a:r>
            <a:r>
              <a:rPr lang="en-US" altLang="ja-JP" dirty="0">
                <a:latin typeface="+mn-lt"/>
                <a:ea typeface="+mn-ea"/>
              </a:rPr>
              <a:t>)</a:t>
            </a:r>
            <a:r>
              <a:rPr lang="ja-JP" altLang="en-US" dirty="0">
                <a:latin typeface="+mn-lt"/>
                <a:ea typeface="+mn-ea"/>
              </a:rPr>
              <a:t>平均値を算出した結果</a:t>
            </a:r>
            <a:r>
              <a:rPr lang="en-US" altLang="ja-JP" dirty="0">
                <a:latin typeface="+mn-lt"/>
                <a:ea typeface="+mn-ea"/>
              </a:rPr>
              <a:t>500[Lx]</a:t>
            </a:r>
            <a:r>
              <a:rPr lang="ja-JP" altLang="en-US" dirty="0">
                <a:latin typeface="+mn-lt"/>
                <a:ea typeface="+mn-ea"/>
              </a:rPr>
              <a:t>となった。←これを基準値にするイメージ。</a:t>
            </a:r>
            <a:endParaRPr lang="en-US" altLang="ja-JP" dirty="0">
              <a:latin typeface="+mn-lt"/>
              <a:ea typeface="+mn-ea"/>
            </a:endParaRPr>
          </a:p>
          <a:p>
            <a:endParaRPr lang="en-US" altLang="ja-JP" dirty="0">
              <a:latin typeface="+mn-lt"/>
              <a:ea typeface="+mn-ea"/>
            </a:endParaRPr>
          </a:p>
          <a:p>
            <a:r>
              <a:rPr lang="ja-JP" altLang="en-US" dirty="0">
                <a:latin typeface="+mn-lt"/>
                <a:ea typeface="+mn-ea"/>
              </a:rPr>
              <a:t>②以降、以下のように</a:t>
            </a:r>
            <a:r>
              <a:rPr lang="en-US" altLang="ja-JP" dirty="0">
                <a:latin typeface="+mn-lt"/>
                <a:ea typeface="+mn-ea"/>
              </a:rPr>
              <a:t>LED</a:t>
            </a:r>
            <a:r>
              <a:rPr lang="ja-JP" altLang="en-US" dirty="0">
                <a:latin typeface="+mn-lt"/>
                <a:ea typeface="+mn-ea"/>
              </a:rPr>
              <a:t>の明るさを制御する。</a:t>
            </a:r>
            <a:endParaRPr lang="en-US" altLang="ja-JP" dirty="0">
              <a:latin typeface="+mn-lt"/>
              <a:ea typeface="+mn-ea"/>
            </a:endParaRPr>
          </a:p>
          <a:p>
            <a:endParaRPr lang="en-US" altLang="ja-JP" dirty="0">
              <a:latin typeface="+mn-lt"/>
              <a:ea typeface="+mn-ea"/>
            </a:endParaRPr>
          </a:p>
          <a:p>
            <a:r>
              <a:rPr lang="ja-JP" altLang="en-US" dirty="0">
                <a:latin typeface="+mn-lt"/>
                <a:ea typeface="+mn-ea"/>
              </a:rPr>
              <a:t>照度取得値　　　</a:t>
            </a:r>
            <a:r>
              <a:rPr lang="en-US" altLang="ja-JP" dirty="0">
                <a:latin typeface="+mn-lt"/>
                <a:ea typeface="+mn-ea"/>
              </a:rPr>
              <a:t>500Lx</a:t>
            </a:r>
            <a:r>
              <a:rPr lang="ja-JP" altLang="en-US" dirty="0">
                <a:latin typeface="+mn-lt"/>
                <a:ea typeface="+mn-ea"/>
              </a:rPr>
              <a:t>                                                                        </a:t>
            </a:r>
            <a:r>
              <a:rPr lang="en-US" altLang="ja-JP" dirty="0">
                <a:latin typeface="+mn-lt"/>
                <a:ea typeface="+mn-ea"/>
              </a:rPr>
              <a:t>0Lx</a:t>
            </a:r>
          </a:p>
          <a:p>
            <a:endParaRPr lang="en-US" altLang="ja-JP" dirty="0">
              <a:latin typeface="+mn-lt"/>
              <a:ea typeface="+mn-ea"/>
            </a:endParaRPr>
          </a:p>
          <a:p>
            <a:endParaRPr lang="en-US" altLang="ja-JP" dirty="0">
              <a:latin typeface="+mn-lt"/>
              <a:ea typeface="+mn-ea"/>
            </a:endParaRPr>
          </a:p>
          <a:p>
            <a:r>
              <a:rPr lang="en-US" altLang="ja-JP" dirty="0">
                <a:latin typeface="+mn-lt"/>
                <a:ea typeface="+mn-ea"/>
              </a:rPr>
              <a:t>LED</a:t>
            </a:r>
            <a:r>
              <a:rPr lang="ja-JP" altLang="en-US" dirty="0">
                <a:latin typeface="+mn-lt"/>
                <a:ea typeface="+mn-ea"/>
              </a:rPr>
              <a:t>の明るさ　　</a:t>
            </a:r>
            <a:r>
              <a:rPr lang="en-US" altLang="ja-JP" dirty="0">
                <a:latin typeface="+mn-lt"/>
                <a:ea typeface="+mn-ea"/>
              </a:rPr>
              <a:t>   0%                                                                          100%</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en-US" altLang="ja-JP" b="1" dirty="0">
                <a:solidFill>
                  <a:srgbClr val="FF0000"/>
                </a:solidFill>
                <a:latin typeface="+mn-lt"/>
                <a:ea typeface="+mn-ea"/>
              </a:rPr>
              <a:t> </a:t>
            </a:r>
            <a:r>
              <a:rPr lang="ja-JP" altLang="en-US" b="1" dirty="0">
                <a:solidFill>
                  <a:srgbClr val="FF0000"/>
                </a:solidFill>
                <a:latin typeface="+mn-lt"/>
                <a:ea typeface="+mn-ea"/>
              </a:rPr>
              <a:t>⇒照度計測値と平均値から、</a:t>
            </a:r>
            <a:r>
              <a:rPr lang="en-US" altLang="ja-JP" b="1" dirty="0">
                <a:solidFill>
                  <a:srgbClr val="FF0000"/>
                </a:solidFill>
                <a:latin typeface="+mn-lt"/>
                <a:ea typeface="+mn-ea"/>
              </a:rPr>
              <a:t>Duty</a:t>
            </a:r>
            <a:r>
              <a:rPr lang="ja-JP" altLang="en-US" b="1" dirty="0">
                <a:solidFill>
                  <a:srgbClr val="FF0000"/>
                </a:solidFill>
                <a:latin typeface="+mn-lt"/>
                <a:ea typeface="+mn-ea"/>
              </a:rPr>
              <a:t>比を算出して</a:t>
            </a:r>
            <a:endParaRPr lang="en-US" altLang="ja-JP" b="1" dirty="0">
              <a:solidFill>
                <a:srgbClr val="FF0000"/>
              </a:solidFill>
              <a:latin typeface="+mn-lt"/>
              <a:ea typeface="+mn-ea"/>
            </a:endParaRPr>
          </a:p>
          <a:p>
            <a:r>
              <a:rPr lang="ja-JP" altLang="en-US" b="1" dirty="0">
                <a:solidFill>
                  <a:srgbClr val="FF0000"/>
                </a:solidFill>
                <a:latin typeface="+mn-lt"/>
                <a:ea typeface="+mn-ea"/>
              </a:rPr>
              <a:t>　</a:t>
            </a:r>
            <a:r>
              <a:rPr lang="en-US" altLang="ja-JP" b="1" dirty="0">
                <a:solidFill>
                  <a:srgbClr val="FF0000"/>
                </a:solidFill>
                <a:latin typeface="+mn-lt"/>
                <a:ea typeface="+mn-ea"/>
              </a:rPr>
              <a:t>PWM</a:t>
            </a:r>
            <a:r>
              <a:rPr lang="ja-JP" altLang="en-US" b="1" dirty="0">
                <a:solidFill>
                  <a:srgbClr val="FF0000"/>
                </a:solidFill>
                <a:latin typeface="+mn-lt"/>
                <a:ea typeface="+mn-ea"/>
              </a:rPr>
              <a:t>制御を行う。</a:t>
            </a:r>
            <a:endParaRPr lang="en-US" altLang="ja-JP" b="1" dirty="0">
              <a:solidFill>
                <a:srgbClr val="FF0000"/>
              </a:solidFill>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2" name="正方形/長方形 1">
            <a:extLst>
              <a:ext uri="{FF2B5EF4-FFF2-40B4-BE49-F238E27FC236}">
                <a16:creationId xmlns:a16="http://schemas.microsoft.com/office/drawing/2014/main" id="{9A8B5357-62DC-4747-AA8A-480BF88EC446}"/>
              </a:ext>
            </a:extLst>
          </p:cNvPr>
          <p:cNvSpPr/>
          <p:nvPr/>
        </p:nvSpPr>
        <p:spPr>
          <a:xfrm>
            <a:off x="2792760" y="3068960"/>
            <a:ext cx="5040560" cy="360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EB2381-13B6-400A-9244-E91393CC6543}"/>
              </a:ext>
            </a:extLst>
          </p:cNvPr>
          <p:cNvSpPr/>
          <p:nvPr/>
        </p:nvSpPr>
        <p:spPr>
          <a:xfrm rot="10800000">
            <a:off x="2792760" y="3789040"/>
            <a:ext cx="5040560" cy="36004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911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a:t>
            </a:fld>
            <a:endParaRPr lang="ja-JP" altLang="en-US" dirty="0"/>
          </a:p>
        </p:txBody>
      </p:sp>
      <p:sp>
        <p:nvSpPr>
          <p:cNvPr id="7" name="コンテンツ プレースホルダー 3">
            <a:extLst>
              <a:ext uri="{FF2B5EF4-FFF2-40B4-BE49-F238E27FC236}">
                <a16:creationId xmlns:a16="http://schemas.microsoft.com/office/drawing/2014/main" id="{FC84CDAA-FC7D-40FA-AAC8-93A0A1ACF2A1}"/>
              </a:ext>
            </a:extLst>
          </p:cNvPr>
          <p:cNvSpPr>
            <a:spLocks noGrp="1"/>
          </p:cNvSpPr>
          <p:nvPr>
            <p:ph idx="1"/>
          </p:nvPr>
        </p:nvSpPr>
        <p:spPr>
          <a:xfrm>
            <a:off x="427163" y="1196751"/>
            <a:ext cx="9174038" cy="5040561"/>
          </a:xfrm>
        </p:spPr>
        <p:txBody>
          <a:bodyPr/>
          <a:lstStyle/>
          <a:p>
            <a:pPr marL="533400" indent="-533400">
              <a:spcBef>
                <a:spcPct val="0"/>
              </a:spcBef>
              <a:buNone/>
            </a:pPr>
            <a:r>
              <a:rPr lang="ja-JP" altLang="en-US" sz="2800" dirty="0">
                <a:latin typeface="+mn-ea"/>
              </a:rPr>
              <a:t>・</a:t>
            </a:r>
            <a:r>
              <a:rPr lang="en-US" altLang="ja-JP" sz="2800" dirty="0">
                <a:latin typeface="+mn-ea"/>
              </a:rPr>
              <a:t>ESP32</a:t>
            </a:r>
            <a:r>
              <a:rPr lang="ja-JP" altLang="en-US" sz="2800" dirty="0">
                <a:latin typeface="+mn-ea"/>
              </a:rPr>
              <a:t>とセンサを接続し、</a:t>
            </a:r>
            <a:r>
              <a:rPr lang="en-US" altLang="ja-JP" sz="2800" dirty="0">
                <a:latin typeface="+mn-ea"/>
              </a:rPr>
              <a:t> Arduino</a:t>
            </a:r>
            <a:r>
              <a:rPr lang="ja-JP" altLang="en-US" sz="2800" dirty="0">
                <a:latin typeface="+mn-ea"/>
              </a:rPr>
              <a:t>で計測を制御する。</a:t>
            </a:r>
            <a:endParaRPr lang="en-US" altLang="ja-JP" sz="2800" dirty="0">
              <a:latin typeface="+mn-ea"/>
            </a:endParaRPr>
          </a:p>
          <a:p>
            <a:pPr marL="533400" indent="-533400">
              <a:spcBef>
                <a:spcPct val="0"/>
              </a:spcBef>
              <a:buNone/>
            </a:pPr>
            <a:r>
              <a:rPr lang="ja-JP" altLang="en-US" sz="2800" dirty="0">
                <a:latin typeface="+mn-ea"/>
              </a:rPr>
              <a:t>・計測したディジタル値を制御に使ってみる。</a:t>
            </a:r>
          </a:p>
          <a:p>
            <a:pPr marL="0" indent="0">
              <a:buNone/>
            </a:pPr>
            <a:endParaRPr kumimoji="1" lang="ja-JP" altLang="en-US" dirty="0"/>
          </a:p>
        </p:txBody>
      </p:sp>
      <p:sp>
        <p:nvSpPr>
          <p:cNvPr id="8" name="タイトル 1">
            <a:extLst>
              <a:ext uri="{FF2B5EF4-FFF2-40B4-BE49-F238E27FC236}">
                <a16:creationId xmlns:a16="http://schemas.microsoft.com/office/drawing/2014/main" id="{37F7B847-16E0-4BD5-B6A6-9609EF32B24A}"/>
              </a:ext>
            </a:extLst>
          </p:cNvPr>
          <p:cNvSpPr>
            <a:spLocks noGrp="1"/>
          </p:cNvSpPr>
          <p:nvPr>
            <p:ph type="title"/>
          </p:nvPr>
        </p:nvSpPr>
        <p:spPr>
          <a:xfrm>
            <a:off x="427163" y="188640"/>
            <a:ext cx="7374532" cy="461963"/>
          </a:xfrm>
        </p:spPr>
        <p:txBody>
          <a:bodyPr>
            <a:normAutofit/>
          </a:bodyPr>
          <a:lstStyle/>
          <a:p>
            <a:r>
              <a:rPr kumimoji="1" lang="ja-JP" altLang="en-US" sz="2400" u="sng" dirty="0">
                <a:latin typeface="+mj-ea"/>
              </a:rPr>
              <a:t>講義の目的</a:t>
            </a:r>
          </a:p>
        </p:txBody>
      </p:sp>
      <p:pic>
        <p:nvPicPr>
          <p:cNvPr id="5" name="Picture 2" descr="enter image description here">
            <a:extLst>
              <a:ext uri="{FF2B5EF4-FFF2-40B4-BE49-F238E27FC236}">
                <a16:creationId xmlns:a16="http://schemas.microsoft.com/office/drawing/2014/main" id="{09FFC994-5FAD-404C-869C-97A46BC88E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913789" y="4437112"/>
            <a:ext cx="1944218" cy="19442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Arduino logo">
            <a:extLst>
              <a:ext uri="{FF2B5EF4-FFF2-40B4-BE49-F238E27FC236}">
                <a16:creationId xmlns:a16="http://schemas.microsoft.com/office/drawing/2014/main" id="{6EDE5476-EBBC-4782-A174-1199019771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37" b="18480"/>
          <a:stretch/>
        </p:blipFill>
        <p:spPr bwMode="auto">
          <a:xfrm>
            <a:off x="2670636" y="2121187"/>
            <a:ext cx="2430524" cy="15346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13010.jpg (640×480)">
            <a:extLst>
              <a:ext uri="{FF2B5EF4-FFF2-40B4-BE49-F238E27FC236}">
                <a16:creationId xmlns:a16="http://schemas.microsoft.com/office/drawing/2014/main" id="{3B69EEFC-8A5E-45BD-8945-AB72910F3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00" t="16103" r="20887" b="12702"/>
          <a:stretch/>
        </p:blipFill>
        <p:spPr bwMode="auto">
          <a:xfrm>
            <a:off x="5236217" y="4433651"/>
            <a:ext cx="2240429" cy="195113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3">
            <a:extLst>
              <a:ext uri="{FF2B5EF4-FFF2-40B4-BE49-F238E27FC236}">
                <a16:creationId xmlns:a16="http://schemas.microsoft.com/office/drawing/2014/main" id="{625867FA-5DE3-4F89-9B13-B545CBBE4202}"/>
              </a:ext>
            </a:extLst>
          </p:cNvPr>
          <p:cNvSpPr txBox="1">
            <a:spLocks noChangeArrowheads="1"/>
          </p:cNvSpPr>
          <p:nvPr/>
        </p:nvSpPr>
        <p:spPr bwMode="auto">
          <a:xfrm>
            <a:off x="1095317" y="5014918"/>
            <a:ext cx="1736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照度センサ</a:t>
            </a:r>
            <a:endParaRPr lang="en-US" altLang="ja-JP" dirty="0"/>
          </a:p>
          <a:p>
            <a:r>
              <a:rPr lang="en-US" altLang="ja-JP" dirty="0"/>
              <a:t>(RPR-0521RS)</a:t>
            </a:r>
            <a:endParaRPr lang="ja-JP" altLang="en-US" dirty="0"/>
          </a:p>
        </p:txBody>
      </p:sp>
      <p:pic>
        <p:nvPicPr>
          <p:cNvPr id="10" name="図 9">
            <a:extLst>
              <a:ext uri="{FF2B5EF4-FFF2-40B4-BE49-F238E27FC236}">
                <a16:creationId xmlns:a16="http://schemas.microsoft.com/office/drawing/2014/main" id="{18EF95AC-580C-4AC2-8713-8DF568A6D4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649315" y="1534677"/>
            <a:ext cx="1414235" cy="2680273"/>
          </a:xfrm>
          <a:prstGeom prst="rect">
            <a:avLst/>
          </a:prstGeom>
        </p:spPr>
      </p:pic>
      <p:sp>
        <p:nvSpPr>
          <p:cNvPr id="11" name="テキスト ボックス 3">
            <a:extLst>
              <a:ext uri="{FF2B5EF4-FFF2-40B4-BE49-F238E27FC236}">
                <a16:creationId xmlns:a16="http://schemas.microsoft.com/office/drawing/2014/main" id="{F04F2C76-3559-4CA4-BB79-25E477F1A96A}"/>
              </a:ext>
            </a:extLst>
          </p:cNvPr>
          <p:cNvSpPr txBox="1">
            <a:spLocks noChangeArrowheads="1"/>
          </p:cNvSpPr>
          <p:nvPr/>
        </p:nvSpPr>
        <p:spPr bwMode="auto">
          <a:xfrm>
            <a:off x="7600460" y="5014918"/>
            <a:ext cx="15183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加速度センサ</a:t>
            </a:r>
            <a:endParaRPr lang="en-US" altLang="ja-JP" dirty="0"/>
          </a:p>
          <a:p>
            <a:r>
              <a:rPr lang="en-US" altLang="ja-JP" dirty="0"/>
              <a:t>(BMX055)</a:t>
            </a:r>
            <a:endParaRPr lang="ja-JP" altLang="en-US" dirty="0"/>
          </a:p>
        </p:txBody>
      </p:sp>
      <p:cxnSp>
        <p:nvCxnSpPr>
          <p:cNvPr id="4" name="直線矢印コネクタ 3">
            <a:extLst>
              <a:ext uri="{FF2B5EF4-FFF2-40B4-BE49-F238E27FC236}">
                <a16:creationId xmlns:a16="http://schemas.microsoft.com/office/drawing/2014/main" id="{9040FAA3-7231-4C6A-8712-FFEA13B2AFCB}"/>
              </a:ext>
            </a:extLst>
          </p:cNvPr>
          <p:cNvCxnSpPr/>
          <p:nvPr/>
        </p:nvCxnSpPr>
        <p:spPr>
          <a:xfrm>
            <a:off x="5313040" y="3655853"/>
            <a:ext cx="0"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5AD8716-CFAC-4405-8937-C596EDFB27AA}"/>
              </a:ext>
            </a:extLst>
          </p:cNvPr>
          <p:cNvCxnSpPr>
            <a:cxnSpLocks/>
          </p:cNvCxnSpPr>
          <p:nvPr/>
        </p:nvCxnSpPr>
        <p:spPr>
          <a:xfrm flipV="1">
            <a:off x="4858007" y="3655854"/>
            <a:ext cx="0" cy="781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3">
            <a:extLst>
              <a:ext uri="{FF2B5EF4-FFF2-40B4-BE49-F238E27FC236}">
                <a16:creationId xmlns:a16="http://schemas.microsoft.com/office/drawing/2014/main" id="{A77844DF-A495-4AF0-8CB2-0BCE37DC32B9}"/>
              </a:ext>
            </a:extLst>
          </p:cNvPr>
          <p:cNvSpPr txBox="1">
            <a:spLocks noChangeArrowheads="1"/>
          </p:cNvSpPr>
          <p:nvPr/>
        </p:nvSpPr>
        <p:spPr bwMode="auto">
          <a:xfrm>
            <a:off x="5386599" y="390323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①測定制御</a:t>
            </a:r>
          </a:p>
        </p:txBody>
      </p:sp>
      <p:sp>
        <p:nvSpPr>
          <p:cNvPr id="17" name="テキスト ボックス 3">
            <a:extLst>
              <a:ext uri="{FF2B5EF4-FFF2-40B4-BE49-F238E27FC236}">
                <a16:creationId xmlns:a16="http://schemas.microsoft.com/office/drawing/2014/main" id="{63FEF31F-C855-4AEE-8F45-BDC4108A9112}"/>
              </a:ext>
            </a:extLst>
          </p:cNvPr>
          <p:cNvSpPr txBox="1">
            <a:spLocks noChangeArrowheads="1"/>
          </p:cNvSpPr>
          <p:nvPr/>
        </p:nvSpPr>
        <p:spPr bwMode="auto">
          <a:xfrm>
            <a:off x="3301171" y="3903235"/>
            <a:ext cx="1556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②計測値取得</a:t>
            </a:r>
          </a:p>
        </p:txBody>
      </p:sp>
      <p:sp>
        <p:nvSpPr>
          <p:cNvPr id="18" name="テキスト ボックス 3">
            <a:extLst>
              <a:ext uri="{FF2B5EF4-FFF2-40B4-BE49-F238E27FC236}">
                <a16:creationId xmlns:a16="http://schemas.microsoft.com/office/drawing/2014/main" id="{7FC557C4-545D-4B1C-926D-528F68BC9F42}"/>
              </a:ext>
            </a:extLst>
          </p:cNvPr>
          <p:cNvSpPr txBox="1">
            <a:spLocks noChangeArrowheads="1"/>
          </p:cNvSpPr>
          <p:nvPr/>
        </p:nvSpPr>
        <p:spPr bwMode="auto">
          <a:xfrm>
            <a:off x="7979471" y="2690147"/>
            <a:ext cx="15359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③何かを制御</a:t>
            </a:r>
          </a:p>
        </p:txBody>
      </p:sp>
    </p:spTree>
    <p:extLst>
      <p:ext uri="{BB962C8B-B14F-4D97-AF65-F5344CB8AC3E}">
        <p14:creationId xmlns:p14="http://schemas.microsoft.com/office/powerpoint/2010/main" val="3598611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kumimoji="1" lang="en-US" altLang="ja-JP" sz="2800" dirty="0"/>
              <a:t>(</a:t>
            </a:r>
            <a:r>
              <a:rPr kumimoji="1" lang="ja-JP" altLang="en-US" sz="2800" dirty="0"/>
              <a:t>例</a:t>
            </a:r>
            <a:r>
              <a:rPr kumimoji="1" lang="en-US" altLang="ja-JP" sz="2800" dirty="0"/>
              <a:t>)DC</a:t>
            </a:r>
            <a:r>
              <a:rPr kumimoji="1" lang="ja-JP" altLang="en-US" sz="2800" dirty="0"/>
              <a:t>モーターでの速度制御</a:t>
            </a:r>
          </a:p>
        </p:txBody>
      </p:sp>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69</a:t>
            </a:fld>
            <a:endParaRPr lang="ja-JP" altLang="en-US" dirty="0"/>
          </a:p>
        </p:txBody>
      </p:sp>
      <p:sp>
        <p:nvSpPr>
          <p:cNvPr id="4" name="テキスト ボックス 3">
            <a:extLst>
              <a:ext uri="{FF2B5EF4-FFF2-40B4-BE49-F238E27FC236}">
                <a16:creationId xmlns:a16="http://schemas.microsoft.com/office/drawing/2014/main" id="{5F556EC2-F55B-4068-8862-36805F57457F}"/>
              </a:ext>
            </a:extLst>
          </p:cNvPr>
          <p:cNvSpPr txBox="1"/>
          <p:nvPr/>
        </p:nvSpPr>
        <p:spPr>
          <a:xfrm>
            <a:off x="5529064" y="709365"/>
            <a:ext cx="3155031" cy="523220"/>
          </a:xfrm>
          <a:prstGeom prst="rect">
            <a:avLst/>
          </a:prstGeom>
          <a:noFill/>
        </p:spPr>
        <p:txBody>
          <a:bodyPr wrap="none" rtlCol="0">
            <a:spAutoFit/>
          </a:bodyPr>
          <a:lstStyle/>
          <a:p>
            <a:r>
              <a:rPr kumimoji="1" lang="en-US" altLang="ja-JP" sz="2800" dirty="0">
                <a:latin typeface="+mn-lt"/>
                <a:ea typeface="+mn-ea"/>
              </a:rPr>
              <a:t>PWM</a:t>
            </a:r>
            <a:r>
              <a:rPr kumimoji="1" lang="ja-JP" altLang="en-US" sz="2800" dirty="0">
                <a:latin typeface="+mn-lt"/>
                <a:ea typeface="+mn-ea"/>
              </a:rPr>
              <a:t>制御が活躍！</a:t>
            </a:r>
          </a:p>
        </p:txBody>
      </p:sp>
      <p:sp>
        <p:nvSpPr>
          <p:cNvPr id="2" name="正方形/長方形 1">
            <a:extLst>
              <a:ext uri="{FF2B5EF4-FFF2-40B4-BE49-F238E27FC236}">
                <a16:creationId xmlns:a16="http://schemas.microsoft.com/office/drawing/2014/main" id="{53FFA9E7-29D3-495A-884B-B2521F2B26FD}"/>
              </a:ext>
            </a:extLst>
          </p:cNvPr>
          <p:cNvSpPr/>
          <p:nvPr/>
        </p:nvSpPr>
        <p:spPr>
          <a:xfrm>
            <a:off x="0" y="6040452"/>
            <a:ext cx="3839577" cy="369332"/>
          </a:xfrm>
          <a:prstGeom prst="rect">
            <a:avLst/>
          </a:prstGeom>
        </p:spPr>
        <p:txBody>
          <a:bodyPr wrap="none">
            <a:spAutoFit/>
          </a:bodyPr>
          <a:lstStyle/>
          <a:p>
            <a:r>
              <a:rPr lang="en-US" altLang="ja-JP" dirty="0">
                <a:hlinkClick r:id="rId2"/>
              </a:rPr>
              <a:t>http://www.picfun.com/motor03.html</a:t>
            </a:r>
            <a:endParaRPr lang="ja-JP" altLang="en-US" dirty="0"/>
          </a:p>
        </p:txBody>
      </p:sp>
      <p:sp>
        <p:nvSpPr>
          <p:cNvPr id="9" name="テキスト ボックス 8">
            <a:extLst>
              <a:ext uri="{FF2B5EF4-FFF2-40B4-BE49-F238E27FC236}">
                <a16:creationId xmlns:a16="http://schemas.microsoft.com/office/drawing/2014/main" id="{DC356155-AB79-4191-984E-058A1FE25C4E}"/>
              </a:ext>
            </a:extLst>
          </p:cNvPr>
          <p:cNvSpPr txBox="1"/>
          <p:nvPr/>
        </p:nvSpPr>
        <p:spPr>
          <a:xfrm>
            <a:off x="151686" y="835635"/>
            <a:ext cx="5570756" cy="400110"/>
          </a:xfrm>
          <a:prstGeom prst="rect">
            <a:avLst/>
          </a:prstGeom>
          <a:noFill/>
        </p:spPr>
        <p:txBody>
          <a:bodyPr wrap="none" rtlCol="0">
            <a:spAutoFit/>
          </a:bodyPr>
          <a:lstStyle/>
          <a:p>
            <a:r>
              <a:rPr kumimoji="1" lang="ja-JP" altLang="en-US" sz="2000" dirty="0">
                <a:latin typeface="+mn-lt"/>
                <a:ea typeface="+mn-ea"/>
              </a:rPr>
              <a:t>普通なら電圧を変える必要があり厳しい。。。</a:t>
            </a:r>
          </a:p>
        </p:txBody>
      </p:sp>
      <p:pic>
        <p:nvPicPr>
          <p:cNvPr id="22530" name="Picture 2" descr="https://dotstud.io/img/docs/pulse-width-modulation/2.png">
            <a:extLst>
              <a:ext uri="{FF2B5EF4-FFF2-40B4-BE49-F238E27FC236}">
                <a16:creationId xmlns:a16="http://schemas.microsoft.com/office/drawing/2014/main" id="{1F9280DA-676C-46FB-8ECE-05DD95629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52" y="1628800"/>
            <a:ext cx="3839577" cy="4184842"/>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下 5">
            <a:extLst>
              <a:ext uri="{FF2B5EF4-FFF2-40B4-BE49-F238E27FC236}">
                <a16:creationId xmlns:a16="http://schemas.microsoft.com/office/drawing/2014/main" id="{CB66E355-93B5-4D6F-AB74-74EC61E169E1}"/>
              </a:ext>
            </a:extLst>
          </p:cNvPr>
          <p:cNvSpPr/>
          <p:nvPr/>
        </p:nvSpPr>
        <p:spPr>
          <a:xfrm>
            <a:off x="5474287" y="1899603"/>
            <a:ext cx="625426" cy="41044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1144AFB-302D-4AF8-8239-46420F451878}"/>
              </a:ext>
            </a:extLst>
          </p:cNvPr>
          <p:cNvSpPr txBox="1"/>
          <p:nvPr/>
        </p:nvSpPr>
        <p:spPr>
          <a:xfrm>
            <a:off x="4332378" y="1518410"/>
            <a:ext cx="1569660" cy="369332"/>
          </a:xfrm>
          <a:prstGeom prst="rect">
            <a:avLst/>
          </a:prstGeom>
          <a:noFill/>
        </p:spPr>
        <p:txBody>
          <a:bodyPr wrap="none" rtlCol="0">
            <a:spAutoFit/>
          </a:bodyPr>
          <a:lstStyle/>
          <a:p>
            <a:r>
              <a:rPr kumimoji="1" lang="ja-JP" altLang="en-US" dirty="0">
                <a:latin typeface="+mn-lt"/>
                <a:ea typeface="+mn-ea"/>
              </a:rPr>
              <a:t>モーター速度</a:t>
            </a:r>
          </a:p>
        </p:txBody>
      </p:sp>
      <p:sp>
        <p:nvSpPr>
          <p:cNvPr id="13" name="テキスト ボックス 12">
            <a:extLst>
              <a:ext uri="{FF2B5EF4-FFF2-40B4-BE49-F238E27FC236}">
                <a16:creationId xmlns:a16="http://schemas.microsoft.com/office/drawing/2014/main" id="{BE64A6B0-5B3F-4C56-B64A-F323ECD3911F}"/>
              </a:ext>
            </a:extLst>
          </p:cNvPr>
          <p:cNvSpPr txBox="1"/>
          <p:nvPr/>
        </p:nvSpPr>
        <p:spPr>
          <a:xfrm>
            <a:off x="4909459" y="1887742"/>
            <a:ext cx="492443" cy="461665"/>
          </a:xfrm>
          <a:prstGeom prst="rect">
            <a:avLst/>
          </a:prstGeom>
          <a:noFill/>
        </p:spPr>
        <p:txBody>
          <a:bodyPr wrap="none" rtlCol="0">
            <a:spAutoFit/>
          </a:bodyPr>
          <a:lstStyle/>
          <a:p>
            <a:r>
              <a:rPr lang="ja-JP" altLang="en-US" sz="2400" dirty="0">
                <a:latin typeface="+mn-lt"/>
                <a:ea typeface="+mn-ea"/>
              </a:rPr>
              <a:t>遅</a:t>
            </a:r>
            <a:endParaRPr kumimoji="1" lang="ja-JP" altLang="en-US" sz="2400" dirty="0">
              <a:latin typeface="+mn-lt"/>
              <a:ea typeface="+mn-ea"/>
            </a:endParaRPr>
          </a:p>
        </p:txBody>
      </p:sp>
      <p:sp>
        <p:nvSpPr>
          <p:cNvPr id="14" name="テキスト ボックス 13">
            <a:extLst>
              <a:ext uri="{FF2B5EF4-FFF2-40B4-BE49-F238E27FC236}">
                <a16:creationId xmlns:a16="http://schemas.microsoft.com/office/drawing/2014/main" id="{2D511003-4D12-41DB-8486-E3C6A347226B}"/>
              </a:ext>
            </a:extLst>
          </p:cNvPr>
          <p:cNvSpPr txBox="1"/>
          <p:nvPr/>
        </p:nvSpPr>
        <p:spPr>
          <a:xfrm>
            <a:off x="4909459" y="5336322"/>
            <a:ext cx="492443" cy="461665"/>
          </a:xfrm>
          <a:prstGeom prst="rect">
            <a:avLst/>
          </a:prstGeom>
          <a:noFill/>
        </p:spPr>
        <p:txBody>
          <a:bodyPr wrap="none" rtlCol="0">
            <a:spAutoFit/>
          </a:bodyPr>
          <a:lstStyle/>
          <a:p>
            <a:r>
              <a:rPr kumimoji="1" lang="ja-JP" altLang="en-US" sz="2400" dirty="0">
                <a:latin typeface="+mn-lt"/>
                <a:ea typeface="+mn-ea"/>
              </a:rPr>
              <a:t>早</a:t>
            </a:r>
          </a:p>
        </p:txBody>
      </p:sp>
      <p:sp>
        <p:nvSpPr>
          <p:cNvPr id="10" name="テキスト ボックス 9">
            <a:extLst>
              <a:ext uri="{FF2B5EF4-FFF2-40B4-BE49-F238E27FC236}">
                <a16:creationId xmlns:a16="http://schemas.microsoft.com/office/drawing/2014/main" id="{D7D32010-12C4-42BE-AC01-DB2F808C142C}"/>
              </a:ext>
            </a:extLst>
          </p:cNvPr>
          <p:cNvSpPr txBox="1"/>
          <p:nvPr/>
        </p:nvSpPr>
        <p:spPr>
          <a:xfrm>
            <a:off x="6140819" y="2852936"/>
            <a:ext cx="3553446" cy="1323439"/>
          </a:xfrm>
          <a:prstGeom prst="rect">
            <a:avLst/>
          </a:prstGeom>
          <a:noFill/>
        </p:spPr>
        <p:txBody>
          <a:bodyPr wrap="square" rtlCol="0">
            <a:spAutoFit/>
          </a:bodyPr>
          <a:lstStyle/>
          <a:p>
            <a:r>
              <a:rPr kumimoji="1" lang="en-US" altLang="ja-JP" sz="2000" dirty="0">
                <a:latin typeface="+mn-lt"/>
                <a:ea typeface="+mn-ea"/>
              </a:rPr>
              <a:t>High/Low</a:t>
            </a:r>
            <a:r>
              <a:rPr kumimoji="1" lang="ja-JP" altLang="en-US" sz="2000" dirty="0">
                <a:latin typeface="+mn-lt"/>
                <a:ea typeface="+mn-ea"/>
              </a:rPr>
              <a:t>パルスの比で制御</a:t>
            </a:r>
            <a:endParaRPr kumimoji="1" lang="en-US" altLang="ja-JP" sz="2000" dirty="0">
              <a:latin typeface="+mn-lt"/>
              <a:ea typeface="+mn-ea"/>
            </a:endParaRPr>
          </a:p>
          <a:p>
            <a:r>
              <a:rPr kumimoji="1" lang="ja-JP" altLang="en-US" sz="2000" dirty="0">
                <a:latin typeface="+mn-lt"/>
                <a:ea typeface="+mn-ea"/>
              </a:rPr>
              <a:t>することで見かけ上の電圧</a:t>
            </a:r>
            <a:r>
              <a:rPr kumimoji="1" lang="en-US" altLang="ja-JP" sz="2000" dirty="0">
                <a:latin typeface="+mn-lt"/>
                <a:ea typeface="+mn-ea"/>
              </a:rPr>
              <a:t>(</a:t>
            </a:r>
            <a:r>
              <a:rPr lang="ja-JP" altLang="en-US" sz="2000" dirty="0">
                <a:latin typeface="+mn-lt"/>
                <a:ea typeface="+mn-ea"/>
              </a:rPr>
              <a:t>実行電圧</a:t>
            </a:r>
            <a:r>
              <a:rPr lang="en-US" altLang="ja-JP" sz="2000" dirty="0">
                <a:latin typeface="+mn-lt"/>
                <a:ea typeface="+mn-ea"/>
              </a:rPr>
              <a:t>)</a:t>
            </a:r>
            <a:r>
              <a:rPr lang="ja-JP" altLang="en-US" sz="2000" dirty="0">
                <a:latin typeface="+mn-lt"/>
                <a:ea typeface="+mn-ea"/>
              </a:rPr>
              <a:t>が変わって</a:t>
            </a:r>
            <a:endParaRPr lang="en-US" altLang="ja-JP" sz="2000" dirty="0">
              <a:latin typeface="+mn-lt"/>
              <a:ea typeface="+mn-ea"/>
            </a:endParaRPr>
          </a:p>
          <a:p>
            <a:r>
              <a:rPr kumimoji="1" lang="ja-JP" altLang="en-US" sz="2000" dirty="0">
                <a:latin typeface="+mn-lt"/>
                <a:ea typeface="+mn-ea"/>
              </a:rPr>
              <a:t>速度を制御できる！</a:t>
            </a:r>
          </a:p>
        </p:txBody>
      </p:sp>
    </p:spTree>
    <p:extLst>
      <p:ext uri="{BB962C8B-B14F-4D97-AF65-F5344CB8AC3E}">
        <p14:creationId xmlns:p14="http://schemas.microsoft.com/office/powerpoint/2010/main" val="134674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70</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130013" y="759351"/>
            <a:ext cx="9775987" cy="6186309"/>
          </a:xfrm>
          <a:prstGeom prst="rect">
            <a:avLst/>
          </a:prstGeom>
          <a:noFill/>
        </p:spPr>
        <p:txBody>
          <a:bodyPr wrap="square" rtlCol="0">
            <a:spAutoFit/>
          </a:bodyPr>
          <a:lstStyle/>
          <a:p>
            <a:r>
              <a:rPr lang="en-US" altLang="ja-JP" b="1" dirty="0">
                <a:latin typeface="+mn-lt"/>
                <a:ea typeface="+mn-ea"/>
              </a:rPr>
              <a:t>(PWM</a:t>
            </a:r>
            <a:r>
              <a:rPr lang="ja-JP" altLang="en-US" b="1" dirty="0">
                <a:latin typeface="+mn-lt"/>
                <a:ea typeface="+mn-ea"/>
              </a:rPr>
              <a:t>制御とは？</a:t>
            </a:r>
            <a:r>
              <a:rPr lang="en-US" altLang="ja-JP" b="1" dirty="0">
                <a:latin typeface="+mn-lt"/>
                <a:ea typeface="+mn-ea"/>
              </a:rPr>
              <a:t>)</a:t>
            </a:r>
          </a:p>
          <a:p>
            <a:r>
              <a:rPr lang="ja-JP" altLang="en-US" b="1" dirty="0">
                <a:latin typeface="+mn-lt"/>
                <a:ea typeface="+mn-ea"/>
              </a:rPr>
              <a:t>　</a:t>
            </a:r>
            <a:endParaRPr lang="en-US" altLang="ja-JP" b="1" dirty="0">
              <a:latin typeface="+mn-lt"/>
              <a:ea typeface="+mn-ea"/>
            </a:endParaRPr>
          </a:p>
          <a:p>
            <a:r>
              <a:rPr lang="ja-JP" altLang="en-US" b="1" dirty="0">
                <a:latin typeface="+mn-lt"/>
                <a:ea typeface="+mn-ea"/>
              </a:rPr>
              <a:t>　</a:t>
            </a:r>
            <a:r>
              <a:rPr lang="en-US" altLang="ja-JP" b="1" dirty="0">
                <a:latin typeface="+mn-lt"/>
                <a:ea typeface="+mn-ea"/>
              </a:rPr>
              <a:t>LED</a:t>
            </a:r>
            <a:r>
              <a:rPr lang="ja-JP" altLang="en-US" b="1" dirty="0" err="1">
                <a:latin typeface="+mn-lt"/>
                <a:ea typeface="+mn-ea"/>
              </a:rPr>
              <a:t>への</a:t>
            </a:r>
            <a:r>
              <a:rPr lang="ja-JP" altLang="en-US" b="1" dirty="0">
                <a:latin typeface="+mn-lt"/>
                <a:ea typeface="+mn-ea"/>
              </a:rPr>
              <a:t>電圧</a:t>
            </a:r>
            <a:r>
              <a:rPr lang="en-US" altLang="ja-JP" b="1" dirty="0">
                <a:latin typeface="+mn-lt"/>
                <a:ea typeface="+mn-ea"/>
              </a:rPr>
              <a:t>HIGH</a:t>
            </a:r>
            <a:r>
              <a:rPr lang="ja-JP" altLang="en-US" b="1" dirty="0">
                <a:latin typeface="+mn-lt"/>
                <a:ea typeface="+mn-ea"/>
              </a:rPr>
              <a:t>と</a:t>
            </a:r>
            <a:r>
              <a:rPr lang="en-US" altLang="ja-JP" b="1" dirty="0">
                <a:latin typeface="+mn-lt"/>
                <a:ea typeface="+mn-ea"/>
              </a:rPr>
              <a:t>LOW</a:t>
            </a:r>
            <a:r>
              <a:rPr lang="ja-JP" altLang="en-US" b="1" dirty="0">
                <a:latin typeface="+mn-lt"/>
                <a:ea typeface="+mn-ea"/>
              </a:rPr>
              <a:t>の時間の割合を変えることで、</a:t>
            </a:r>
            <a:r>
              <a:rPr lang="en-US" altLang="ja-JP" b="1" dirty="0">
                <a:latin typeface="+mn-lt"/>
                <a:ea typeface="+mn-ea"/>
              </a:rPr>
              <a:t>LED</a:t>
            </a:r>
            <a:r>
              <a:rPr lang="ja-JP" altLang="en-US" b="1" dirty="0">
                <a:latin typeface="+mn-lt"/>
                <a:ea typeface="+mn-ea"/>
              </a:rPr>
              <a:t>の明るさを変化させる。</a:t>
            </a:r>
            <a:endParaRPr lang="en-US" altLang="ja-JP" b="1" dirty="0">
              <a:latin typeface="+mn-lt"/>
              <a:ea typeface="+mn-ea"/>
            </a:endParaRPr>
          </a:p>
          <a:p>
            <a:endParaRPr lang="en-US" altLang="ja-JP" b="1" dirty="0">
              <a:latin typeface="+mn-lt"/>
              <a:ea typeface="+mn-ea"/>
            </a:endParaRPr>
          </a:p>
          <a:p>
            <a:r>
              <a:rPr lang="en-US" altLang="ja-JP" b="1" dirty="0">
                <a:latin typeface="+mn-lt"/>
                <a:ea typeface="+mn-ea"/>
              </a:rPr>
              <a:t>100%</a:t>
            </a:r>
            <a:r>
              <a:rPr lang="ja-JP" altLang="en-US" b="1" dirty="0">
                <a:latin typeface="+mn-lt"/>
                <a:ea typeface="+mn-ea"/>
              </a:rPr>
              <a:t>で光らせる：</a:t>
            </a:r>
            <a:endParaRPr lang="en-US" altLang="ja-JP" b="1" dirty="0">
              <a:latin typeface="+mn-lt"/>
              <a:ea typeface="+mn-ea"/>
            </a:endParaRPr>
          </a:p>
          <a:p>
            <a:endParaRPr lang="en-US" altLang="ja-JP" b="1" dirty="0">
              <a:latin typeface="+mn-lt"/>
              <a:ea typeface="+mn-ea"/>
            </a:endParaRPr>
          </a:p>
          <a:p>
            <a:endParaRPr lang="en-US" altLang="ja-JP" b="1" dirty="0">
              <a:latin typeface="+mn-lt"/>
              <a:ea typeface="+mn-ea"/>
            </a:endParaRPr>
          </a:p>
          <a:p>
            <a:endParaRPr lang="en-US" altLang="ja-JP" b="1" dirty="0">
              <a:latin typeface="+mn-lt"/>
              <a:ea typeface="+mn-ea"/>
            </a:endParaRPr>
          </a:p>
          <a:p>
            <a:endParaRPr lang="en-US" altLang="ja-JP" b="1" dirty="0">
              <a:latin typeface="+mn-lt"/>
              <a:ea typeface="+mn-ea"/>
            </a:endParaRPr>
          </a:p>
          <a:p>
            <a:r>
              <a:rPr lang="en-US" altLang="ja-JP" b="1" dirty="0">
                <a:latin typeface="+mn-lt"/>
                <a:ea typeface="+mn-ea"/>
              </a:rPr>
              <a:t>30%</a:t>
            </a:r>
            <a:r>
              <a:rPr lang="ja-JP" altLang="en-US" b="1" dirty="0">
                <a:latin typeface="+mn-lt"/>
                <a:ea typeface="+mn-ea"/>
              </a:rPr>
              <a:t>で光らせる：</a:t>
            </a:r>
            <a:endParaRPr lang="en-US" altLang="ja-JP" b="1" dirty="0">
              <a:latin typeface="+mn-lt"/>
              <a:ea typeface="+mn-ea"/>
            </a:endParaRPr>
          </a:p>
          <a:p>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7" name="テキスト ボックス 6">
            <a:extLst>
              <a:ext uri="{FF2B5EF4-FFF2-40B4-BE49-F238E27FC236}">
                <a16:creationId xmlns:a16="http://schemas.microsoft.com/office/drawing/2014/main" id="{B4FE3B60-7D49-408D-B7A2-CDF85E9594FD}"/>
              </a:ext>
            </a:extLst>
          </p:cNvPr>
          <p:cNvSpPr txBox="1"/>
          <p:nvPr/>
        </p:nvSpPr>
        <p:spPr>
          <a:xfrm>
            <a:off x="2235083" y="1844824"/>
            <a:ext cx="804075" cy="307777"/>
          </a:xfrm>
          <a:prstGeom prst="rect">
            <a:avLst/>
          </a:prstGeom>
          <a:noFill/>
        </p:spPr>
        <p:txBody>
          <a:bodyPr wrap="square" rtlCol="0">
            <a:spAutoFit/>
          </a:bodyPr>
          <a:lstStyle/>
          <a:p>
            <a:r>
              <a:rPr lang="en-US" altLang="ja-JP" sz="1400" dirty="0">
                <a:latin typeface="+mn-lt"/>
                <a:ea typeface="+mn-ea"/>
              </a:rPr>
              <a:t>HIGH</a:t>
            </a:r>
          </a:p>
        </p:txBody>
      </p:sp>
      <p:sp>
        <p:nvSpPr>
          <p:cNvPr id="8" name="テキスト ボックス 7">
            <a:extLst>
              <a:ext uri="{FF2B5EF4-FFF2-40B4-BE49-F238E27FC236}">
                <a16:creationId xmlns:a16="http://schemas.microsoft.com/office/drawing/2014/main" id="{68859FD1-2200-4307-8736-B6CE520CC89A}"/>
              </a:ext>
            </a:extLst>
          </p:cNvPr>
          <p:cNvSpPr txBox="1"/>
          <p:nvPr/>
        </p:nvSpPr>
        <p:spPr>
          <a:xfrm>
            <a:off x="2235083" y="2564904"/>
            <a:ext cx="804075" cy="307777"/>
          </a:xfrm>
          <a:prstGeom prst="rect">
            <a:avLst/>
          </a:prstGeom>
          <a:noFill/>
        </p:spPr>
        <p:txBody>
          <a:bodyPr wrap="square" rtlCol="0">
            <a:spAutoFit/>
          </a:bodyPr>
          <a:lstStyle/>
          <a:p>
            <a:r>
              <a:rPr lang="en-US" altLang="ja-JP" sz="1400" dirty="0">
                <a:latin typeface="+mn-lt"/>
                <a:ea typeface="+mn-ea"/>
              </a:rPr>
              <a:t>LOW</a:t>
            </a:r>
          </a:p>
        </p:txBody>
      </p:sp>
      <p:cxnSp>
        <p:nvCxnSpPr>
          <p:cNvPr id="9" name="コネクタ: カギ線 8">
            <a:extLst>
              <a:ext uri="{FF2B5EF4-FFF2-40B4-BE49-F238E27FC236}">
                <a16:creationId xmlns:a16="http://schemas.microsoft.com/office/drawing/2014/main" id="{00D56EA2-C1AD-4C74-A885-9D5A9BCBF184}"/>
              </a:ext>
            </a:extLst>
          </p:cNvPr>
          <p:cNvCxnSpPr>
            <a:cxnSpLocks/>
          </p:cNvCxnSpPr>
          <p:nvPr/>
        </p:nvCxnSpPr>
        <p:spPr>
          <a:xfrm flipV="1">
            <a:off x="2806971" y="1998712"/>
            <a:ext cx="6533432" cy="720080"/>
          </a:xfrm>
          <a:prstGeom prst="bentConnector3">
            <a:avLst>
              <a:gd name="adj1" fmla="val 2287"/>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055B724-E1B7-49B4-B674-90AEF46A90F0}"/>
              </a:ext>
            </a:extLst>
          </p:cNvPr>
          <p:cNvSpPr txBox="1"/>
          <p:nvPr/>
        </p:nvSpPr>
        <p:spPr>
          <a:xfrm>
            <a:off x="2235082" y="3284984"/>
            <a:ext cx="804075" cy="307777"/>
          </a:xfrm>
          <a:prstGeom prst="rect">
            <a:avLst/>
          </a:prstGeom>
          <a:noFill/>
        </p:spPr>
        <p:txBody>
          <a:bodyPr wrap="square" rtlCol="0">
            <a:spAutoFit/>
          </a:bodyPr>
          <a:lstStyle/>
          <a:p>
            <a:r>
              <a:rPr lang="en-US" altLang="ja-JP" sz="1400" dirty="0">
                <a:latin typeface="+mn-lt"/>
                <a:ea typeface="+mn-ea"/>
              </a:rPr>
              <a:t>HIGH</a:t>
            </a:r>
          </a:p>
        </p:txBody>
      </p:sp>
      <p:sp>
        <p:nvSpPr>
          <p:cNvPr id="17" name="テキスト ボックス 16">
            <a:extLst>
              <a:ext uri="{FF2B5EF4-FFF2-40B4-BE49-F238E27FC236}">
                <a16:creationId xmlns:a16="http://schemas.microsoft.com/office/drawing/2014/main" id="{22FB7BA2-26B5-4DA5-B8A3-BB584A03BC95}"/>
              </a:ext>
            </a:extLst>
          </p:cNvPr>
          <p:cNvSpPr txBox="1"/>
          <p:nvPr/>
        </p:nvSpPr>
        <p:spPr>
          <a:xfrm>
            <a:off x="2240095" y="4011750"/>
            <a:ext cx="804075" cy="307777"/>
          </a:xfrm>
          <a:prstGeom prst="rect">
            <a:avLst/>
          </a:prstGeom>
          <a:noFill/>
        </p:spPr>
        <p:txBody>
          <a:bodyPr wrap="square" rtlCol="0">
            <a:spAutoFit/>
          </a:bodyPr>
          <a:lstStyle/>
          <a:p>
            <a:r>
              <a:rPr lang="en-US" altLang="ja-JP" sz="1400" dirty="0">
                <a:latin typeface="+mn-lt"/>
                <a:ea typeface="+mn-ea"/>
              </a:rPr>
              <a:t>LOW</a:t>
            </a:r>
          </a:p>
        </p:txBody>
      </p:sp>
      <p:cxnSp>
        <p:nvCxnSpPr>
          <p:cNvPr id="18" name="コネクタ: カギ線 17">
            <a:extLst>
              <a:ext uri="{FF2B5EF4-FFF2-40B4-BE49-F238E27FC236}">
                <a16:creationId xmlns:a16="http://schemas.microsoft.com/office/drawing/2014/main" id="{9A5BC53F-FCF6-4696-BBA2-8E95F95F2A44}"/>
              </a:ext>
            </a:extLst>
          </p:cNvPr>
          <p:cNvCxnSpPr>
            <a:cxnSpLocks/>
          </p:cNvCxnSpPr>
          <p:nvPr/>
        </p:nvCxnSpPr>
        <p:spPr>
          <a:xfrm flipV="1">
            <a:off x="2806971" y="3427894"/>
            <a:ext cx="824866" cy="731058"/>
          </a:xfrm>
          <a:prstGeom prst="bentConnector3">
            <a:avLst>
              <a:gd name="adj1" fmla="val 19767"/>
            </a:avLst>
          </a:prstGeom>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54363BDD-E67A-4EA6-9E36-E7EFFA14F341}"/>
              </a:ext>
            </a:extLst>
          </p:cNvPr>
          <p:cNvCxnSpPr>
            <a:cxnSpLocks/>
          </p:cNvCxnSpPr>
          <p:nvPr/>
        </p:nvCxnSpPr>
        <p:spPr>
          <a:xfrm rot="10800000">
            <a:off x="3055349" y="3429001"/>
            <a:ext cx="2145335" cy="710209"/>
          </a:xfrm>
          <a:prstGeom prst="bentConnector3">
            <a:avLst>
              <a:gd name="adj1" fmla="val 71311"/>
            </a:avLst>
          </a:prstGeom>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AA8505CF-CE2F-4377-B2BA-1789170A332A}"/>
              </a:ext>
            </a:extLst>
          </p:cNvPr>
          <p:cNvCxnSpPr>
            <a:cxnSpLocks/>
          </p:cNvCxnSpPr>
          <p:nvPr/>
        </p:nvCxnSpPr>
        <p:spPr>
          <a:xfrm flipV="1">
            <a:off x="4743597" y="3418022"/>
            <a:ext cx="1042818" cy="721189"/>
          </a:xfrm>
          <a:prstGeom prst="bentConnector3">
            <a:avLst>
              <a:gd name="adj1" fmla="val 44021"/>
            </a:avLst>
          </a:prstGeom>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837DD731-A0F1-4DA5-B677-137A4FE08754}"/>
              </a:ext>
            </a:extLst>
          </p:cNvPr>
          <p:cNvCxnSpPr>
            <a:cxnSpLocks/>
          </p:cNvCxnSpPr>
          <p:nvPr/>
        </p:nvCxnSpPr>
        <p:spPr>
          <a:xfrm rot="10800000">
            <a:off x="5256678" y="3418022"/>
            <a:ext cx="2145335" cy="710209"/>
          </a:xfrm>
          <a:prstGeom prst="bentConnector3">
            <a:avLst>
              <a:gd name="adj1" fmla="val 71311"/>
            </a:avLst>
          </a:prstGeom>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2CBC4000-336E-472A-AB5D-B446EF8DA38C}"/>
              </a:ext>
            </a:extLst>
          </p:cNvPr>
          <p:cNvCxnSpPr>
            <a:cxnSpLocks/>
          </p:cNvCxnSpPr>
          <p:nvPr/>
        </p:nvCxnSpPr>
        <p:spPr>
          <a:xfrm flipV="1">
            <a:off x="6936597" y="3413170"/>
            <a:ext cx="1042818" cy="721189"/>
          </a:xfrm>
          <a:prstGeom prst="bentConnector3">
            <a:avLst>
              <a:gd name="adj1" fmla="val 44021"/>
            </a:avLst>
          </a:prstGeom>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CEBD068F-E198-4DE7-9D97-8122EA2D3D2A}"/>
              </a:ext>
            </a:extLst>
          </p:cNvPr>
          <p:cNvCxnSpPr>
            <a:cxnSpLocks/>
          </p:cNvCxnSpPr>
          <p:nvPr/>
        </p:nvCxnSpPr>
        <p:spPr>
          <a:xfrm rot="10800000">
            <a:off x="7415964" y="3407041"/>
            <a:ext cx="2145335" cy="710209"/>
          </a:xfrm>
          <a:prstGeom prst="bentConnector3">
            <a:avLst>
              <a:gd name="adj1" fmla="val 71311"/>
            </a:avLst>
          </a:prstGeom>
        </p:spPr>
        <p:style>
          <a:lnRef idx="1">
            <a:schemeClr val="accent1"/>
          </a:lnRef>
          <a:fillRef idx="0">
            <a:schemeClr val="accent1"/>
          </a:fillRef>
          <a:effectRef idx="0">
            <a:schemeClr val="accent1"/>
          </a:effectRef>
          <a:fontRef idx="minor">
            <a:schemeClr val="tx1"/>
          </a:fontRef>
        </p:style>
      </p:cxnSp>
      <p:sp>
        <p:nvSpPr>
          <p:cNvPr id="36" name="右中かっこ 35">
            <a:extLst>
              <a:ext uri="{FF2B5EF4-FFF2-40B4-BE49-F238E27FC236}">
                <a16:creationId xmlns:a16="http://schemas.microsoft.com/office/drawing/2014/main" id="{4A7FB43C-3941-4960-ADF7-586F7679408D}"/>
              </a:ext>
            </a:extLst>
          </p:cNvPr>
          <p:cNvSpPr/>
          <p:nvPr/>
        </p:nvSpPr>
        <p:spPr>
          <a:xfrm rot="16200000">
            <a:off x="3106244" y="2861031"/>
            <a:ext cx="391014" cy="710210"/>
          </a:xfrm>
          <a:prstGeom prst="rightBrace">
            <a:avLst/>
          </a:prstGeom>
          <a:ln>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右中かっこ 36">
            <a:extLst>
              <a:ext uri="{FF2B5EF4-FFF2-40B4-BE49-F238E27FC236}">
                <a16:creationId xmlns:a16="http://schemas.microsoft.com/office/drawing/2014/main" id="{84FCB7CE-4127-4A9D-A222-67EFD1B65530}"/>
              </a:ext>
            </a:extLst>
          </p:cNvPr>
          <p:cNvSpPr/>
          <p:nvPr/>
        </p:nvSpPr>
        <p:spPr>
          <a:xfrm rot="16200000">
            <a:off x="4192897" y="2479986"/>
            <a:ext cx="391014" cy="1463096"/>
          </a:xfrm>
          <a:prstGeom prst="rightBrace">
            <a:avLst/>
          </a:prstGeom>
          <a:ln>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16BADBED-9E79-4D8C-B768-8FD303CA265D}"/>
              </a:ext>
            </a:extLst>
          </p:cNvPr>
          <p:cNvSpPr txBox="1"/>
          <p:nvPr/>
        </p:nvSpPr>
        <p:spPr>
          <a:xfrm>
            <a:off x="3055348" y="2756735"/>
            <a:ext cx="804075" cy="307777"/>
          </a:xfrm>
          <a:prstGeom prst="rect">
            <a:avLst/>
          </a:prstGeom>
          <a:noFill/>
        </p:spPr>
        <p:txBody>
          <a:bodyPr wrap="square" rtlCol="0">
            <a:spAutoFit/>
          </a:bodyPr>
          <a:lstStyle/>
          <a:p>
            <a:r>
              <a:rPr lang="en-US" altLang="ja-JP" sz="1400" dirty="0">
                <a:latin typeface="+mn-lt"/>
                <a:ea typeface="+mn-ea"/>
              </a:rPr>
              <a:t>30%</a:t>
            </a:r>
          </a:p>
        </p:txBody>
      </p:sp>
      <p:sp>
        <p:nvSpPr>
          <p:cNvPr id="39" name="テキスト ボックス 38">
            <a:extLst>
              <a:ext uri="{FF2B5EF4-FFF2-40B4-BE49-F238E27FC236}">
                <a16:creationId xmlns:a16="http://schemas.microsoft.com/office/drawing/2014/main" id="{5ABBCC23-757B-40C9-A8B6-6E1A0CF06664}"/>
              </a:ext>
            </a:extLst>
          </p:cNvPr>
          <p:cNvSpPr txBox="1"/>
          <p:nvPr/>
        </p:nvSpPr>
        <p:spPr>
          <a:xfrm>
            <a:off x="4075084" y="2755139"/>
            <a:ext cx="804075" cy="307777"/>
          </a:xfrm>
          <a:prstGeom prst="rect">
            <a:avLst/>
          </a:prstGeom>
          <a:noFill/>
        </p:spPr>
        <p:txBody>
          <a:bodyPr wrap="square" rtlCol="0">
            <a:spAutoFit/>
          </a:bodyPr>
          <a:lstStyle/>
          <a:p>
            <a:r>
              <a:rPr lang="en-US" altLang="ja-JP" sz="1400" dirty="0">
                <a:latin typeface="+mn-lt"/>
                <a:ea typeface="+mn-ea"/>
              </a:rPr>
              <a:t>70%</a:t>
            </a:r>
          </a:p>
        </p:txBody>
      </p:sp>
      <p:sp>
        <p:nvSpPr>
          <p:cNvPr id="40" name="テキスト ボックス 39">
            <a:extLst>
              <a:ext uri="{FF2B5EF4-FFF2-40B4-BE49-F238E27FC236}">
                <a16:creationId xmlns:a16="http://schemas.microsoft.com/office/drawing/2014/main" id="{5EAC4BF6-59FF-48EE-8A80-51DBE7232C45}"/>
              </a:ext>
            </a:extLst>
          </p:cNvPr>
          <p:cNvSpPr txBox="1"/>
          <p:nvPr/>
        </p:nvSpPr>
        <p:spPr>
          <a:xfrm>
            <a:off x="648600" y="5350211"/>
            <a:ext cx="3354220" cy="861774"/>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#define LEDC_CHANNEL_0 0</a:t>
            </a:r>
          </a:p>
          <a:p>
            <a:r>
              <a:rPr lang="en-US" altLang="ja-JP" sz="1000" dirty="0">
                <a:latin typeface="ＭＳ ゴシック" panose="020B0609070205080204" pitchFamily="49" charset="-128"/>
                <a:ea typeface="ＭＳ ゴシック" panose="020B0609070205080204" pitchFamily="49" charset="-128"/>
              </a:rPr>
              <a:t>// 256(8bit)</a:t>
            </a:r>
            <a:r>
              <a:rPr lang="ja-JP" altLang="en-US" sz="1000" dirty="0">
                <a:latin typeface="ＭＳ ゴシック" panose="020B0609070205080204" pitchFamily="49" charset="-128"/>
                <a:ea typeface="ＭＳ ゴシック" panose="020B0609070205080204" pitchFamily="49" charset="-128"/>
              </a:rPr>
              <a:t>段階で</a:t>
            </a:r>
            <a:r>
              <a:rPr lang="en-US" altLang="ja-JP" sz="1000" dirty="0">
                <a:latin typeface="ＭＳ ゴシック" panose="020B0609070205080204" pitchFamily="49" charset="-128"/>
                <a:ea typeface="ＭＳ ゴシック" panose="020B0609070205080204" pitchFamily="49" charset="-128"/>
              </a:rPr>
              <a:t>Duty</a:t>
            </a:r>
            <a:r>
              <a:rPr lang="ja-JP" altLang="en-US" sz="1000" dirty="0">
                <a:latin typeface="ＭＳ ゴシック" panose="020B0609070205080204" pitchFamily="49" charset="-128"/>
                <a:ea typeface="ＭＳ ゴシック" panose="020B0609070205080204" pitchFamily="49" charset="-128"/>
              </a:rPr>
              <a:t>比を変化させることが出来る</a:t>
            </a:r>
          </a:p>
          <a:p>
            <a:r>
              <a:rPr lang="en-US" altLang="ja-JP" sz="1000" dirty="0">
                <a:latin typeface="ＭＳ ゴシック" panose="020B0609070205080204" pitchFamily="49" charset="-128"/>
                <a:ea typeface="ＭＳ ゴシック" panose="020B0609070205080204" pitchFamily="49" charset="-128"/>
              </a:rPr>
              <a:t>#define LEDC_DUTY_BIT 8</a:t>
            </a:r>
          </a:p>
          <a:p>
            <a:r>
              <a:rPr lang="en-US" altLang="ja-JP" sz="1000" dirty="0">
                <a:latin typeface="ＭＳ ゴシック" panose="020B0609070205080204" pitchFamily="49" charset="-128"/>
                <a:ea typeface="ＭＳ ゴシック" panose="020B0609070205080204" pitchFamily="49" charset="-128"/>
              </a:rPr>
              <a:t>// use 5000 Hz as a LEDC base frequency</a:t>
            </a:r>
          </a:p>
          <a:p>
            <a:r>
              <a:rPr lang="en-US" altLang="ja-JP" sz="1000" dirty="0">
                <a:latin typeface="ＭＳ ゴシック" panose="020B0609070205080204" pitchFamily="49" charset="-128"/>
                <a:ea typeface="ＭＳ ゴシック" panose="020B0609070205080204" pitchFamily="49" charset="-128"/>
              </a:rPr>
              <a:t>#define LEDC_BASE_FREQ 12800</a:t>
            </a:r>
          </a:p>
        </p:txBody>
      </p:sp>
      <p:sp>
        <p:nvSpPr>
          <p:cNvPr id="41" name="テキスト ボックス 40">
            <a:extLst>
              <a:ext uri="{FF2B5EF4-FFF2-40B4-BE49-F238E27FC236}">
                <a16:creationId xmlns:a16="http://schemas.microsoft.com/office/drawing/2014/main" id="{EE0C1FC3-A911-424E-A85A-3B4F43AD872E}"/>
              </a:ext>
            </a:extLst>
          </p:cNvPr>
          <p:cNvSpPr txBox="1"/>
          <p:nvPr/>
        </p:nvSpPr>
        <p:spPr>
          <a:xfrm>
            <a:off x="4577864" y="4738049"/>
            <a:ext cx="4540978" cy="1477328"/>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a:t>
            </a:r>
            <a:r>
              <a:rPr lang="en-US" altLang="ja-JP" sz="1000" dirty="0" err="1">
                <a:latin typeface="ＭＳ ゴシック" panose="020B0609070205080204" pitchFamily="49" charset="-128"/>
                <a:ea typeface="ＭＳ ゴシック" panose="020B0609070205080204" pitchFamily="49" charset="-128"/>
              </a:rPr>
              <a:t>ledcAnalogWrite</a:t>
            </a:r>
            <a:r>
              <a:rPr lang="en-US" altLang="ja-JP" sz="1000" dirty="0">
                <a:latin typeface="ＭＳ ゴシック" panose="020B0609070205080204" pitchFamily="49" charset="-128"/>
                <a:ea typeface="ＭＳ ゴシック" panose="020B0609070205080204" pitchFamily="49" charset="-128"/>
              </a:rPr>
              <a:t>(uint8_t channel, uint32_t value, uint32_t </a:t>
            </a:r>
            <a:r>
              <a:rPr lang="en-US" altLang="ja-JP" sz="1000" dirty="0" err="1">
                <a:latin typeface="ＭＳ ゴシック" panose="020B0609070205080204" pitchFamily="49" charset="-128"/>
                <a:ea typeface="ＭＳ ゴシック" panose="020B0609070205080204" pitchFamily="49" charset="-128"/>
              </a:rPr>
              <a:t>valueMax</a:t>
            </a:r>
            <a:r>
              <a:rPr lang="en-US" altLang="ja-JP" sz="1000" dirty="0">
                <a:latin typeface="ＭＳ ゴシック" panose="020B0609070205080204" pitchFamily="49" charset="-128"/>
                <a:ea typeface="ＭＳ ゴシック" panose="020B0609070205080204" pitchFamily="49" charset="-128"/>
              </a:rPr>
              <a:t> = 255) </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 calculate duty, 8191 from 2 ^ 13 - 1</a:t>
            </a:r>
          </a:p>
          <a:p>
            <a:r>
              <a:rPr lang="en-US" altLang="ja-JP" sz="1000" dirty="0">
                <a:latin typeface="ＭＳ ゴシック" panose="020B0609070205080204" pitchFamily="49" charset="-128"/>
                <a:ea typeface="ＭＳ ゴシック" panose="020B0609070205080204" pitchFamily="49" charset="-128"/>
              </a:rPr>
              <a:t>    uint32_t duty = (8191 / </a:t>
            </a:r>
            <a:r>
              <a:rPr lang="en-US" altLang="ja-JP" sz="1000" dirty="0" err="1">
                <a:latin typeface="ＭＳ ゴシック" panose="020B0609070205080204" pitchFamily="49" charset="-128"/>
                <a:ea typeface="ＭＳ ゴシック" panose="020B0609070205080204" pitchFamily="49" charset="-128"/>
              </a:rPr>
              <a:t>valueMax</a:t>
            </a:r>
            <a:r>
              <a:rPr lang="en-US" altLang="ja-JP" sz="1000" dirty="0">
                <a:latin typeface="ＭＳ ゴシック" panose="020B0609070205080204" pitchFamily="49" charset="-128"/>
                <a:ea typeface="ＭＳ ゴシック" panose="020B0609070205080204" pitchFamily="49" charset="-128"/>
              </a:rPr>
              <a:t>) * min(value, </a:t>
            </a:r>
            <a:r>
              <a:rPr lang="en-US" altLang="ja-JP" sz="1000" dirty="0" err="1">
                <a:latin typeface="ＭＳ ゴシック" panose="020B0609070205080204" pitchFamily="49" charset="-128"/>
                <a:ea typeface="ＭＳ ゴシック" panose="020B0609070205080204" pitchFamily="49" charset="-128"/>
              </a:rPr>
              <a:t>valueMax</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 write duty to LEDC</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ledcWrite</a:t>
            </a:r>
            <a:r>
              <a:rPr lang="en-US" altLang="ja-JP" sz="1000" dirty="0">
                <a:latin typeface="ＭＳ ゴシック" panose="020B0609070205080204" pitchFamily="49" charset="-128"/>
                <a:ea typeface="ＭＳ ゴシック" panose="020B0609070205080204" pitchFamily="49" charset="-128"/>
              </a:rPr>
              <a:t>(channel, duty);</a:t>
            </a:r>
          </a:p>
          <a:p>
            <a:r>
              <a:rPr lang="en-US" altLang="ja-JP" sz="1000" dirty="0">
                <a:latin typeface="ＭＳ ゴシック" panose="020B0609070205080204" pitchFamily="49" charset="-128"/>
                <a:ea typeface="ＭＳ ゴシック" panose="020B0609070205080204" pitchFamily="49" charset="-128"/>
              </a:rPr>
              <a:t>}</a:t>
            </a:r>
          </a:p>
        </p:txBody>
      </p:sp>
      <p:sp>
        <p:nvSpPr>
          <p:cNvPr id="42" name="吹き出し: 角を丸めた四角形 41">
            <a:extLst>
              <a:ext uri="{FF2B5EF4-FFF2-40B4-BE49-F238E27FC236}">
                <a16:creationId xmlns:a16="http://schemas.microsoft.com/office/drawing/2014/main" id="{2C29785B-1777-44A1-B25E-93D9287B3113}"/>
              </a:ext>
            </a:extLst>
          </p:cNvPr>
          <p:cNvSpPr/>
          <p:nvPr/>
        </p:nvSpPr>
        <p:spPr>
          <a:xfrm>
            <a:off x="200472" y="4273595"/>
            <a:ext cx="4032448" cy="903097"/>
          </a:xfrm>
          <a:prstGeom prst="wedgeRoundRectCallout">
            <a:avLst>
              <a:gd name="adj1" fmla="val 119048"/>
              <a:gd name="adj2" fmla="val -1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t>(</a:t>
            </a:r>
            <a:r>
              <a:rPr kumimoji="1" lang="ja-JP" altLang="en-US" sz="1400" b="1" dirty="0"/>
              <a:t>例</a:t>
            </a:r>
            <a:r>
              <a:rPr kumimoji="1" lang="en-US" altLang="ja-JP" sz="1400" b="1" dirty="0"/>
              <a:t>)</a:t>
            </a:r>
          </a:p>
          <a:p>
            <a:pPr algn="ctr"/>
            <a:r>
              <a:rPr lang="en-US" altLang="ja-JP" sz="1400" b="1" dirty="0"/>
              <a:t>30%</a:t>
            </a:r>
            <a:r>
              <a:rPr lang="ja-JP" altLang="en-US" sz="1400" b="1" dirty="0"/>
              <a:t>で光らせたい場合、</a:t>
            </a:r>
            <a:endParaRPr lang="en-US" altLang="ja-JP" sz="1400" b="1" dirty="0"/>
          </a:p>
          <a:p>
            <a:pPr algn="ctr"/>
            <a:r>
              <a:rPr kumimoji="1" lang="en-US" altLang="ja-JP" sz="1400" b="1" dirty="0"/>
              <a:t>duty=255*(30/100)</a:t>
            </a:r>
            <a:r>
              <a:rPr kumimoji="1" lang="ja-JP" altLang="en-US" sz="1400" b="1" dirty="0"/>
              <a:t>　　</a:t>
            </a:r>
            <a:r>
              <a:rPr lang="en-US" altLang="ja-JP" sz="1400" b="1" dirty="0"/>
              <a:t>※255</a:t>
            </a:r>
            <a:r>
              <a:rPr lang="ja-JP" altLang="en-US" sz="1400" b="1" dirty="0"/>
              <a:t>は</a:t>
            </a:r>
            <a:r>
              <a:rPr lang="en-US" altLang="ja-JP" sz="1400" b="1" dirty="0"/>
              <a:t>8bit</a:t>
            </a:r>
            <a:r>
              <a:rPr lang="ja-JP" altLang="en-US" sz="1400" b="1" dirty="0"/>
              <a:t>分解能</a:t>
            </a:r>
            <a:endParaRPr kumimoji="1" lang="ja-JP" altLang="en-US" sz="1400" b="1" dirty="0"/>
          </a:p>
        </p:txBody>
      </p:sp>
      <p:sp>
        <p:nvSpPr>
          <p:cNvPr id="2" name="正方形/長方形 1">
            <a:extLst>
              <a:ext uri="{FF2B5EF4-FFF2-40B4-BE49-F238E27FC236}">
                <a16:creationId xmlns:a16="http://schemas.microsoft.com/office/drawing/2014/main" id="{A985E10D-2019-43A9-BC7A-7F567BEF5D5C}"/>
              </a:ext>
            </a:extLst>
          </p:cNvPr>
          <p:cNvSpPr/>
          <p:nvPr/>
        </p:nvSpPr>
        <p:spPr>
          <a:xfrm>
            <a:off x="7041232" y="4738049"/>
            <a:ext cx="938183" cy="2751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下 25">
            <a:extLst>
              <a:ext uri="{FF2B5EF4-FFF2-40B4-BE49-F238E27FC236}">
                <a16:creationId xmlns:a16="http://schemas.microsoft.com/office/drawing/2014/main" id="{16F3FAFF-2CE7-4F5F-A347-D4666A5EAF44}"/>
              </a:ext>
            </a:extLst>
          </p:cNvPr>
          <p:cNvSpPr/>
          <p:nvPr/>
        </p:nvSpPr>
        <p:spPr>
          <a:xfrm rot="16200000">
            <a:off x="5403550" y="2088113"/>
            <a:ext cx="625426" cy="1641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C83F4A8A-98C9-4D8B-B6EA-0BE37D3BF644}"/>
              </a:ext>
            </a:extLst>
          </p:cNvPr>
          <p:cNvSpPr txBox="1"/>
          <p:nvPr/>
        </p:nvSpPr>
        <p:spPr>
          <a:xfrm>
            <a:off x="6784758" y="2739433"/>
            <a:ext cx="2334084" cy="461665"/>
          </a:xfrm>
          <a:prstGeom prst="rect">
            <a:avLst/>
          </a:prstGeom>
          <a:noFill/>
        </p:spPr>
        <p:txBody>
          <a:bodyPr wrap="square" rtlCol="0">
            <a:spAutoFit/>
          </a:bodyPr>
          <a:lstStyle/>
          <a:p>
            <a:r>
              <a:rPr lang="en-US" altLang="ja-JP" sz="2400" b="1" dirty="0">
                <a:solidFill>
                  <a:srgbClr val="FF0000"/>
                </a:solidFill>
                <a:latin typeface="+mn-lt"/>
                <a:ea typeface="+mn-ea"/>
              </a:rPr>
              <a:t>Duty</a:t>
            </a:r>
            <a:r>
              <a:rPr lang="ja-JP" altLang="en-US" sz="2400" b="1" dirty="0">
                <a:solidFill>
                  <a:srgbClr val="FF0000"/>
                </a:solidFill>
                <a:latin typeface="+mn-lt"/>
                <a:ea typeface="+mn-ea"/>
              </a:rPr>
              <a:t>比：</a:t>
            </a:r>
            <a:r>
              <a:rPr lang="en-US" altLang="ja-JP" sz="2400" b="1" dirty="0">
                <a:solidFill>
                  <a:srgbClr val="FF0000"/>
                </a:solidFill>
                <a:latin typeface="+mn-lt"/>
                <a:ea typeface="+mn-ea"/>
              </a:rPr>
              <a:t>30%</a:t>
            </a:r>
            <a:endParaRPr kumimoji="1" lang="ja-JP" altLang="en-US" sz="2400" b="1" dirty="0">
              <a:solidFill>
                <a:srgbClr val="FF0000"/>
              </a:solidFill>
              <a:latin typeface="+mn-lt"/>
              <a:ea typeface="+mn-ea"/>
            </a:endParaRPr>
          </a:p>
        </p:txBody>
      </p:sp>
    </p:spTree>
    <p:extLst>
      <p:ext uri="{BB962C8B-B14F-4D97-AF65-F5344CB8AC3E}">
        <p14:creationId xmlns:p14="http://schemas.microsoft.com/office/powerpoint/2010/main" val="6436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71</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r>
              <a:rPr lang="en-US" altLang="ja-JP" sz="2400" u="sng" dirty="0"/>
              <a:t>&lt;</a:t>
            </a:r>
            <a:r>
              <a:rPr lang="ja-JP" altLang="en-US" sz="2400" u="sng" dirty="0"/>
              <a:t>ヒント</a:t>
            </a:r>
            <a:r>
              <a:rPr lang="en-US" altLang="ja-JP" sz="2400" u="sng" dirty="0"/>
              <a:t>&gt;</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130013" y="759351"/>
            <a:ext cx="9775987" cy="3416320"/>
          </a:xfrm>
          <a:prstGeom prst="rect">
            <a:avLst/>
          </a:prstGeom>
          <a:noFill/>
        </p:spPr>
        <p:txBody>
          <a:bodyPr wrap="square" rtlCol="0">
            <a:spAutoFit/>
          </a:bodyPr>
          <a:lstStyle/>
          <a:p>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28" name="テキスト ボックス 27">
            <a:extLst>
              <a:ext uri="{FF2B5EF4-FFF2-40B4-BE49-F238E27FC236}">
                <a16:creationId xmlns:a16="http://schemas.microsoft.com/office/drawing/2014/main" id="{35A7EA5B-AD1D-4D4E-A7F4-E0DED38D7CE0}"/>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 RPR-0521RSTest_enshu3_hint.ino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31" name="テキスト ボックス 30">
            <a:extLst>
              <a:ext uri="{FF2B5EF4-FFF2-40B4-BE49-F238E27FC236}">
                <a16:creationId xmlns:a16="http://schemas.microsoft.com/office/drawing/2014/main" id="{A2DC661E-8EF9-49A3-955C-1B7DD2CF4971}"/>
              </a:ext>
            </a:extLst>
          </p:cNvPr>
          <p:cNvSpPr txBox="1"/>
          <p:nvPr/>
        </p:nvSpPr>
        <p:spPr>
          <a:xfrm>
            <a:off x="130013" y="920621"/>
            <a:ext cx="4540978" cy="4862870"/>
          </a:xfrm>
          <a:prstGeom prst="rect">
            <a:avLst/>
          </a:prstGeom>
          <a:solidFill>
            <a:schemeClr val="bg1"/>
          </a:solidFill>
          <a:ln>
            <a:solidFill>
              <a:srgbClr val="6699FF"/>
            </a:solidFill>
          </a:ln>
        </p:spPr>
        <p:txBody>
          <a:bodyPr wrap="square" rtlCol="0">
            <a:spAutoFit/>
          </a:bodyPr>
          <a:lstStyle/>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int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Serial.available</a:t>
            </a:r>
            <a:r>
              <a:rPr lang="en-US" altLang="ja-JP" sz="1000" dirty="0">
                <a:latin typeface="ＭＳ ゴシック" panose="020B0609070205080204" pitchFamily="49" charset="-128"/>
                <a:ea typeface="ＭＳ ゴシック" panose="020B0609070205080204" pitchFamily="49" charset="-128"/>
              </a:rPr>
              <a:t>()&gt;0 ){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Serial.read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switch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case 'S':</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b="1" dirty="0">
                <a:solidFill>
                  <a:srgbClr val="FF0000"/>
                </a:solidFill>
                <a:latin typeface="ＭＳ ゴシック" panose="020B0609070205080204" pitchFamily="49" charset="-128"/>
                <a:ea typeface="ＭＳ ゴシック" panose="020B0609070205080204" pitchFamily="49" charset="-128"/>
              </a:rPr>
              <a:t>              ////////////// </a:t>
            </a:r>
            <a:r>
              <a:rPr lang="ja-JP" altLang="en-US" sz="1000" b="1" dirty="0">
                <a:solidFill>
                  <a:srgbClr val="FF0000"/>
                </a:solidFill>
                <a:latin typeface="ＭＳ ゴシック" panose="020B0609070205080204" pitchFamily="49" charset="-128"/>
                <a:ea typeface="ＭＳ ゴシック" panose="020B0609070205080204" pitchFamily="49" charset="-128"/>
              </a:rPr>
              <a:t>ここに追加</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en-US" altLang="ja-JP" sz="1000" b="1" dirty="0">
                <a:solidFill>
                  <a:srgbClr val="FF0000"/>
                </a:solidFill>
                <a:latin typeface="ＭＳ ゴシック" panose="020B0609070205080204" pitchFamily="49" charset="-128"/>
                <a:ea typeface="ＭＳ ゴシック" panose="020B0609070205080204" pitchFamily="49" charset="-128"/>
              </a:rPr>
              <a:t>              (LED</a:t>
            </a:r>
            <a:r>
              <a:rPr lang="ja-JP" altLang="en-US" sz="1000" b="1" dirty="0">
                <a:solidFill>
                  <a:srgbClr val="FF0000"/>
                </a:solidFill>
                <a:latin typeface="ＭＳ ゴシック" panose="020B0609070205080204" pitchFamily="49" charset="-128"/>
                <a:ea typeface="ＭＳ ゴシック" panose="020B0609070205080204" pitchFamily="49" charset="-128"/>
              </a:rPr>
              <a:t>を光らせる許可を出さない</a:t>
            </a:r>
            <a:r>
              <a:rPr lang="en-US" altLang="ja-JP" sz="1000" b="1" dirty="0">
                <a:solidFill>
                  <a:srgbClr val="FF0000"/>
                </a:solidFill>
                <a:latin typeface="ＭＳ ゴシック" panose="020B0609070205080204" pitchFamily="49" charset="-128"/>
                <a:ea typeface="ＭＳ ゴシック" panose="020B0609070205080204" pitchFamily="49" charset="-128"/>
              </a:rPr>
              <a:t>)</a:t>
            </a:r>
            <a:endParaRPr lang="ja-JP" altLang="en-US" sz="1000" b="1" dirty="0">
              <a:solidFill>
                <a:srgbClr val="FF0000"/>
              </a:solidFill>
              <a:latin typeface="ＭＳ ゴシック" panose="020B0609070205080204" pitchFamily="49" charset="-128"/>
              <a:ea typeface="ＭＳ ゴシック" panose="020B0609070205080204" pitchFamily="49" charset="-128"/>
            </a:endParaRP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("MEARSER_START");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b="1" dirty="0">
                <a:solidFill>
                  <a:srgbClr val="FF0000"/>
                </a:solidFill>
                <a:latin typeface="ＭＳ ゴシック" panose="020B0609070205080204" pitchFamily="49" charset="-128"/>
                <a:ea typeface="ＭＳ ゴシック" panose="020B0609070205080204" pitchFamily="49" charset="-128"/>
              </a:rPr>
              <a:t>              ////////////// </a:t>
            </a:r>
            <a:r>
              <a:rPr lang="ja-JP" altLang="en-US" sz="1000" b="1" dirty="0">
                <a:solidFill>
                  <a:srgbClr val="FF0000"/>
                </a:solidFill>
                <a:latin typeface="ＭＳ ゴシック" panose="020B0609070205080204" pitchFamily="49" charset="-128"/>
                <a:ea typeface="ＭＳ ゴシック" panose="020B0609070205080204" pitchFamily="49" charset="-128"/>
              </a:rPr>
              <a:t>ここに追加</a:t>
            </a:r>
            <a:endParaRPr lang="en-US" altLang="ja-JP" sz="1000" b="1" dirty="0">
              <a:solidFill>
                <a:srgbClr val="FF0000"/>
              </a:solidFill>
              <a:latin typeface="ＭＳ ゴシック" panose="020B0609070205080204" pitchFamily="49" charset="-128"/>
              <a:ea typeface="ＭＳ ゴシック" panose="020B0609070205080204" pitchFamily="49" charset="-128"/>
            </a:endParaRPr>
          </a:p>
          <a:p>
            <a:r>
              <a:rPr lang="en-US" altLang="ja-JP" sz="1000" b="1" dirty="0">
                <a:solidFill>
                  <a:srgbClr val="FF0000"/>
                </a:solidFill>
                <a:latin typeface="ＭＳ ゴシック" panose="020B0609070205080204" pitchFamily="49" charset="-128"/>
                <a:ea typeface="ＭＳ ゴシック" panose="020B0609070205080204" pitchFamily="49" charset="-128"/>
              </a:rPr>
              <a:t>		 (LED</a:t>
            </a:r>
            <a:r>
              <a:rPr lang="ja-JP" altLang="en-US" sz="1000" b="1" dirty="0">
                <a:solidFill>
                  <a:srgbClr val="FF0000"/>
                </a:solidFill>
                <a:latin typeface="ＭＳ ゴシック" panose="020B0609070205080204" pitchFamily="49" charset="-128"/>
                <a:ea typeface="ＭＳ ゴシック" panose="020B0609070205080204" pitchFamily="49" charset="-128"/>
              </a:rPr>
              <a:t>を光らせる許可を出す</a:t>
            </a:r>
            <a:r>
              <a:rPr lang="en-US" altLang="ja-JP" sz="1000" b="1" dirty="0">
                <a:solidFill>
                  <a:srgbClr val="FF0000"/>
                </a:solidFill>
                <a:latin typeface="ＭＳ ゴシック" panose="020B0609070205080204" pitchFamily="49" charset="-128"/>
                <a:ea typeface="ＭＳ ゴシック" panose="020B0609070205080204" pitchFamily="49" charset="-128"/>
              </a:rPr>
              <a:t>)</a:t>
            </a:r>
            <a:endParaRPr lang="ja-JP" altLang="en-US" sz="1000" b="1" dirty="0">
              <a:solidFill>
                <a:srgbClr val="FF0000"/>
              </a:solidFill>
              <a:latin typeface="ＭＳ ゴシック" panose="020B0609070205080204" pitchFamily="49" charset="-128"/>
              <a:ea typeface="ＭＳ ゴシック" panose="020B0609070205080204" pitchFamily="49" charset="-128"/>
            </a:endParaRP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("MEARSER_END");</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Bright_Average</a:t>
            </a:r>
            <a:r>
              <a:rPr lang="en-US" altLang="ja-JP" sz="1000" dirty="0">
                <a:latin typeface="ＭＳ ゴシック" panose="020B0609070205080204" pitchFamily="49" charset="-128"/>
                <a:ea typeface="ＭＳ ゴシック" panose="020B0609070205080204" pitchFamily="49" charset="-128"/>
              </a:rPr>
              <a: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msrAve</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msrSum</a:t>
            </a:r>
            <a:r>
              <a:rPr lang="en-US" altLang="ja-JP" sz="1000" dirty="0">
                <a:latin typeface="ＭＳ ゴシック" panose="020B0609070205080204" pitchFamily="49" charset="-128"/>
                <a:ea typeface="ＭＳ ゴシック" panose="020B0609070205080204" pitchFamily="49" charset="-128"/>
              </a:rPr>
              <a:t>/count;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msrAve</a:t>
            </a:r>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msr_init</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break;</a:t>
            </a:r>
          </a:p>
          <a:p>
            <a:r>
              <a:rPr lang="en-US" altLang="ja-JP" sz="1000" dirty="0">
                <a:latin typeface="ＭＳ ゴシック" panose="020B0609070205080204" pitchFamily="49" charset="-128"/>
                <a:ea typeface="ＭＳ ゴシック" panose="020B0609070205080204" pitchFamily="49" charset="-128"/>
              </a:rPr>
              <a:t>          default:</a:t>
            </a:r>
          </a:p>
          <a:p>
            <a:r>
              <a:rPr lang="en-US" altLang="ja-JP" sz="1000" dirty="0">
                <a:latin typeface="ＭＳ ゴシック" panose="020B0609070205080204" pitchFamily="49" charset="-128"/>
                <a:ea typeface="ＭＳ ゴシック" panose="020B0609070205080204" pitchFamily="49" charset="-128"/>
              </a:rPr>
              <a:t>            break;</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a:t>
            </a:r>
          </a:p>
        </p:txBody>
      </p:sp>
      <p:sp>
        <p:nvSpPr>
          <p:cNvPr id="33" name="吹き出し: 角を丸めた四角形 32">
            <a:extLst>
              <a:ext uri="{FF2B5EF4-FFF2-40B4-BE49-F238E27FC236}">
                <a16:creationId xmlns:a16="http://schemas.microsoft.com/office/drawing/2014/main" id="{4CEE2D21-83AE-46B6-A9F4-ACDEF9E03F6F}"/>
              </a:ext>
            </a:extLst>
          </p:cNvPr>
          <p:cNvSpPr/>
          <p:nvPr/>
        </p:nvSpPr>
        <p:spPr>
          <a:xfrm>
            <a:off x="4952999" y="4048041"/>
            <a:ext cx="4540977" cy="893127"/>
          </a:xfrm>
          <a:prstGeom prst="wedgeRoundRectCallout">
            <a:avLst>
              <a:gd name="adj1" fmla="val -96910"/>
              <a:gd name="adj2" fmla="val -864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再度</a:t>
            </a:r>
            <a:r>
              <a:rPr lang="en-US" altLang="ja-JP" sz="1400" b="1" dirty="0"/>
              <a:t>S</a:t>
            </a:r>
            <a:r>
              <a:rPr lang="ja-JP" altLang="en-US" sz="1400" b="1" dirty="0"/>
              <a:t>が入力されたら</a:t>
            </a:r>
            <a:r>
              <a:rPr lang="en-US" altLang="ja-JP" sz="1400" b="1" dirty="0"/>
              <a:t>(</a:t>
            </a:r>
            <a:r>
              <a:rPr lang="ja-JP" altLang="en-US" sz="1400" b="1" dirty="0"/>
              <a:t>平均値の計測が終了したら</a:t>
            </a:r>
            <a:r>
              <a:rPr lang="en-US" altLang="ja-JP" sz="1400" b="1" dirty="0"/>
              <a:t>)</a:t>
            </a:r>
            <a:r>
              <a:rPr lang="ja-JP" altLang="en-US" sz="1400" b="1" dirty="0" err="1"/>
              <a:t>、</a:t>
            </a:r>
            <a:r>
              <a:rPr lang="ja-JP" altLang="en-US" sz="1400" b="1" dirty="0"/>
              <a:t>「</a:t>
            </a:r>
            <a:r>
              <a:rPr lang="en-US" altLang="ja-JP" sz="1400" b="1" dirty="0"/>
              <a:t>LED</a:t>
            </a:r>
            <a:r>
              <a:rPr lang="ja-JP" altLang="en-US" sz="1400" b="1" dirty="0"/>
              <a:t>を光らせる許可」を出す</a:t>
            </a:r>
            <a:endParaRPr kumimoji="1" lang="en-US" altLang="ja-JP" sz="1400" b="1" dirty="0"/>
          </a:p>
        </p:txBody>
      </p:sp>
    </p:spTree>
    <p:extLst>
      <p:ext uri="{BB962C8B-B14F-4D97-AF65-F5344CB8AC3E}">
        <p14:creationId xmlns:p14="http://schemas.microsoft.com/office/powerpoint/2010/main" val="2703967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72</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r>
              <a:rPr lang="en-US" altLang="ja-JP" sz="2400" u="sng" dirty="0"/>
              <a:t>&lt;</a:t>
            </a:r>
            <a:r>
              <a:rPr lang="ja-JP" altLang="en-US" sz="2400" u="sng" dirty="0"/>
              <a:t>ヒント</a:t>
            </a:r>
            <a:r>
              <a:rPr lang="en-US" altLang="ja-JP" sz="2400" u="sng" dirty="0"/>
              <a:t>&gt;</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130013" y="759351"/>
            <a:ext cx="9775987" cy="3416320"/>
          </a:xfrm>
          <a:prstGeom prst="rect">
            <a:avLst/>
          </a:prstGeom>
          <a:noFill/>
        </p:spPr>
        <p:txBody>
          <a:bodyPr wrap="square" rtlCol="0">
            <a:spAutoFit/>
          </a:bodyPr>
          <a:lstStyle/>
          <a:p>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28" name="テキスト ボックス 27">
            <a:extLst>
              <a:ext uri="{FF2B5EF4-FFF2-40B4-BE49-F238E27FC236}">
                <a16:creationId xmlns:a16="http://schemas.microsoft.com/office/drawing/2014/main" id="{35A7EA5B-AD1D-4D4E-A7F4-E0DED38D7CE0}"/>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 RPR-0521RSTest_enshu3_hint.ino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31" name="テキスト ボックス 30">
            <a:extLst>
              <a:ext uri="{FF2B5EF4-FFF2-40B4-BE49-F238E27FC236}">
                <a16:creationId xmlns:a16="http://schemas.microsoft.com/office/drawing/2014/main" id="{A2DC661E-8EF9-49A3-955C-1B7DD2CF4971}"/>
              </a:ext>
            </a:extLst>
          </p:cNvPr>
          <p:cNvSpPr txBox="1"/>
          <p:nvPr/>
        </p:nvSpPr>
        <p:spPr>
          <a:xfrm>
            <a:off x="200472" y="861274"/>
            <a:ext cx="4540978" cy="6093976"/>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loop() </a:t>
            </a:r>
          </a:p>
          <a:p>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int error;</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unsigned short </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ja-JP" altLang="en-US" sz="1000" dirty="0">
                <a:latin typeface="ＭＳ ゴシック" panose="020B0609070205080204" pitchFamily="49" charset="-128"/>
                <a:ea typeface="ＭＳ ゴシック" panose="020B0609070205080204" pitchFamily="49" charset="-128"/>
              </a:rPr>
              <a:t>　</a:t>
            </a:r>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b="1" dirty="0">
                <a:solidFill>
                  <a:srgbClr val="FF0000"/>
                </a:solidFill>
                <a:latin typeface="ＭＳ ゴシック" panose="020B0609070205080204" pitchFamily="49" charset="-128"/>
                <a:ea typeface="ＭＳ ゴシック" panose="020B0609070205080204" pitchFamily="49" charset="-128"/>
              </a:rPr>
              <a:t>  int x;</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error = rpr0521rs.get_psalsval(&amp;</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 &amp;</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if(error == 0)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(“Prox.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(“\t||\t”);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(“Bright.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(“[Error] cannot get sensor data.”);</a:t>
            </a:r>
          </a:p>
          <a:p>
            <a:r>
              <a:rPr lang="en-US" altLang="ja-JP" sz="1000" dirty="0">
                <a:latin typeface="ＭＳ ゴシック" panose="020B0609070205080204" pitchFamily="49" charset="-128"/>
                <a:ea typeface="ＭＳ ゴシック" panose="020B0609070205080204" pitchFamily="49" charset="-128"/>
              </a:rPr>
              <a:t>	}</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計測開始と終了の判断部</a:t>
            </a:r>
          </a:p>
          <a:p>
            <a:endParaRPr lang="ja-JP" altLang="en-US" sz="1000" dirty="0">
              <a:latin typeface="ＭＳ ゴシック" panose="020B0609070205080204" pitchFamily="49" charset="-128"/>
              <a:ea typeface="ＭＳ ゴシック" panose="020B0609070205080204" pitchFamily="49" charset="-128"/>
            </a:endParaRP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msrSum</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count += 1;</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 </a:t>
            </a:r>
            <a:r>
              <a:rPr lang="ja-JP" altLang="en-US" sz="1000" dirty="0">
                <a:latin typeface="ＭＳ ゴシック" panose="020B0609070205080204" pitchFamily="49" charset="-128"/>
                <a:ea typeface="ＭＳ ゴシック" panose="020B0609070205080204" pitchFamily="49" charset="-128"/>
              </a:rPr>
              <a:t>平均値の計測が完了したら、</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を点灯させる</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ja-JP" altLang="en-US" sz="1000" b="1" dirty="0">
                <a:solidFill>
                  <a:srgbClr val="FF0000"/>
                </a:solidFill>
                <a:latin typeface="ＭＳ ゴシック" panose="020B0609070205080204" pitchFamily="49" charset="-128"/>
                <a:ea typeface="ＭＳ ゴシック" panose="020B0609070205080204" pitchFamily="49" charset="-128"/>
              </a:rPr>
              <a:t>ここに追加</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ja-JP" altLang="en-US" sz="1000" b="1" dirty="0">
                <a:solidFill>
                  <a:srgbClr val="FF0000"/>
                </a:solidFill>
                <a:latin typeface="ＭＳ ゴシック" panose="020B0609070205080204" pitchFamily="49" charset="-128"/>
                <a:ea typeface="ＭＳ ゴシック" panose="020B0609070205080204" pitchFamily="49" charset="-128"/>
              </a:rPr>
              <a:t>ここに追加</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ja-JP" altLang="en-US" sz="1000" b="1" dirty="0">
                <a:solidFill>
                  <a:srgbClr val="FF0000"/>
                </a:solidFill>
                <a:latin typeface="ＭＳ ゴシック" panose="020B0609070205080204" pitchFamily="49" charset="-128"/>
                <a:ea typeface="ＭＳ ゴシック" panose="020B0609070205080204" pitchFamily="49" charset="-128"/>
              </a:rPr>
              <a:t>ここに追加</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ja-JP" altLang="en-US" sz="1000" b="1" dirty="0">
                <a:solidFill>
                  <a:srgbClr val="FF0000"/>
                </a:solidFill>
                <a:latin typeface="ＭＳ ゴシック" panose="020B0609070205080204" pitchFamily="49" charset="-128"/>
                <a:ea typeface="ＭＳ ゴシック" panose="020B0609070205080204" pitchFamily="49" charset="-128"/>
              </a:rPr>
              <a:t>ここに追加</a:t>
            </a:r>
          </a:p>
          <a:p>
            <a:r>
              <a:rPr lang="ja-JP" altLang="en-US"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ledcAnalogWrite</a:t>
            </a:r>
            <a:r>
              <a:rPr lang="en-US" altLang="ja-JP" sz="1000" b="1" dirty="0">
                <a:solidFill>
                  <a:srgbClr val="FF0000"/>
                </a:solidFill>
                <a:latin typeface="ＭＳ ゴシック" panose="020B0609070205080204" pitchFamily="49" charset="-128"/>
                <a:ea typeface="ＭＳ ゴシック" panose="020B0609070205080204" pitchFamily="49" charset="-128"/>
              </a:rPr>
              <a:t>(LEDC_CHANNEL_0, 255*x/</a:t>
            </a:r>
            <a:r>
              <a:rPr lang="en-US" altLang="ja-JP" sz="1000" b="1" dirty="0" err="1">
                <a:solidFill>
                  <a:srgbClr val="FF0000"/>
                </a:solidFill>
                <a:latin typeface="ＭＳ ゴシック" panose="020B0609070205080204" pitchFamily="49" charset="-128"/>
                <a:ea typeface="ＭＳ ゴシック" panose="020B0609070205080204" pitchFamily="49" charset="-128"/>
              </a:rPr>
              <a:t>msrAve</a:t>
            </a:r>
            <a:r>
              <a:rPr lang="en-US" altLang="ja-JP" sz="1000" b="1" dirty="0">
                <a:solidFill>
                  <a:srgbClr val="FF0000"/>
                </a:solidFill>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delay(1000);</a:t>
            </a:r>
          </a:p>
          <a:p>
            <a:r>
              <a:rPr lang="en-US" altLang="ja-JP" sz="1000" dirty="0">
                <a:latin typeface="ＭＳ ゴシック" panose="020B0609070205080204" pitchFamily="49" charset="-128"/>
                <a:ea typeface="ＭＳ ゴシック" panose="020B0609070205080204" pitchFamily="49" charset="-128"/>
              </a:rPr>
              <a:t>}</a:t>
            </a:r>
          </a:p>
        </p:txBody>
      </p:sp>
      <p:sp>
        <p:nvSpPr>
          <p:cNvPr id="32" name="吹き出し: 角を丸めた四角形 31">
            <a:extLst>
              <a:ext uri="{FF2B5EF4-FFF2-40B4-BE49-F238E27FC236}">
                <a16:creationId xmlns:a16="http://schemas.microsoft.com/office/drawing/2014/main" id="{23F462DF-4E72-4FE8-9524-2F0860A8F7D1}"/>
              </a:ext>
            </a:extLst>
          </p:cNvPr>
          <p:cNvSpPr/>
          <p:nvPr/>
        </p:nvSpPr>
        <p:spPr>
          <a:xfrm>
            <a:off x="5241031" y="1844824"/>
            <a:ext cx="4398027" cy="2900570"/>
          </a:xfrm>
          <a:prstGeom prst="wedgeRoundRectCallout">
            <a:avLst>
              <a:gd name="adj1" fmla="val -124610"/>
              <a:gd name="adj2" fmla="val 89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a:t>
            </a:r>
            <a:r>
              <a:rPr lang="en-US" altLang="ja-JP" sz="1400" b="1" dirty="0"/>
              <a:t>LED</a:t>
            </a:r>
            <a:r>
              <a:rPr lang="ja-JP" altLang="en-US" sz="1400" b="1" dirty="0"/>
              <a:t>を光らせる許可」が出ていたのであれば、</a:t>
            </a:r>
            <a:endParaRPr lang="en-US" altLang="ja-JP" sz="1400" b="1" dirty="0"/>
          </a:p>
          <a:p>
            <a:pPr algn="ctr"/>
            <a:endParaRPr lang="en-US" altLang="ja-JP" sz="1400" b="1" dirty="0"/>
          </a:p>
          <a:p>
            <a:pPr algn="ctr"/>
            <a:r>
              <a:rPr lang="en-US" altLang="ja-JP" sz="1400" b="1" dirty="0"/>
              <a:t>x=</a:t>
            </a:r>
            <a:r>
              <a:rPr lang="ja-JP" altLang="en-US" sz="1400" b="1" dirty="0"/>
              <a:t>算出した照度の平均値</a:t>
            </a:r>
            <a:r>
              <a:rPr lang="en-US" altLang="ja-JP" sz="1400" b="1" dirty="0"/>
              <a:t>-</a:t>
            </a:r>
            <a:r>
              <a:rPr lang="ja-JP" altLang="en-US" sz="1400" b="1" dirty="0"/>
              <a:t>計測した照度</a:t>
            </a:r>
            <a:r>
              <a:rPr lang="en-US" altLang="ja-JP" sz="1400" b="1" dirty="0"/>
              <a:t>;</a:t>
            </a:r>
          </a:p>
          <a:p>
            <a:pPr algn="ctr"/>
            <a:endParaRPr lang="en-US" altLang="ja-JP" sz="1400" b="1" dirty="0"/>
          </a:p>
          <a:p>
            <a:pPr algn="ctr"/>
            <a:r>
              <a:rPr lang="ja-JP" altLang="en-US" sz="1400" b="1" dirty="0"/>
              <a:t>もし</a:t>
            </a:r>
            <a:r>
              <a:rPr lang="en-US" altLang="ja-JP" sz="1400" b="1" dirty="0"/>
              <a:t>x&lt;0</a:t>
            </a:r>
            <a:r>
              <a:rPr lang="ja-JP" altLang="en-US" sz="1400" b="1" dirty="0"/>
              <a:t>となる場合は、</a:t>
            </a:r>
            <a:r>
              <a:rPr lang="en-US" altLang="ja-JP" sz="1400" b="1" dirty="0"/>
              <a:t>x=0</a:t>
            </a:r>
            <a:r>
              <a:rPr lang="ja-JP" altLang="en-US" sz="1400" b="1" dirty="0"/>
              <a:t>に書き換える。</a:t>
            </a:r>
            <a:endParaRPr lang="en-US" altLang="ja-JP" sz="1400" b="1" dirty="0"/>
          </a:p>
          <a:p>
            <a:pPr algn="ctr"/>
            <a:endParaRPr kumimoji="1" lang="ja-JP" altLang="en-US" sz="1400" b="1" dirty="0"/>
          </a:p>
        </p:txBody>
      </p:sp>
      <p:sp>
        <p:nvSpPr>
          <p:cNvPr id="33" name="吹き出し: 角を丸めた四角形 32">
            <a:extLst>
              <a:ext uri="{FF2B5EF4-FFF2-40B4-BE49-F238E27FC236}">
                <a16:creationId xmlns:a16="http://schemas.microsoft.com/office/drawing/2014/main" id="{4CEE2D21-83AE-46B6-A9F4-ACDEF9E03F6F}"/>
              </a:ext>
            </a:extLst>
          </p:cNvPr>
          <p:cNvSpPr/>
          <p:nvPr/>
        </p:nvSpPr>
        <p:spPr>
          <a:xfrm>
            <a:off x="5307500" y="5233064"/>
            <a:ext cx="4398027" cy="903097"/>
          </a:xfrm>
          <a:prstGeom prst="wedgeRoundRectCallout">
            <a:avLst>
              <a:gd name="adj1" fmla="val -95066"/>
              <a:gd name="adj2" fmla="val 56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err="1"/>
              <a:t>ledAnalogWrite</a:t>
            </a:r>
            <a:r>
              <a:rPr kumimoji="1" lang="en-US" altLang="ja-JP" sz="1400" b="1" dirty="0"/>
              <a:t>(</a:t>
            </a:r>
            <a:r>
              <a:rPr lang="en-US" altLang="ja-JP" sz="1400" b="1" dirty="0">
                <a:solidFill>
                  <a:schemeClr val="bg1"/>
                </a:solidFill>
                <a:latin typeface="ＭＳ ゴシック" panose="020B0609070205080204" pitchFamily="49" charset="-128"/>
                <a:ea typeface="ＭＳ ゴシック" panose="020B0609070205080204" pitchFamily="49" charset="-128"/>
              </a:rPr>
              <a:t>LEDC_CHANNEL_0, </a:t>
            </a:r>
            <a:r>
              <a:rPr lang="en-US" altLang="ja-JP" sz="1400" b="1" u="sng" dirty="0">
                <a:solidFill>
                  <a:schemeClr val="bg1"/>
                </a:solidFill>
                <a:latin typeface="ＭＳ ゴシック" panose="020B0609070205080204" pitchFamily="49" charset="-128"/>
                <a:ea typeface="ＭＳ ゴシック" panose="020B0609070205080204" pitchFamily="49" charset="-128"/>
              </a:rPr>
              <a:t>255*x/</a:t>
            </a:r>
            <a:r>
              <a:rPr lang="en-US" altLang="ja-JP" sz="1400" b="1" u="sng" dirty="0" err="1">
                <a:solidFill>
                  <a:schemeClr val="bg1"/>
                </a:solidFill>
                <a:latin typeface="ＭＳ ゴシック" panose="020B0609070205080204" pitchFamily="49" charset="-128"/>
                <a:ea typeface="ＭＳ ゴシック" panose="020B0609070205080204" pitchFamily="49" charset="-128"/>
              </a:rPr>
              <a:t>msrAve</a:t>
            </a:r>
            <a:r>
              <a:rPr kumimoji="1" lang="en-US" altLang="ja-JP" sz="1400" b="1" dirty="0"/>
              <a:t>)</a:t>
            </a:r>
          </a:p>
          <a:p>
            <a:pPr algn="ctr"/>
            <a:r>
              <a:rPr kumimoji="1" lang="ja-JP" altLang="en-US" sz="1400" b="1" dirty="0"/>
              <a:t>　　　　　　　　　　　　　　</a:t>
            </a:r>
            <a:r>
              <a:rPr kumimoji="1" lang="en-US" altLang="ja-JP" sz="1400" b="1" dirty="0"/>
              <a:t>256×Duty</a:t>
            </a:r>
            <a:r>
              <a:rPr kumimoji="1" lang="ja-JP" altLang="en-US" sz="1400" b="1" dirty="0"/>
              <a:t>比↑</a:t>
            </a:r>
          </a:p>
        </p:txBody>
      </p:sp>
    </p:spTree>
    <p:extLst>
      <p:ext uri="{BB962C8B-B14F-4D97-AF65-F5344CB8AC3E}">
        <p14:creationId xmlns:p14="http://schemas.microsoft.com/office/powerpoint/2010/main" val="944763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73</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r>
              <a:rPr lang="en-US" altLang="ja-JP" sz="2400" u="sng" dirty="0"/>
              <a:t>&lt;</a:t>
            </a:r>
            <a:r>
              <a:rPr lang="ja-JP" altLang="en-US" sz="2400" u="sng" dirty="0"/>
              <a:t>解説</a:t>
            </a:r>
            <a:r>
              <a:rPr lang="en-US" altLang="ja-JP" sz="2400" u="sng" dirty="0"/>
              <a:t>&gt;</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130013" y="759351"/>
            <a:ext cx="9775987" cy="3416320"/>
          </a:xfrm>
          <a:prstGeom prst="rect">
            <a:avLst/>
          </a:prstGeom>
          <a:noFill/>
        </p:spPr>
        <p:txBody>
          <a:bodyPr wrap="square" rtlCol="0">
            <a:spAutoFit/>
          </a:bodyPr>
          <a:lstStyle/>
          <a:p>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28" name="テキスト ボックス 27">
            <a:extLst>
              <a:ext uri="{FF2B5EF4-FFF2-40B4-BE49-F238E27FC236}">
                <a16:creationId xmlns:a16="http://schemas.microsoft.com/office/drawing/2014/main" id="{35A7EA5B-AD1D-4D4E-A7F4-E0DED38D7CE0}"/>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 RPR-0521RSTest_enshu3.ino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31" name="テキスト ボックス 30">
            <a:extLst>
              <a:ext uri="{FF2B5EF4-FFF2-40B4-BE49-F238E27FC236}">
                <a16:creationId xmlns:a16="http://schemas.microsoft.com/office/drawing/2014/main" id="{A2DC661E-8EF9-49A3-955C-1B7DD2CF4971}"/>
              </a:ext>
            </a:extLst>
          </p:cNvPr>
          <p:cNvSpPr txBox="1"/>
          <p:nvPr/>
        </p:nvSpPr>
        <p:spPr>
          <a:xfrm>
            <a:off x="130013" y="920621"/>
            <a:ext cx="4540978" cy="4555093"/>
          </a:xfrm>
          <a:prstGeom prst="rect">
            <a:avLst/>
          </a:prstGeom>
          <a:solidFill>
            <a:schemeClr val="bg1"/>
          </a:solidFill>
          <a:ln>
            <a:solidFill>
              <a:srgbClr val="6699FF"/>
            </a:solidFill>
          </a:ln>
        </p:spPr>
        <p:txBody>
          <a:bodyPr wrap="square" rtlCol="0">
            <a:spAutoFit/>
          </a:bodyPr>
          <a:lstStyle/>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void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int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Serial.available</a:t>
            </a:r>
            <a:r>
              <a:rPr lang="en-US" altLang="ja-JP" sz="1000" dirty="0">
                <a:latin typeface="ＭＳ ゴシック" panose="020B0609070205080204" pitchFamily="49" charset="-128"/>
                <a:ea typeface="ＭＳ ゴシック" panose="020B0609070205080204" pitchFamily="49" charset="-128"/>
              </a:rPr>
              <a:t>()&gt;0 ){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Serial.read</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switch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case 'S':</a:t>
            </a: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dirty="0">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enLedOnFlg</a:t>
            </a:r>
            <a:r>
              <a:rPr lang="en-US" altLang="ja-JP" sz="1000" b="1" dirty="0">
                <a:solidFill>
                  <a:srgbClr val="FF0000"/>
                </a:solidFill>
                <a:latin typeface="ＭＳ ゴシック" panose="020B0609070205080204" pitchFamily="49" charset="-128"/>
                <a:ea typeface="ＭＳ ゴシック" panose="020B0609070205080204" pitchFamily="49" charset="-128"/>
              </a:rPr>
              <a:t> = UNSET;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("MEARSER_START");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UNSET;</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enLedOnFlg</a:t>
            </a:r>
            <a:r>
              <a:rPr lang="en-US" altLang="ja-JP" sz="1000" b="1" dirty="0">
                <a:solidFill>
                  <a:srgbClr val="FF0000"/>
                </a:solidFill>
                <a:latin typeface="ＭＳ ゴシック" panose="020B0609070205080204" pitchFamily="49" charset="-128"/>
                <a:ea typeface="ＭＳ ゴシック" panose="020B0609070205080204" pitchFamily="49" charset="-128"/>
              </a:rPr>
              <a:t> = 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("MEARSER_END");</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Bright_Average</a:t>
            </a:r>
            <a:r>
              <a:rPr lang="en-US" altLang="ja-JP" sz="1000" dirty="0">
                <a:latin typeface="ＭＳ ゴシック" panose="020B0609070205080204" pitchFamily="49" charset="-128"/>
                <a:ea typeface="ＭＳ ゴシック" panose="020B0609070205080204" pitchFamily="49" charset="-128"/>
              </a:rPr>
              <a: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msrAve</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msrSum</a:t>
            </a:r>
            <a:r>
              <a:rPr lang="en-US" altLang="ja-JP" sz="1000" dirty="0">
                <a:latin typeface="ＭＳ ゴシック" panose="020B0609070205080204" pitchFamily="49" charset="-128"/>
                <a:ea typeface="ＭＳ ゴシック" panose="020B0609070205080204" pitchFamily="49" charset="-128"/>
              </a:rPr>
              <a:t>/count;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msrAve</a:t>
            </a:r>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msr_init</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break;</a:t>
            </a:r>
          </a:p>
          <a:p>
            <a:r>
              <a:rPr lang="en-US" altLang="ja-JP" sz="1000" dirty="0">
                <a:latin typeface="ＭＳ ゴシック" panose="020B0609070205080204" pitchFamily="49" charset="-128"/>
                <a:ea typeface="ＭＳ ゴシック" panose="020B0609070205080204" pitchFamily="49" charset="-128"/>
              </a:rPr>
              <a:t>          default:</a:t>
            </a:r>
          </a:p>
          <a:p>
            <a:r>
              <a:rPr lang="en-US" altLang="ja-JP" sz="1000" dirty="0">
                <a:latin typeface="ＭＳ ゴシック" panose="020B0609070205080204" pitchFamily="49" charset="-128"/>
                <a:ea typeface="ＭＳ ゴシック" panose="020B0609070205080204" pitchFamily="49" charset="-128"/>
              </a:rPr>
              <a:t>            break;</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a:t>
            </a:r>
          </a:p>
        </p:txBody>
      </p:sp>
      <p:sp>
        <p:nvSpPr>
          <p:cNvPr id="33" name="吹き出し: 角を丸めた四角形 32">
            <a:extLst>
              <a:ext uri="{FF2B5EF4-FFF2-40B4-BE49-F238E27FC236}">
                <a16:creationId xmlns:a16="http://schemas.microsoft.com/office/drawing/2014/main" id="{4CEE2D21-83AE-46B6-A9F4-ACDEF9E03F6F}"/>
              </a:ext>
            </a:extLst>
          </p:cNvPr>
          <p:cNvSpPr/>
          <p:nvPr/>
        </p:nvSpPr>
        <p:spPr>
          <a:xfrm>
            <a:off x="4952999" y="4048041"/>
            <a:ext cx="4540977" cy="893127"/>
          </a:xfrm>
          <a:prstGeom prst="wedgeRoundRectCallout">
            <a:avLst>
              <a:gd name="adj1" fmla="val -96910"/>
              <a:gd name="adj2" fmla="val -864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再度</a:t>
            </a:r>
            <a:r>
              <a:rPr lang="en-US" altLang="ja-JP" sz="1400" b="1" dirty="0"/>
              <a:t>S</a:t>
            </a:r>
            <a:r>
              <a:rPr lang="ja-JP" altLang="en-US" sz="1400" b="1" dirty="0"/>
              <a:t>が入力されたら</a:t>
            </a:r>
            <a:r>
              <a:rPr lang="en-US" altLang="ja-JP" sz="1400" b="1" dirty="0"/>
              <a:t>(</a:t>
            </a:r>
            <a:r>
              <a:rPr lang="ja-JP" altLang="en-US" sz="1400" b="1" dirty="0"/>
              <a:t>平均値の計測が終了したら</a:t>
            </a:r>
            <a:r>
              <a:rPr lang="en-US" altLang="ja-JP" sz="1400" b="1" dirty="0"/>
              <a:t>)</a:t>
            </a:r>
            <a:r>
              <a:rPr lang="ja-JP" altLang="en-US" sz="1400" b="1" dirty="0" err="1"/>
              <a:t>、</a:t>
            </a:r>
            <a:r>
              <a:rPr lang="en-US" altLang="ja-JP" sz="1400" b="1" dirty="0"/>
              <a:t>LED</a:t>
            </a:r>
            <a:r>
              <a:rPr lang="ja-JP" altLang="en-US" sz="1400" b="1" dirty="0"/>
              <a:t>を光らせる許可を出す</a:t>
            </a:r>
            <a:endParaRPr kumimoji="1" lang="en-US" altLang="ja-JP" sz="1400" b="1" dirty="0"/>
          </a:p>
        </p:txBody>
      </p:sp>
    </p:spTree>
    <p:extLst>
      <p:ext uri="{BB962C8B-B14F-4D97-AF65-F5344CB8AC3E}">
        <p14:creationId xmlns:p14="http://schemas.microsoft.com/office/powerpoint/2010/main" val="1425447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74</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a:t>
            </a:r>
            <a:r>
              <a:rPr lang="ja-JP" altLang="en-US" sz="2400" u="sng" dirty="0"/>
              <a:t>を使った演習</a:t>
            </a:r>
            <a:r>
              <a:rPr lang="en-US" altLang="ja-JP" sz="2400" u="sng" dirty="0"/>
              <a:t>&lt;</a:t>
            </a:r>
            <a:r>
              <a:rPr lang="ja-JP" altLang="en-US" sz="2400" u="sng" dirty="0"/>
              <a:t>解説</a:t>
            </a:r>
            <a:r>
              <a:rPr lang="en-US" altLang="ja-JP" sz="2400" u="sng" dirty="0"/>
              <a:t>&gt;</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130013" y="759351"/>
            <a:ext cx="9775987" cy="3416320"/>
          </a:xfrm>
          <a:prstGeom prst="rect">
            <a:avLst/>
          </a:prstGeom>
          <a:noFill/>
        </p:spPr>
        <p:txBody>
          <a:bodyPr wrap="square" rtlCol="0">
            <a:spAutoFit/>
          </a:bodyPr>
          <a:lstStyle/>
          <a:p>
            <a:endParaRPr lang="en-US" altLang="ja-JP" b="1"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28" name="テキスト ボックス 27">
            <a:extLst>
              <a:ext uri="{FF2B5EF4-FFF2-40B4-BE49-F238E27FC236}">
                <a16:creationId xmlns:a16="http://schemas.microsoft.com/office/drawing/2014/main" id="{35A7EA5B-AD1D-4D4E-A7F4-E0DED38D7CE0}"/>
              </a:ext>
            </a:extLst>
          </p:cNvPr>
          <p:cNvSpPr txBox="1"/>
          <p:nvPr/>
        </p:nvSpPr>
        <p:spPr>
          <a:xfrm>
            <a:off x="34899" y="548680"/>
            <a:ext cx="9488066" cy="313932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 RPR-0521RSTest_enshu3_hint.ino</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31" name="テキスト ボックス 30">
            <a:extLst>
              <a:ext uri="{FF2B5EF4-FFF2-40B4-BE49-F238E27FC236}">
                <a16:creationId xmlns:a16="http://schemas.microsoft.com/office/drawing/2014/main" id="{A2DC661E-8EF9-49A3-955C-1B7DD2CF4971}"/>
              </a:ext>
            </a:extLst>
          </p:cNvPr>
          <p:cNvSpPr txBox="1"/>
          <p:nvPr/>
        </p:nvSpPr>
        <p:spPr>
          <a:xfrm>
            <a:off x="130013" y="920621"/>
            <a:ext cx="4540978" cy="6093976"/>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void loop() </a:t>
            </a:r>
          </a:p>
          <a:p>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error;</a:t>
            </a:r>
          </a:p>
          <a:p>
            <a:r>
              <a:rPr lang="en-US" altLang="ja-JP" sz="1000" dirty="0">
                <a:latin typeface="ＭＳ ゴシック" panose="020B0609070205080204" pitchFamily="49" charset="-128"/>
                <a:ea typeface="ＭＳ ゴシック" panose="020B0609070205080204" pitchFamily="49" charset="-128"/>
              </a:rPr>
              <a:t>  unsigned short </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float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a:t>
            </a:r>
            <a:r>
              <a:rPr lang="en-US" altLang="ja-JP" sz="1000" dirty="0" err="1">
                <a:latin typeface="ＭＳ ゴシック" panose="020B0609070205080204" pitchFamily="49" charset="-128"/>
                <a:ea typeface="ＭＳ ゴシック" panose="020B0609070205080204" pitchFamily="49" charset="-128"/>
              </a:rPr>
              <a:t>inputchar</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int x;</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error = rpr0521rs.get_psalsval(&amp;</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 &amp;</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if(error == 0)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("Prox.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ps_val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("\t||\t");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("Bright. =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a:t>
            </a:r>
            <a:r>
              <a:rPr lang="en-US" altLang="ja-JP" sz="1000" dirty="0">
                <a:latin typeface="ＭＳ ゴシック" panose="020B0609070205080204" pitchFamily="49" charset="-128"/>
                <a:ea typeface="ＭＳ ゴシック" panose="020B0609070205080204" pitchFamily="49" charset="-128"/>
              </a:rPr>
              <a:t>(</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else {</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Serial.println</a:t>
            </a:r>
            <a:r>
              <a:rPr lang="en-US" altLang="ja-JP" sz="1000" dirty="0">
                <a:latin typeface="ＭＳ ゴシック" panose="020B0609070205080204" pitchFamily="49" charset="-128"/>
                <a:ea typeface="ＭＳ ゴシック" panose="020B0609070205080204" pitchFamily="49" charset="-128"/>
              </a:rPr>
              <a:t>("[Error] cannot get sensor data.");</a:t>
            </a:r>
          </a:p>
          <a:p>
            <a:r>
              <a:rPr lang="en-US" altLang="ja-JP" sz="1000" dirty="0">
                <a:latin typeface="ＭＳ ゴシック" panose="020B0609070205080204" pitchFamily="49" charset="-128"/>
                <a:ea typeface="ＭＳ ゴシック" panose="020B0609070205080204" pitchFamily="49" charset="-128"/>
              </a:rPr>
              <a:t>  }</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計測開始と終了の判断部</a:t>
            </a:r>
          </a:p>
          <a:p>
            <a:endParaRPr lang="ja-JP" altLang="en-US" sz="1000" dirty="0">
              <a:latin typeface="ＭＳ ゴシック" panose="020B0609070205080204" pitchFamily="49" charset="-128"/>
              <a:ea typeface="ＭＳ ゴシック" panose="020B0609070205080204" pitchFamily="49" charset="-128"/>
            </a:endParaRPr>
          </a:p>
          <a:p>
            <a:r>
              <a:rPr lang="ja-JP" altLang="en-US"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msr_jdgStartEnd</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if ( </a:t>
            </a:r>
            <a:r>
              <a:rPr lang="en-US" altLang="ja-JP" sz="1000" dirty="0" err="1">
                <a:latin typeface="ＭＳ ゴシック" panose="020B0609070205080204" pitchFamily="49" charset="-128"/>
                <a:ea typeface="ＭＳ ゴシック" panose="020B0609070205080204" pitchFamily="49" charset="-128"/>
              </a:rPr>
              <a:t>enMsrBrightStartFlg</a:t>
            </a:r>
            <a:r>
              <a:rPr lang="en-US" altLang="ja-JP" sz="1000" dirty="0">
                <a:latin typeface="ＭＳ ゴシック" panose="020B0609070205080204" pitchFamily="49" charset="-128"/>
                <a:ea typeface="ＭＳ ゴシック" panose="020B0609070205080204" pitchFamily="49" charset="-128"/>
              </a:rPr>
              <a:t> == SET){</a:t>
            </a:r>
          </a:p>
          <a:p>
            <a:r>
              <a:rPr lang="en-US" altLang="ja-JP" sz="1000" dirty="0">
                <a:latin typeface="ＭＳ ゴシック" panose="020B0609070205080204" pitchFamily="49" charset="-128"/>
                <a:ea typeface="ＭＳ ゴシック" panose="020B0609070205080204" pitchFamily="49" charset="-128"/>
              </a:rPr>
              <a:t>      </a:t>
            </a:r>
            <a:r>
              <a:rPr lang="en-US" altLang="ja-JP" sz="1000" dirty="0" err="1">
                <a:latin typeface="ＭＳ ゴシック" panose="020B0609070205080204" pitchFamily="49" charset="-128"/>
                <a:ea typeface="ＭＳ ゴシック" panose="020B0609070205080204" pitchFamily="49" charset="-128"/>
              </a:rPr>
              <a:t>msrSum</a:t>
            </a:r>
            <a:r>
              <a:rPr lang="en-US" altLang="ja-JP" sz="1000" dirty="0">
                <a:latin typeface="ＭＳ ゴシック" panose="020B0609070205080204" pitchFamily="49" charset="-128"/>
                <a:ea typeface="ＭＳ ゴシック" panose="020B0609070205080204" pitchFamily="49" charset="-128"/>
              </a:rPr>
              <a:t> += </a:t>
            </a:r>
            <a:r>
              <a:rPr lang="en-US" altLang="ja-JP" sz="1000" dirty="0" err="1">
                <a:latin typeface="ＭＳ ゴシック" panose="020B0609070205080204" pitchFamily="49" charset="-128"/>
                <a:ea typeface="ＭＳ ゴシック" panose="020B0609070205080204" pitchFamily="49" charset="-128"/>
              </a:rPr>
              <a:t>als_val</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count += 1;</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 </a:t>
            </a:r>
            <a:r>
              <a:rPr lang="ja-JP" altLang="en-US" sz="1000" dirty="0">
                <a:latin typeface="ＭＳ ゴシック" panose="020B0609070205080204" pitchFamily="49" charset="-128"/>
                <a:ea typeface="ＭＳ ゴシック" panose="020B0609070205080204" pitchFamily="49" charset="-128"/>
              </a:rPr>
              <a:t>平均値の計測が完了したら、</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を点灯させる</a:t>
            </a:r>
          </a:p>
          <a:p>
            <a:r>
              <a:rPr lang="ja-JP" altLang="en-US"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a:solidFill>
                  <a:srgbClr val="FF0000"/>
                </a:solidFill>
                <a:latin typeface="ＭＳ ゴシック" panose="020B0609070205080204" pitchFamily="49" charset="-128"/>
                <a:ea typeface="ＭＳ ゴシック" panose="020B0609070205080204" pitchFamily="49" charset="-128"/>
              </a:rPr>
              <a:t>if ( </a:t>
            </a:r>
            <a:r>
              <a:rPr lang="en-US" altLang="ja-JP" sz="1000" b="1" dirty="0" err="1">
                <a:solidFill>
                  <a:srgbClr val="FF0000"/>
                </a:solidFill>
                <a:latin typeface="ＭＳ ゴシック" panose="020B0609070205080204" pitchFamily="49" charset="-128"/>
                <a:ea typeface="ＭＳ ゴシック" panose="020B0609070205080204" pitchFamily="49" charset="-128"/>
              </a:rPr>
              <a:t>enLedOnFlg</a:t>
            </a:r>
            <a:r>
              <a:rPr lang="en-US" altLang="ja-JP" sz="1000" b="1" dirty="0">
                <a:solidFill>
                  <a:srgbClr val="FF0000"/>
                </a:solidFill>
                <a:latin typeface="ＭＳ ゴシック" panose="020B0609070205080204" pitchFamily="49" charset="-128"/>
                <a:ea typeface="ＭＳ ゴシック" panose="020B0609070205080204" pitchFamily="49" charset="-128"/>
              </a:rPr>
              <a:t> == SET){</a:t>
            </a:r>
          </a:p>
          <a:p>
            <a:r>
              <a:rPr lang="en-US" altLang="ja-JP" sz="1000" b="1" dirty="0">
                <a:solidFill>
                  <a:srgbClr val="FF0000"/>
                </a:solidFill>
                <a:latin typeface="ＭＳ ゴシック" panose="020B0609070205080204" pitchFamily="49" charset="-128"/>
                <a:ea typeface="ＭＳ ゴシック" panose="020B0609070205080204" pitchFamily="49" charset="-128"/>
              </a:rPr>
              <a:t>    x =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msrAve-als_val</a:t>
            </a:r>
            <a:r>
              <a:rPr lang="en-US" altLang="ja-JP" sz="1000" b="1" dirty="0">
                <a:solidFill>
                  <a:srgbClr val="FF0000"/>
                </a:solidFill>
                <a:latin typeface="ＭＳ ゴシック" panose="020B0609070205080204" pitchFamily="49" charset="-128"/>
                <a:ea typeface="ＭＳ ゴシック" panose="020B0609070205080204" pitchFamily="49" charset="-128"/>
              </a:rPr>
              <a:t>;</a:t>
            </a:r>
          </a:p>
          <a:p>
            <a:r>
              <a:rPr lang="en-US" altLang="ja-JP" sz="1000" b="1" dirty="0">
                <a:solidFill>
                  <a:srgbClr val="FF0000"/>
                </a:solidFill>
                <a:latin typeface="ＭＳ ゴシック" panose="020B0609070205080204" pitchFamily="49" charset="-128"/>
                <a:ea typeface="ＭＳ ゴシック" panose="020B0609070205080204" pitchFamily="49" charset="-128"/>
              </a:rPr>
              <a:t>    if (x&lt;=0){</a:t>
            </a:r>
          </a:p>
          <a:p>
            <a:r>
              <a:rPr lang="en-US" altLang="ja-JP" sz="1000" b="1" dirty="0">
                <a:solidFill>
                  <a:srgbClr val="FF0000"/>
                </a:solidFill>
                <a:latin typeface="ＭＳ ゴシック" panose="020B0609070205080204" pitchFamily="49" charset="-128"/>
                <a:ea typeface="ＭＳ ゴシック" panose="020B0609070205080204" pitchFamily="49" charset="-128"/>
              </a:rPr>
              <a:t>      x=0;</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p>
          <a:p>
            <a:r>
              <a:rPr lang="en-US" altLang="ja-JP" sz="1000" b="1" dirty="0">
                <a:solidFill>
                  <a:srgbClr val="FF0000"/>
                </a:solidFill>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ledcAnalogWrite</a:t>
            </a:r>
            <a:r>
              <a:rPr lang="en-US" altLang="ja-JP" sz="1000" b="1" dirty="0">
                <a:solidFill>
                  <a:srgbClr val="FF0000"/>
                </a:solidFill>
                <a:latin typeface="ＭＳ ゴシック" panose="020B0609070205080204" pitchFamily="49" charset="-128"/>
                <a:ea typeface="ＭＳ ゴシック" panose="020B0609070205080204" pitchFamily="49" charset="-128"/>
              </a:rPr>
              <a:t>(LEDC_CHANNEL_0, 255*x/</a:t>
            </a:r>
            <a:r>
              <a:rPr lang="en-US" altLang="ja-JP" sz="1000" b="1" dirty="0" err="1">
                <a:solidFill>
                  <a:srgbClr val="FF0000"/>
                </a:solidFill>
                <a:latin typeface="ＭＳ ゴシック" panose="020B0609070205080204" pitchFamily="49" charset="-128"/>
                <a:ea typeface="ＭＳ ゴシック" panose="020B0609070205080204" pitchFamily="49" charset="-128"/>
              </a:rPr>
              <a:t>msrAve</a:t>
            </a:r>
            <a:r>
              <a:rPr lang="en-US" altLang="ja-JP" sz="1000" b="1" dirty="0">
                <a:solidFill>
                  <a:srgbClr val="FF0000"/>
                </a:solidFill>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a:t>
            </a:r>
          </a:p>
          <a:p>
            <a:r>
              <a:rPr lang="en-US" altLang="ja-JP" sz="1000" dirty="0">
                <a:latin typeface="ＭＳ ゴシック" panose="020B0609070205080204" pitchFamily="49" charset="-128"/>
                <a:ea typeface="ＭＳ ゴシック" panose="020B0609070205080204" pitchFamily="49" charset="-128"/>
              </a:rPr>
              <a:t>  delay(1000);</a:t>
            </a:r>
          </a:p>
          <a:p>
            <a:r>
              <a:rPr lang="en-US" altLang="ja-JP" sz="1000" dirty="0">
                <a:latin typeface="ＭＳ ゴシック" panose="020B0609070205080204" pitchFamily="49" charset="-128"/>
                <a:ea typeface="ＭＳ ゴシック" panose="020B0609070205080204" pitchFamily="49" charset="-128"/>
              </a:rPr>
              <a:t>}</a:t>
            </a:r>
          </a:p>
        </p:txBody>
      </p:sp>
      <p:sp>
        <p:nvSpPr>
          <p:cNvPr id="8" name="吹き出し: 角を丸めた四角形 7">
            <a:extLst>
              <a:ext uri="{FF2B5EF4-FFF2-40B4-BE49-F238E27FC236}">
                <a16:creationId xmlns:a16="http://schemas.microsoft.com/office/drawing/2014/main" id="{77E16FA6-97E1-494D-BD3B-F1BB13B27E49}"/>
              </a:ext>
            </a:extLst>
          </p:cNvPr>
          <p:cNvSpPr/>
          <p:nvPr/>
        </p:nvSpPr>
        <p:spPr>
          <a:xfrm>
            <a:off x="5473074" y="2118340"/>
            <a:ext cx="4398027" cy="2900570"/>
          </a:xfrm>
          <a:prstGeom prst="wedgeRoundRectCallout">
            <a:avLst>
              <a:gd name="adj1" fmla="val -129111"/>
              <a:gd name="adj2" fmla="val 742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a:t>
            </a:r>
            <a:r>
              <a:rPr lang="en-US" altLang="ja-JP" sz="1400" b="1" dirty="0"/>
              <a:t>LED</a:t>
            </a:r>
            <a:r>
              <a:rPr lang="ja-JP" altLang="en-US" sz="1400" b="1" dirty="0"/>
              <a:t>を光らせる許可」が出ていたのであれば、</a:t>
            </a:r>
            <a:endParaRPr lang="en-US" altLang="ja-JP" sz="1400" b="1" dirty="0"/>
          </a:p>
          <a:p>
            <a:pPr algn="ctr"/>
            <a:endParaRPr lang="en-US" altLang="ja-JP" sz="1400" b="1" dirty="0"/>
          </a:p>
          <a:p>
            <a:pPr algn="ctr"/>
            <a:r>
              <a:rPr lang="en-US" altLang="ja-JP" sz="1400" b="1" dirty="0"/>
              <a:t>x=</a:t>
            </a:r>
            <a:r>
              <a:rPr lang="ja-JP" altLang="en-US" sz="1400" b="1" dirty="0"/>
              <a:t>算出した照度の平均値</a:t>
            </a:r>
            <a:r>
              <a:rPr lang="en-US" altLang="ja-JP" sz="1400" b="1" dirty="0"/>
              <a:t>-</a:t>
            </a:r>
            <a:r>
              <a:rPr lang="ja-JP" altLang="en-US" sz="1400" b="1" dirty="0"/>
              <a:t>計測した照度</a:t>
            </a:r>
            <a:r>
              <a:rPr lang="en-US" altLang="ja-JP" sz="1400" b="1" dirty="0"/>
              <a:t>;</a:t>
            </a:r>
          </a:p>
          <a:p>
            <a:pPr algn="ctr"/>
            <a:endParaRPr lang="en-US" altLang="ja-JP" sz="1400" b="1" dirty="0"/>
          </a:p>
          <a:p>
            <a:pPr algn="ctr"/>
            <a:r>
              <a:rPr lang="ja-JP" altLang="en-US" sz="1400" b="1" dirty="0"/>
              <a:t>もし</a:t>
            </a:r>
            <a:r>
              <a:rPr lang="en-US" altLang="ja-JP" sz="1400" b="1" dirty="0"/>
              <a:t>x&lt;0</a:t>
            </a:r>
            <a:r>
              <a:rPr lang="ja-JP" altLang="en-US" sz="1400" b="1" dirty="0"/>
              <a:t>となる場合は、</a:t>
            </a:r>
            <a:r>
              <a:rPr lang="en-US" altLang="ja-JP" sz="1400" b="1" dirty="0"/>
              <a:t>x=0</a:t>
            </a:r>
            <a:r>
              <a:rPr lang="ja-JP" altLang="en-US" sz="1400" b="1" dirty="0"/>
              <a:t>に書き換える。</a:t>
            </a:r>
            <a:endParaRPr lang="en-US" altLang="ja-JP" sz="1400" b="1" dirty="0"/>
          </a:p>
          <a:p>
            <a:pPr algn="ctr"/>
            <a:endParaRPr kumimoji="1" lang="ja-JP" altLang="en-US" sz="1400" b="1" dirty="0"/>
          </a:p>
        </p:txBody>
      </p:sp>
    </p:spTree>
    <p:extLst>
      <p:ext uri="{BB962C8B-B14F-4D97-AF65-F5344CB8AC3E}">
        <p14:creationId xmlns:p14="http://schemas.microsoft.com/office/powerpoint/2010/main" val="500546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7836A5F-C94B-475A-9D79-DE06C8D0DD17}"/>
              </a:ext>
            </a:extLst>
          </p:cNvPr>
          <p:cNvPicPr>
            <a:picLocks noChangeAspect="1"/>
          </p:cNvPicPr>
          <p:nvPr/>
        </p:nvPicPr>
        <p:blipFill rotWithShape="1">
          <a:blip r:embed="rId2"/>
          <a:srcRect l="18880" t="23425" r="64600" b="60094"/>
          <a:stretch/>
        </p:blipFill>
        <p:spPr>
          <a:xfrm>
            <a:off x="632520" y="785327"/>
            <a:ext cx="1982784" cy="2223121"/>
          </a:xfrm>
          <a:prstGeom prst="rect">
            <a:avLst/>
          </a:prstGeom>
        </p:spPr>
      </p:pic>
      <p:sp>
        <p:nvSpPr>
          <p:cNvPr id="2" name="スライド番号プレースホルダー 1">
            <a:extLst>
              <a:ext uri="{FF2B5EF4-FFF2-40B4-BE49-F238E27FC236}">
                <a16:creationId xmlns:a16="http://schemas.microsoft.com/office/drawing/2014/main" id="{35A98CBF-B861-4E23-BCAB-14C4933BAD50}"/>
              </a:ext>
            </a:extLst>
          </p:cNvPr>
          <p:cNvSpPr>
            <a:spLocks noGrp="1"/>
          </p:cNvSpPr>
          <p:nvPr>
            <p:ph type="sldNum" sz="quarter" idx="10"/>
          </p:nvPr>
        </p:nvSpPr>
        <p:spPr/>
        <p:txBody>
          <a:bodyPr/>
          <a:lstStyle/>
          <a:p>
            <a:pPr>
              <a:defRPr/>
            </a:pPr>
            <a:fld id="{18097F6D-0C31-44C4-B89E-0551CB6EA887}" type="slidenum">
              <a:rPr lang="ja-JP" altLang="en-US" smtClean="0"/>
              <a:pPr>
                <a:defRPr/>
              </a:pPr>
              <a:t>75</a:t>
            </a:fld>
            <a:endParaRPr lang="ja-JP" altLang="en-US" dirty="0"/>
          </a:p>
        </p:txBody>
      </p:sp>
      <p:sp>
        <p:nvSpPr>
          <p:cNvPr id="3" name="タイトル 2">
            <a:extLst>
              <a:ext uri="{FF2B5EF4-FFF2-40B4-BE49-F238E27FC236}">
                <a16:creationId xmlns:a16="http://schemas.microsoft.com/office/drawing/2014/main" id="{1A70CD8E-A868-4317-A42F-DFA572327811}"/>
              </a:ext>
            </a:extLst>
          </p:cNvPr>
          <p:cNvSpPr>
            <a:spLocks noGrp="1"/>
          </p:cNvSpPr>
          <p:nvPr>
            <p:ph type="title"/>
          </p:nvPr>
        </p:nvSpPr>
        <p:spPr/>
        <p:txBody>
          <a:bodyPr/>
          <a:lstStyle/>
          <a:p>
            <a:r>
              <a:rPr kumimoji="1" lang="en-US" altLang="ja-JP" dirty="0"/>
              <a:t>PWM</a:t>
            </a:r>
            <a:r>
              <a:rPr kumimoji="1" lang="ja-JP" altLang="en-US" dirty="0"/>
              <a:t>出力が可能なポート</a:t>
            </a:r>
          </a:p>
        </p:txBody>
      </p:sp>
      <p:pic>
        <p:nvPicPr>
          <p:cNvPr id="5" name="図 4">
            <a:extLst>
              <a:ext uri="{FF2B5EF4-FFF2-40B4-BE49-F238E27FC236}">
                <a16:creationId xmlns:a16="http://schemas.microsoft.com/office/drawing/2014/main" id="{E91BF53C-155A-441C-875C-C41321F56528}"/>
              </a:ext>
            </a:extLst>
          </p:cNvPr>
          <p:cNvPicPr>
            <a:picLocks noChangeAspect="1"/>
          </p:cNvPicPr>
          <p:nvPr/>
        </p:nvPicPr>
        <p:blipFill rotWithShape="1">
          <a:blip r:embed="rId3"/>
          <a:srcRect l="72512" t="29603" r="5717" b="17082"/>
          <a:stretch/>
        </p:blipFill>
        <p:spPr>
          <a:xfrm>
            <a:off x="1793572" y="2016736"/>
            <a:ext cx="7056784" cy="3600400"/>
          </a:xfrm>
          <a:prstGeom prst="rect">
            <a:avLst/>
          </a:prstGeom>
        </p:spPr>
      </p:pic>
      <p:sp>
        <p:nvSpPr>
          <p:cNvPr id="4" name="正方形/長方形 3">
            <a:extLst>
              <a:ext uri="{FF2B5EF4-FFF2-40B4-BE49-F238E27FC236}">
                <a16:creationId xmlns:a16="http://schemas.microsoft.com/office/drawing/2014/main" id="{0FDB0896-319B-48F1-A782-D9CD65534C50}"/>
              </a:ext>
            </a:extLst>
          </p:cNvPr>
          <p:cNvSpPr/>
          <p:nvPr/>
        </p:nvSpPr>
        <p:spPr>
          <a:xfrm>
            <a:off x="3703572" y="1459091"/>
            <a:ext cx="3236784" cy="369332"/>
          </a:xfrm>
          <a:prstGeom prst="rect">
            <a:avLst/>
          </a:prstGeom>
        </p:spPr>
        <p:txBody>
          <a:bodyPr wrap="none">
            <a:spAutoFit/>
          </a:bodyPr>
          <a:lstStyle/>
          <a:p>
            <a:r>
              <a:rPr lang="en-US" altLang="ja-JP" dirty="0">
                <a:hlinkClick r:id="rId4"/>
              </a:rPr>
              <a:t>https://kit.socinno.com/1_3_b/</a:t>
            </a:r>
            <a:endParaRPr lang="ja-JP" altLang="en-US" dirty="0"/>
          </a:p>
        </p:txBody>
      </p:sp>
    </p:spTree>
    <p:extLst>
      <p:ext uri="{BB962C8B-B14F-4D97-AF65-F5344CB8AC3E}">
        <p14:creationId xmlns:p14="http://schemas.microsoft.com/office/powerpoint/2010/main" val="4124904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76</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照度センサを使った演習</a:t>
            </a:r>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3139321"/>
          </a:xfrm>
          <a:prstGeom prst="rect">
            <a:avLst/>
          </a:prstGeom>
          <a:noFill/>
        </p:spPr>
        <p:txBody>
          <a:bodyPr wrap="square" rtlCol="0">
            <a:spAutoFit/>
          </a:bodyPr>
          <a:lstStyle/>
          <a:p>
            <a:r>
              <a:rPr lang="ja-JP" altLang="en-US" dirty="0">
                <a:latin typeface="+mn-lt"/>
                <a:ea typeface="+mn-ea"/>
              </a:rPr>
              <a:t>以上で終わりです。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7" name="タイトル 1">
            <a:extLst>
              <a:ext uri="{FF2B5EF4-FFF2-40B4-BE49-F238E27FC236}">
                <a16:creationId xmlns:a16="http://schemas.microsoft.com/office/drawing/2014/main" id="{C98026CE-96C0-4DF3-B17B-748CFAB6A03F}"/>
              </a:ext>
            </a:extLst>
          </p:cNvPr>
          <p:cNvSpPr txBox="1">
            <a:spLocks/>
          </p:cNvSpPr>
          <p:nvPr/>
        </p:nvSpPr>
        <p:spPr>
          <a:xfrm>
            <a:off x="776536" y="1148693"/>
            <a:ext cx="8352928" cy="4560613"/>
          </a:xfrm>
          <a:prstGeom prst="rect">
            <a:avLst/>
          </a:prstGeom>
        </p:spPr>
        <p:txBody>
          <a:bodyPr vert="horz" lIns="91440" tIns="45720" rIns="91440" bIns="45720" rtlCol="0" anchor="ctr" anchorCtr="0">
            <a:normAutofit fontScale="90000" lnSpcReduction="20000"/>
          </a:bodyPr>
          <a:lstStyle>
            <a:lvl1pPr algn="l" defTabSz="914400" rtl="0" eaLnBrk="1" latinLnBrk="0" hangingPunct="1">
              <a:lnSpc>
                <a:spcPct val="90000"/>
              </a:lnSpc>
              <a:spcBef>
                <a:spcPct val="0"/>
              </a:spcBef>
              <a:buNone/>
              <a:defRPr kumimoji="1" sz="1800" b="1" kern="1200">
                <a:solidFill>
                  <a:schemeClr val="tx1"/>
                </a:solidFill>
                <a:latin typeface="+mj-lt"/>
                <a:ea typeface="+mj-ea"/>
                <a:cs typeface="+mj-cs"/>
              </a:defRPr>
            </a:lvl1pPr>
          </a:lstStyle>
          <a:p>
            <a:pPr marL="533400" indent="-533400" fontAlgn="auto">
              <a:spcAft>
                <a:spcPts val="0"/>
              </a:spcAft>
            </a:pP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①回路の設計</a:t>
            </a: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②照度センサ</a:t>
            </a:r>
            <a:r>
              <a:rPr lang="en-US" altLang="ja-JP" sz="3200" u="sng" dirty="0"/>
              <a:t>/</a:t>
            </a:r>
            <a:r>
              <a:rPr lang="ja-JP" altLang="en-US" sz="3200" u="sng" dirty="0"/>
              <a:t>加速度センサの動作確認</a:t>
            </a:r>
            <a:br>
              <a:rPr lang="en-US" altLang="ja-JP" sz="3200" u="sng" dirty="0"/>
            </a:br>
            <a:br>
              <a:rPr lang="en-US" altLang="ja-JP" sz="3200" u="sng" dirty="0"/>
            </a:br>
            <a:r>
              <a:rPr lang="en-US" altLang="ja-JP" sz="3200" u="sng" dirty="0"/>
              <a:t>[</a:t>
            </a:r>
            <a:r>
              <a:rPr lang="ja-JP" altLang="en-US" sz="3200" u="sng" dirty="0"/>
              <a:t>済</a:t>
            </a:r>
            <a:r>
              <a:rPr lang="en-US" altLang="ja-JP" sz="3200" u="sng" dirty="0"/>
              <a:t>]</a:t>
            </a:r>
            <a:r>
              <a:rPr lang="ja-JP" altLang="en-US" sz="3200" u="sng" dirty="0"/>
              <a:t>③サンプルプログラムの解説</a:t>
            </a:r>
            <a:br>
              <a:rPr lang="en-US" altLang="ja-JP" sz="3200" u="sng" dirty="0"/>
            </a:br>
            <a:br>
              <a:rPr lang="en-US" altLang="ja-JP" sz="3200" u="sng" dirty="0">
                <a:solidFill>
                  <a:srgbClr val="FF0000"/>
                </a:solidFill>
              </a:rPr>
            </a:br>
            <a:r>
              <a:rPr lang="ja-JP" altLang="en-US" sz="3200" u="sng" dirty="0"/>
              <a:t>④照度センサを使った演習</a:t>
            </a:r>
            <a:br>
              <a:rPr lang="en-US" altLang="ja-JP" sz="3200" u="sng" dirty="0">
                <a:solidFill>
                  <a:srgbClr val="FF0000"/>
                </a:solidFill>
              </a:rPr>
            </a:br>
            <a:br>
              <a:rPr lang="en-US" altLang="ja-JP" sz="3200" u="sng" dirty="0">
                <a:solidFill>
                  <a:srgbClr val="FF0000"/>
                </a:solidFill>
              </a:rPr>
            </a:br>
            <a:r>
              <a:rPr lang="ja-JP" altLang="en-US" sz="3200" u="sng" dirty="0">
                <a:solidFill>
                  <a:srgbClr val="FF0000"/>
                </a:solidFill>
              </a:rPr>
              <a:t>⑤加速度センサを使った演習</a:t>
            </a:r>
            <a:br>
              <a:rPr lang="en-US" altLang="ja-JP" sz="3200" u="sng" dirty="0">
                <a:solidFill>
                  <a:srgbClr val="FF0000"/>
                </a:solidFill>
              </a:rPr>
            </a:br>
            <a:br>
              <a:rPr lang="en-US" altLang="ja-JP" sz="3200" u="sng" dirty="0"/>
            </a:br>
            <a:br>
              <a:rPr lang="en-US" altLang="ja-JP" sz="3200" u="sng" dirty="0"/>
            </a:br>
            <a:endParaRPr lang="ja-JP" altLang="en-US" sz="3200" u="sng" dirty="0"/>
          </a:p>
        </p:txBody>
      </p:sp>
    </p:spTree>
    <p:extLst>
      <p:ext uri="{BB962C8B-B14F-4D97-AF65-F5344CB8AC3E}">
        <p14:creationId xmlns:p14="http://schemas.microsoft.com/office/powerpoint/2010/main" val="2663543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77</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9827769-3EC5-4651-8652-870DD9EC1A65}"/>
                  </a:ext>
                </a:extLst>
              </p:cNvPr>
              <p:cNvSpPr txBox="1"/>
              <p:nvPr/>
            </p:nvSpPr>
            <p:spPr>
              <a:xfrm>
                <a:off x="560512" y="1400860"/>
                <a:ext cx="9488066" cy="4247317"/>
              </a:xfrm>
              <a:prstGeom prst="rect">
                <a:avLst/>
              </a:prstGeom>
              <a:noFill/>
            </p:spPr>
            <p:txBody>
              <a:bodyPr wrap="square" rtlCol="0">
                <a:spAutoFit/>
              </a:bodyPr>
              <a:lstStyle/>
              <a:p>
                <a:r>
                  <a:rPr lang="en-US" altLang="ja-JP" dirty="0">
                    <a:latin typeface="+mn-lt"/>
                    <a:ea typeface="+mn-ea"/>
                  </a:rPr>
                  <a:t>&lt;</a:t>
                </a:r>
                <a:r>
                  <a:rPr lang="en-US" altLang="ja-JP" dirty="0"/>
                  <a:t>BMX055</a:t>
                </a:r>
                <a:r>
                  <a:rPr lang="ja-JP" altLang="en-US" dirty="0">
                    <a:latin typeface="+mn-lt"/>
                    <a:ea typeface="+mn-ea"/>
                  </a:rPr>
                  <a:t>で分かること</a:t>
                </a:r>
                <a:r>
                  <a:rPr lang="en-US" altLang="ja-JP" dirty="0">
                    <a:latin typeface="+mn-lt"/>
                    <a:ea typeface="+mn-ea"/>
                  </a:rPr>
                  <a:t>&gt;</a:t>
                </a:r>
              </a:p>
              <a:p>
                <a:endParaRPr lang="en-US" altLang="ja-JP" dirty="0">
                  <a:latin typeface="+mn-lt"/>
                  <a:ea typeface="+mn-ea"/>
                </a:endParaRPr>
              </a:p>
              <a:p>
                <a:endParaRPr lang="en-US" altLang="ja-JP" dirty="0">
                  <a:latin typeface="+mn-lt"/>
                  <a:ea typeface="+mn-ea"/>
                </a:endParaRPr>
              </a:p>
              <a:p>
                <a:r>
                  <a:rPr lang="ja-JP" altLang="en-US" dirty="0">
                    <a:latin typeface="+mn-lt"/>
                    <a:ea typeface="+mn-ea"/>
                  </a:rPr>
                  <a:t>・加速度</a:t>
                </a:r>
                <a:r>
                  <a:rPr lang="en-US" altLang="ja-JP" dirty="0">
                    <a:latin typeface="+mn-lt"/>
                    <a:ea typeface="+mn-ea"/>
                  </a:rPr>
                  <a:t>(</a:t>
                </a:r>
                <a:r>
                  <a:rPr lang="en-US" altLang="ja-JP" dirty="0" err="1">
                    <a:latin typeface="+mn-lt"/>
                    <a:ea typeface="+mn-ea"/>
                  </a:rPr>
                  <a:t>Accle</a:t>
                </a:r>
                <a:r>
                  <a:rPr lang="en-US" altLang="ja-JP" dirty="0">
                    <a:latin typeface="+mn-lt"/>
                    <a:ea typeface="+mn-ea"/>
                  </a:rPr>
                  <a:t>)</a:t>
                </a:r>
                <a:r>
                  <a:rPr lang="ja-JP" altLang="en-US" dirty="0">
                    <a:latin typeface="+mn-lt"/>
                    <a:ea typeface="+mn-ea"/>
                  </a:rPr>
                  <a:t>：</a:t>
                </a:r>
                <a:r>
                  <a:rPr lang="en-US" altLang="ja-JP" dirty="0">
                    <a:latin typeface="+mn-lt"/>
                    <a:ea typeface="+mn-ea"/>
                  </a:rPr>
                  <a:t>[m/</a:t>
                </a:r>
                <a14:m>
                  <m:oMath xmlns:m="http://schemas.openxmlformats.org/officeDocument/2006/math">
                    <m:sSup>
                      <m:sSupPr>
                        <m:ctrlPr>
                          <a:rPr lang="en-US" altLang="ja-JP" i="1" smtClean="0">
                            <a:latin typeface="Cambria Math" panose="02040503050406030204" pitchFamily="18" charset="0"/>
                            <a:ea typeface="+mn-ea"/>
                          </a:rPr>
                        </m:ctrlPr>
                      </m:sSupPr>
                      <m:e>
                        <m:r>
                          <a:rPr lang="en-US" altLang="ja-JP" b="0" i="1" smtClean="0">
                            <a:latin typeface="Cambria Math" panose="02040503050406030204" pitchFamily="18" charset="0"/>
                            <a:ea typeface="+mn-ea"/>
                          </a:rPr>
                          <m:t>𝑆</m:t>
                        </m:r>
                      </m:e>
                      <m:sup>
                        <m:r>
                          <a:rPr lang="en-US" altLang="ja-JP" b="0" i="1" smtClean="0">
                            <a:latin typeface="Cambria Math" panose="02040503050406030204" pitchFamily="18" charset="0"/>
                            <a:ea typeface="+mn-ea"/>
                          </a:rPr>
                          <m:t>2</m:t>
                        </m:r>
                      </m:sup>
                    </m:sSup>
                  </m:oMath>
                </a14:m>
                <a:r>
                  <a:rPr lang="en-US" altLang="ja-JP" dirty="0">
                    <a:latin typeface="+mn-lt"/>
                    <a:ea typeface="+mn-ea"/>
                  </a:rPr>
                  <a:t>]</a:t>
                </a:r>
              </a:p>
              <a:p>
                <a:r>
                  <a:rPr lang="ja-JP" altLang="en-US" dirty="0">
                    <a:latin typeface="+mn-lt"/>
                    <a:ea typeface="+mn-ea"/>
                  </a:rPr>
                  <a:t>　⇒傾き</a:t>
                </a:r>
                <a:endParaRPr lang="en-US" altLang="ja-JP" dirty="0">
                  <a:latin typeface="+mn-lt"/>
                  <a:ea typeface="+mn-ea"/>
                </a:endParaRPr>
              </a:p>
              <a:p>
                <a:r>
                  <a:rPr lang="ja-JP" altLang="en-US" dirty="0">
                    <a:latin typeface="+mn-lt"/>
                    <a:ea typeface="+mn-ea"/>
                  </a:rPr>
                  <a:t>　　速度</a:t>
                </a:r>
                <a:endParaRPr lang="en-US" altLang="ja-JP" dirty="0">
                  <a:latin typeface="+mn-lt"/>
                  <a:ea typeface="+mn-ea"/>
                </a:endParaRPr>
              </a:p>
              <a:p>
                <a:r>
                  <a:rPr lang="ja-JP" altLang="en-US" dirty="0">
                    <a:latin typeface="+mn-lt"/>
                    <a:ea typeface="+mn-ea"/>
                  </a:rPr>
                  <a:t>　　変位</a:t>
                </a:r>
                <a:endParaRPr lang="en-US" altLang="ja-JP" dirty="0">
                  <a:latin typeface="+mn-lt"/>
                  <a:ea typeface="+mn-ea"/>
                </a:endParaRPr>
              </a:p>
              <a:p>
                <a:r>
                  <a:rPr lang="ja-JP" altLang="en-US" dirty="0">
                    <a:latin typeface="+mn-lt"/>
                    <a:ea typeface="+mn-ea"/>
                  </a:rPr>
                  <a:t>　　平行移動</a:t>
                </a:r>
                <a:r>
                  <a:rPr lang="en-US" altLang="ja-JP" dirty="0">
                    <a:latin typeface="+mn-lt"/>
                    <a:ea typeface="+mn-ea"/>
                  </a:rPr>
                  <a:t>(</a:t>
                </a:r>
                <a:r>
                  <a:rPr lang="ja-JP" altLang="en-US" dirty="0">
                    <a:latin typeface="+mn-lt"/>
                    <a:ea typeface="+mn-ea"/>
                  </a:rPr>
                  <a:t>動き</a:t>
                </a:r>
                <a:r>
                  <a:rPr lang="en-US" altLang="ja-JP" dirty="0">
                    <a:latin typeface="+mn-lt"/>
                    <a:ea typeface="+mn-ea"/>
                  </a:rPr>
                  <a:t>/</a:t>
                </a:r>
                <a:r>
                  <a:rPr lang="ja-JP" altLang="en-US" dirty="0">
                    <a:latin typeface="+mn-lt"/>
                    <a:ea typeface="+mn-ea"/>
                  </a:rPr>
                  <a:t>移動</a:t>
                </a:r>
                <a:r>
                  <a:rPr lang="en-US" altLang="ja-JP" dirty="0">
                    <a:latin typeface="+mn-lt"/>
                    <a:ea typeface="+mn-ea"/>
                  </a:rPr>
                  <a:t>/</a:t>
                </a:r>
                <a:r>
                  <a:rPr lang="ja-JP" altLang="en-US" dirty="0">
                    <a:latin typeface="+mn-lt"/>
                    <a:ea typeface="+mn-ea"/>
                  </a:rPr>
                  <a:t>衝撃</a:t>
                </a:r>
                <a:r>
                  <a:rPr lang="en-US" altLang="ja-JP" dirty="0">
                    <a:latin typeface="+mn-lt"/>
                    <a:ea typeface="+mn-ea"/>
                  </a:rPr>
                  <a:t>/</a:t>
                </a:r>
                <a:r>
                  <a:rPr lang="ja-JP" altLang="en-US" dirty="0">
                    <a:latin typeface="+mn-lt"/>
                    <a:ea typeface="+mn-ea"/>
                  </a:rPr>
                  <a:t>落下</a:t>
                </a:r>
                <a:r>
                  <a:rPr lang="en-US" altLang="ja-JP" dirty="0">
                    <a:latin typeface="+mn-lt"/>
                    <a:ea typeface="+mn-ea"/>
                  </a:rPr>
                  <a:t>)</a:t>
                </a:r>
              </a:p>
              <a:p>
                <a:endParaRPr lang="en-US" altLang="ja-JP" dirty="0">
                  <a:latin typeface="+mn-lt"/>
                  <a:ea typeface="+mn-ea"/>
                </a:endParaRPr>
              </a:p>
              <a:p>
                <a:r>
                  <a:rPr lang="ja-JP" altLang="en-US" dirty="0">
                    <a:latin typeface="+mn-lt"/>
                    <a:ea typeface="+mn-ea"/>
                  </a:rPr>
                  <a:t>・角速度</a:t>
                </a:r>
                <a:r>
                  <a:rPr lang="en-US" altLang="ja-JP" dirty="0">
                    <a:latin typeface="+mn-lt"/>
                    <a:ea typeface="+mn-ea"/>
                  </a:rPr>
                  <a:t>(Gyro)</a:t>
                </a:r>
                <a:r>
                  <a:rPr lang="ja-JP" altLang="en-US" dirty="0">
                    <a:latin typeface="+mn-lt"/>
                    <a:ea typeface="+mn-ea"/>
                  </a:rPr>
                  <a:t>：</a:t>
                </a:r>
                <a:r>
                  <a:rPr lang="en-US" altLang="ja-JP" dirty="0">
                    <a:latin typeface="+mn-lt"/>
                    <a:ea typeface="+mn-ea"/>
                  </a:rPr>
                  <a:t>[deg/s]</a:t>
                </a:r>
              </a:p>
              <a:p>
                <a:r>
                  <a:rPr lang="ja-JP" altLang="en-US" dirty="0">
                    <a:latin typeface="+mn-lt"/>
                    <a:ea typeface="+mn-ea"/>
                  </a:rPr>
                  <a:t>　⇒回転方向</a:t>
                </a:r>
                <a:endParaRPr lang="en-US" altLang="ja-JP" dirty="0">
                  <a:latin typeface="+mn-lt"/>
                  <a:ea typeface="+mn-ea"/>
                </a:endParaRPr>
              </a:p>
              <a:p>
                <a:endParaRPr lang="en-US" altLang="ja-JP" dirty="0">
                  <a:latin typeface="+mn-lt"/>
                  <a:ea typeface="+mn-ea"/>
                </a:endParaRPr>
              </a:p>
              <a:p>
                <a:r>
                  <a:rPr lang="ja-JP" altLang="en-US" dirty="0">
                    <a:latin typeface="+mn-lt"/>
                    <a:ea typeface="+mn-ea"/>
                  </a:rPr>
                  <a:t>・磁場値</a:t>
                </a:r>
                <a:r>
                  <a:rPr lang="en-US" altLang="ja-JP" dirty="0"/>
                  <a:t>[</a:t>
                </a:r>
                <a:r>
                  <a:rPr lang="en-US" altLang="ja-JP" dirty="0" err="1"/>
                  <a:t>μT</a:t>
                </a:r>
                <a:r>
                  <a:rPr lang="en-US" altLang="ja-JP" dirty="0"/>
                  <a:t>]</a:t>
                </a:r>
              </a:p>
              <a:p>
                <a:r>
                  <a:rPr lang="ja-JP" altLang="en-US" dirty="0">
                    <a:latin typeface="+mj-ea"/>
                    <a:ea typeface="+mj-ea"/>
                  </a:rPr>
                  <a:t>　⇒方位</a:t>
                </a:r>
                <a:endParaRPr lang="en-US" altLang="ja-JP" dirty="0">
                  <a:latin typeface="+mj-ea"/>
                  <a:ea typeface="+mj-ea"/>
                </a:endParaRPr>
              </a:p>
              <a:p>
                <a:endParaRPr lang="en-US" altLang="ja-JP" dirty="0"/>
              </a:p>
            </p:txBody>
          </p:sp>
        </mc:Choice>
        <mc:Fallback xmlns="">
          <p:sp>
            <p:nvSpPr>
              <p:cNvPr id="5" name="テキスト ボックス 4">
                <a:extLst>
                  <a:ext uri="{FF2B5EF4-FFF2-40B4-BE49-F238E27FC236}">
                    <a16:creationId xmlns:a16="http://schemas.microsoft.com/office/drawing/2014/main" id="{A9827769-3EC5-4651-8652-870DD9EC1A65}"/>
                  </a:ext>
                </a:extLst>
              </p:cNvPr>
              <p:cNvSpPr txBox="1">
                <a:spLocks noRot="1" noChangeAspect="1" noMove="1" noResize="1" noEditPoints="1" noAdjustHandles="1" noChangeArrowheads="1" noChangeShapeType="1" noTextEdit="1"/>
              </p:cNvSpPr>
              <p:nvPr/>
            </p:nvSpPr>
            <p:spPr>
              <a:xfrm>
                <a:off x="560512" y="1400860"/>
                <a:ext cx="9488066" cy="4247317"/>
              </a:xfrm>
              <a:prstGeom prst="rect">
                <a:avLst/>
              </a:prstGeom>
              <a:blipFill>
                <a:blip r:embed="rId2"/>
                <a:stretch>
                  <a:fillRect l="-578" t="-1291"/>
                </a:stretch>
              </a:blipFill>
            </p:spPr>
            <p:txBody>
              <a:bodyPr/>
              <a:lstStyle/>
              <a:p>
                <a:r>
                  <a:rPr lang="ja-JP" altLang="en-US">
                    <a:noFill/>
                  </a:rPr>
                  <a:t> </a:t>
                </a:r>
              </a:p>
            </p:txBody>
          </p:sp>
        </mc:Fallback>
      </mc:AlternateContent>
      <p:pic>
        <p:nvPicPr>
          <p:cNvPr id="6" name="Picture 4" descr="https://qiita-image-store.s3.ap-northeast-1.amazonaws.com/0/293692/5860b403-eaa8-8133-599f-960ebd78fb1e.png (640×480)">
            <a:extLst>
              <a:ext uri="{FF2B5EF4-FFF2-40B4-BE49-F238E27FC236}">
                <a16:creationId xmlns:a16="http://schemas.microsoft.com/office/drawing/2014/main" id="{1610A040-9EE4-4F64-954C-71895647E2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29" t="11601" r="24074" b="13089"/>
          <a:stretch/>
        </p:blipFill>
        <p:spPr bwMode="auto">
          <a:xfrm>
            <a:off x="5097016" y="845034"/>
            <a:ext cx="4392599" cy="535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920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78</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1477328"/>
          </a:xfrm>
          <a:prstGeom prst="rect">
            <a:avLst/>
          </a:prstGeom>
          <a:noFill/>
        </p:spPr>
        <p:txBody>
          <a:bodyPr wrap="square" rtlCol="0">
            <a:spAutoFit/>
          </a:bodyPr>
          <a:lstStyle/>
          <a:p>
            <a:r>
              <a:rPr lang="en-US" altLang="ja-JP" dirty="0">
                <a:latin typeface="+mn-lt"/>
                <a:ea typeface="+mn-ea"/>
              </a:rPr>
              <a:t>&lt;</a:t>
            </a:r>
            <a:r>
              <a:rPr lang="ja-JP" altLang="en-US" dirty="0">
                <a:latin typeface="+mn-lt"/>
                <a:ea typeface="+mn-ea"/>
              </a:rPr>
              <a:t>加速度</a:t>
            </a:r>
            <a:r>
              <a:rPr lang="en-US" altLang="ja-JP" dirty="0">
                <a:latin typeface="+mn-lt"/>
                <a:ea typeface="+mn-ea"/>
              </a:rPr>
              <a:t>&gt;</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sp>
        <p:nvSpPr>
          <p:cNvPr id="7" name="正方形/長方形 6">
            <a:extLst>
              <a:ext uri="{FF2B5EF4-FFF2-40B4-BE49-F238E27FC236}">
                <a16:creationId xmlns:a16="http://schemas.microsoft.com/office/drawing/2014/main" id="{92205407-19F6-48F0-8950-4A1F88911B68}"/>
              </a:ext>
            </a:extLst>
          </p:cNvPr>
          <p:cNvSpPr/>
          <p:nvPr/>
        </p:nvSpPr>
        <p:spPr>
          <a:xfrm>
            <a:off x="1247279" y="5980879"/>
            <a:ext cx="8093124" cy="369332"/>
          </a:xfrm>
          <a:prstGeom prst="rect">
            <a:avLst/>
          </a:prstGeom>
        </p:spPr>
        <p:txBody>
          <a:bodyPr wrap="square">
            <a:spAutoFit/>
          </a:bodyPr>
          <a:lstStyle/>
          <a:p>
            <a:r>
              <a:rPr lang="en-US" altLang="ja-JP" dirty="0">
                <a:hlinkClick r:id="rId2"/>
              </a:rPr>
              <a:t>https://www.marubun.co.jp/product/component/a7ijkd000000ip73.html</a:t>
            </a:r>
            <a:endParaRPr lang="ja-JP" altLang="en-US" dirty="0"/>
          </a:p>
        </p:txBody>
      </p:sp>
      <p:pic>
        <p:nvPicPr>
          <p:cNvPr id="9" name="図 8">
            <a:extLst>
              <a:ext uri="{FF2B5EF4-FFF2-40B4-BE49-F238E27FC236}">
                <a16:creationId xmlns:a16="http://schemas.microsoft.com/office/drawing/2014/main" id="{62E4D4FC-F605-4B80-8080-8BE3C840D83A}"/>
              </a:ext>
            </a:extLst>
          </p:cNvPr>
          <p:cNvPicPr>
            <a:picLocks noChangeAspect="1"/>
          </p:cNvPicPr>
          <p:nvPr/>
        </p:nvPicPr>
        <p:blipFill rotWithShape="1">
          <a:blip r:embed="rId3"/>
          <a:srcRect l="25160" t="3973" r="25279" b="52100"/>
          <a:stretch/>
        </p:blipFill>
        <p:spPr>
          <a:xfrm>
            <a:off x="344377" y="1022236"/>
            <a:ext cx="4978130" cy="4958643"/>
          </a:xfrm>
          <a:prstGeom prst="rect">
            <a:avLst/>
          </a:prstGeom>
        </p:spPr>
      </p:pic>
      <p:pic>
        <p:nvPicPr>
          <p:cNvPr id="10" name="Picture 4" descr="https://qiita-image-store.s3.ap-northeast-1.amazonaws.com/0/293692/5860b403-eaa8-8133-599f-960ebd78fb1e.png (640×480)">
            <a:extLst>
              <a:ext uri="{FF2B5EF4-FFF2-40B4-BE49-F238E27FC236}">
                <a16:creationId xmlns:a16="http://schemas.microsoft.com/office/drawing/2014/main" id="{461F5222-ADAB-4F1A-B9A8-15F312E233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29" t="11601" r="24074" b="13089"/>
          <a:stretch/>
        </p:blipFill>
        <p:spPr bwMode="auto">
          <a:xfrm>
            <a:off x="6106044" y="2697266"/>
            <a:ext cx="2672041" cy="325989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下 10">
            <a:extLst>
              <a:ext uri="{FF2B5EF4-FFF2-40B4-BE49-F238E27FC236}">
                <a16:creationId xmlns:a16="http://schemas.microsoft.com/office/drawing/2014/main" id="{93642E1F-2B59-413F-936F-A3FA1702C251}"/>
              </a:ext>
            </a:extLst>
          </p:cNvPr>
          <p:cNvSpPr/>
          <p:nvPr/>
        </p:nvSpPr>
        <p:spPr>
          <a:xfrm>
            <a:off x="7486601" y="2685166"/>
            <a:ext cx="1008112" cy="84715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1ACA7DB-43B3-46CD-A812-75170AAB071D}"/>
                  </a:ext>
                </a:extLst>
              </p:cNvPr>
              <p:cNvSpPr txBox="1"/>
              <p:nvPr/>
            </p:nvSpPr>
            <p:spPr>
              <a:xfrm>
                <a:off x="8513438" y="2954856"/>
                <a:ext cx="1392562" cy="307777"/>
              </a:xfrm>
              <a:prstGeom prst="rect">
                <a:avLst/>
              </a:prstGeom>
              <a:noFill/>
            </p:spPr>
            <p:txBody>
              <a:bodyPr wrap="square" rtlCol="0">
                <a:spAutoFit/>
              </a:bodyPr>
              <a:lstStyle/>
              <a:p>
                <a:r>
                  <a:rPr lang="en-US" altLang="ja-JP" sz="1400" dirty="0">
                    <a:latin typeface="+mn-lt"/>
                    <a:ea typeface="+mn-ea"/>
                  </a:rPr>
                  <a:t>1G=9.8</a:t>
                </a:r>
                <a:r>
                  <a:rPr lang="en-US" altLang="ja-JP" sz="1400" dirty="0"/>
                  <a:t>[m/</a:t>
                </a:r>
                <a14:m>
                  <m:oMath xmlns:m="http://schemas.openxmlformats.org/officeDocument/2006/math">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𝑆</m:t>
                        </m:r>
                      </m:e>
                      <m:sup>
                        <m:r>
                          <a:rPr lang="en-US" altLang="ja-JP" sz="1400" i="1">
                            <a:latin typeface="Cambria Math" panose="02040503050406030204" pitchFamily="18" charset="0"/>
                          </a:rPr>
                          <m:t>2</m:t>
                        </m:r>
                      </m:sup>
                    </m:sSup>
                  </m:oMath>
                </a14:m>
                <a:r>
                  <a:rPr lang="en-US" altLang="ja-JP" sz="1400" dirty="0"/>
                  <a:t>]</a:t>
                </a:r>
              </a:p>
            </p:txBody>
          </p:sp>
        </mc:Choice>
        <mc:Fallback xmlns="">
          <p:sp>
            <p:nvSpPr>
              <p:cNvPr id="12" name="テキスト ボックス 11">
                <a:extLst>
                  <a:ext uri="{FF2B5EF4-FFF2-40B4-BE49-F238E27FC236}">
                    <a16:creationId xmlns:a16="http://schemas.microsoft.com/office/drawing/2014/main" id="{D1ACA7DB-43B3-46CD-A812-75170AAB071D}"/>
                  </a:ext>
                </a:extLst>
              </p:cNvPr>
              <p:cNvSpPr txBox="1">
                <a:spLocks noRot="1" noChangeAspect="1" noMove="1" noResize="1" noEditPoints="1" noAdjustHandles="1" noChangeArrowheads="1" noChangeShapeType="1" noTextEdit="1"/>
              </p:cNvSpPr>
              <p:nvPr/>
            </p:nvSpPr>
            <p:spPr>
              <a:xfrm>
                <a:off x="8513438" y="2954856"/>
                <a:ext cx="1392562" cy="307777"/>
              </a:xfrm>
              <a:prstGeom prst="rect">
                <a:avLst/>
              </a:prstGeom>
              <a:blipFill>
                <a:blip r:embed="rId5"/>
                <a:stretch>
                  <a:fillRect l="-1316" t="-8000" b="-22000"/>
                </a:stretch>
              </a:blipFill>
            </p:spPr>
            <p:txBody>
              <a:bodyPr/>
              <a:lstStyle/>
              <a:p>
                <a:r>
                  <a:rPr lang="ja-JP" altLang="en-US">
                    <a:noFill/>
                  </a:rPr>
                  <a:t> </a:t>
                </a:r>
              </a:p>
            </p:txBody>
          </p:sp>
        </mc:Fallback>
      </mc:AlternateContent>
      <p:pic>
        <p:nvPicPr>
          <p:cNvPr id="13" name="図 12">
            <a:extLst>
              <a:ext uri="{FF2B5EF4-FFF2-40B4-BE49-F238E27FC236}">
                <a16:creationId xmlns:a16="http://schemas.microsoft.com/office/drawing/2014/main" id="{9BA7F11C-4B69-4729-AFDB-2F22A77D43A4}"/>
              </a:ext>
            </a:extLst>
          </p:cNvPr>
          <p:cNvPicPr>
            <a:picLocks noChangeAspect="1"/>
          </p:cNvPicPr>
          <p:nvPr/>
        </p:nvPicPr>
        <p:blipFill rotWithShape="1">
          <a:blip r:embed="rId6"/>
          <a:srcRect l="37020" t="10801" r="41740" b="68900"/>
          <a:stretch/>
        </p:blipFill>
        <p:spPr>
          <a:xfrm>
            <a:off x="5750543" y="396492"/>
            <a:ext cx="2041131" cy="2192319"/>
          </a:xfrm>
          <a:prstGeom prst="rect">
            <a:avLst/>
          </a:prstGeom>
        </p:spPr>
      </p:pic>
    </p:spTree>
    <p:extLst>
      <p:ext uri="{BB962C8B-B14F-4D97-AF65-F5344CB8AC3E}">
        <p14:creationId xmlns:p14="http://schemas.microsoft.com/office/powerpoint/2010/main" val="247612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a:t>
            </a:fld>
            <a:endParaRPr lang="ja-JP" altLang="en-US" dirty="0"/>
          </a:p>
        </p:txBody>
      </p:sp>
      <p:sp>
        <p:nvSpPr>
          <p:cNvPr id="7" name="コンテンツ プレースホルダー 3">
            <a:extLst>
              <a:ext uri="{FF2B5EF4-FFF2-40B4-BE49-F238E27FC236}">
                <a16:creationId xmlns:a16="http://schemas.microsoft.com/office/drawing/2014/main" id="{FC84CDAA-FC7D-40FA-AAC8-93A0A1ACF2A1}"/>
              </a:ext>
            </a:extLst>
          </p:cNvPr>
          <p:cNvSpPr>
            <a:spLocks noGrp="1"/>
          </p:cNvSpPr>
          <p:nvPr>
            <p:ph idx="1"/>
          </p:nvPr>
        </p:nvSpPr>
        <p:spPr>
          <a:xfrm>
            <a:off x="427163" y="1196751"/>
            <a:ext cx="9174038" cy="5040561"/>
          </a:xfrm>
        </p:spPr>
        <p:txBody>
          <a:bodyPr/>
          <a:lstStyle/>
          <a:p>
            <a:pPr marL="533400" indent="-533400">
              <a:spcBef>
                <a:spcPct val="0"/>
              </a:spcBef>
              <a:buNone/>
            </a:pPr>
            <a:r>
              <a:rPr lang="ja-JP" altLang="en-US" sz="2800" dirty="0">
                <a:latin typeface="+mn-ea"/>
              </a:rPr>
              <a:t>目次</a:t>
            </a:r>
          </a:p>
          <a:p>
            <a:pPr marL="533400" indent="-533400">
              <a:spcBef>
                <a:spcPct val="0"/>
              </a:spcBef>
              <a:buNone/>
            </a:pPr>
            <a:r>
              <a:rPr lang="ja-JP" altLang="en-US" sz="2800" dirty="0">
                <a:latin typeface="+mn-ea"/>
              </a:rPr>
              <a:t>	</a:t>
            </a:r>
            <a:r>
              <a:rPr lang="en-US" altLang="ja-JP" sz="2800" dirty="0">
                <a:latin typeface="+mn-ea"/>
              </a:rPr>
              <a:t>1. </a:t>
            </a:r>
            <a:r>
              <a:rPr lang="ja-JP" altLang="en-US" sz="2800" dirty="0">
                <a:latin typeface="+mn-ea"/>
              </a:rPr>
              <a:t>アナログ</a:t>
            </a:r>
            <a:r>
              <a:rPr lang="en-US" altLang="ja-JP" sz="2800" dirty="0">
                <a:latin typeface="+mn-ea"/>
              </a:rPr>
              <a:t>/</a:t>
            </a:r>
            <a:r>
              <a:rPr lang="ja-JP" altLang="en-US" sz="2800" dirty="0">
                <a:latin typeface="+mn-ea"/>
              </a:rPr>
              <a:t>ディジタルとは？</a:t>
            </a:r>
            <a:endParaRPr lang="en-US" altLang="ja-JP" sz="2800" dirty="0">
              <a:latin typeface="+mn-ea"/>
            </a:endParaRPr>
          </a:p>
          <a:p>
            <a:pPr marL="533400" indent="-533400">
              <a:spcBef>
                <a:spcPct val="0"/>
              </a:spcBef>
              <a:buNone/>
            </a:pPr>
            <a:endParaRPr lang="ja-JP" altLang="en-US" sz="2800" dirty="0">
              <a:latin typeface="+mn-ea"/>
            </a:endParaRPr>
          </a:p>
          <a:p>
            <a:pPr marL="533400" indent="-533400">
              <a:spcBef>
                <a:spcPct val="0"/>
              </a:spcBef>
              <a:buNone/>
            </a:pPr>
            <a:r>
              <a:rPr lang="ja-JP" altLang="en-US" sz="2800" dirty="0">
                <a:latin typeface="+mn-ea"/>
              </a:rPr>
              <a:t>	</a:t>
            </a:r>
            <a:r>
              <a:rPr lang="en-US" altLang="ja-JP" sz="2800" dirty="0">
                <a:latin typeface="+mn-ea"/>
              </a:rPr>
              <a:t>2. A/D</a:t>
            </a:r>
            <a:r>
              <a:rPr lang="ja-JP" altLang="en-US" sz="2800" dirty="0">
                <a:latin typeface="+mn-ea"/>
              </a:rPr>
              <a:t>変換</a:t>
            </a:r>
            <a:endParaRPr lang="en-US" altLang="ja-JP" sz="2800" dirty="0">
              <a:latin typeface="+mn-ea"/>
            </a:endParaRPr>
          </a:p>
          <a:p>
            <a:pPr marL="533400" indent="-533400">
              <a:spcBef>
                <a:spcPct val="0"/>
              </a:spcBef>
              <a:buNone/>
            </a:pPr>
            <a:endParaRPr lang="ja-JP" altLang="en-US" sz="2800" dirty="0">
              <a:latin typeface="+mn-ea"/>
            </a:endParaRPr>
          </a:p>
          <a:p>
            <a:pPr marL="533400" indent="-533400">
              <a:spcBef>
                <a:spcPct val="0"/>
              </a:spcBef>
              <a:buNone/>
            </a:pPr>
            <a:r>
              <a:rPr lang="ja-JP" altLang="en-US" sz="2800" dirty="0">
                <a:latin typeface="+mn-ea"/>
              </a:rPr>
              <a:t>	</a:t>
            </a:r>
            <a:r>
              <a:rPr lang="en-US" altLang="ja-JP" sz="2800" dirty="0">
                <a:latin typeface="+mn-ea"/>
              </a:rPr>
              <a:t>3. I2C</a:t>
            </a:r>
            <a:r>
              <a:rPr lang="ja-JP" altLang="en-US" sz="2800" dirty="0">
                <a:latin typeface="+mn-ea"/>
              </a:rPr>
              <a:t>通信</a:t>
            </a:r>
            <a:endParaRPr lang="en-US" altLang="ja-JP" sz="2800" dirty="0">
              <a:latin typeface="+mn-ea"/>
            </a:endParaRPr>
          </a:p>
          <a:p>
            <a:pPr marL="533400" indent="-533400">
              <a:spcBef>
                <a:spcPct val="0"/>
              </a:spcBef>
              <a:buNone/>
            </a:pPr>
            <a:endParaRPr lang="en-US" altLang="ja-JP" sz="2800" dirty="0">
              <a:latin typeface="+mn-ea"/>
            </a:endParaRPr>
          </a:p>
          <a:p>
            <a:pPr marL="533400" indent="-533400">
              <a:spcBef>
                <a:spcPct val="0"/>
              </a:spcBef>
              <a:buNone/>
            </a:pPr>
            <a:r>
              <a:rPr lang="ja-JP" altLang="en-US" sz="2800" dirty="0">
                <a:latin typeface="+mn-ea"/>
              </a:rPr>
              <a:t>	</a:t>
            </a:r>
            <a:r>
              <a:rPr lang="en-US" altLang="ja-JP" sz="2800" dirty="0">
                <a:latin typeface="+mn-ea"/>
              </a:rPr>
              <a:t>4. </a:t>
            </a:r>
            <a:r>
              <a:rPr lang="ja-JP" altLang="en-US" sz="2800" dirty="0">
                <a:latin typeface="+mn-ea"/>
              </a:rPr>
              <a:t>照度、加速度の測定</a:t>
            </a:r>
          </a:p>
          <a:p>
            <a:pPr marL="533400" indent="-533400">
              <a:spcBef>
                <a:spcPct val="0"/>
              </a:spcBef>
              <a:buNone/>
            </a:pPr>
            <a:endParaRPr lang="ja-JP" altLang="en-US" sz="2800" dirty="0">
              <a:latin typeface="+mn-ea"/>
            </a:endParaRPr>
          </a:p>
          <a:p>
            <a:pPr marL="0" indent="0">
              <a:buNone/>
            </a:pPr>
            <a:endParaRPr kumimoji="1" lang="ja-JP" altLang="en-US" dirty="0"/>
          </a:p>
        </p:txBody>
      </p:sp>
      <p:sp>
        <p:nvSpPr>
          <p:cNvPr id="8" name="タイトル 1">
            <a:extLst>
              <a:ext uri="{FF2B5EF4-FFF2-40B4-BE49-F238E27FC236}">
                <a16:creationId xmlns:a16="http://schemas.microsoft.com/office/drawing/2014/main" id="{37F7B847-16E0-4BD5-B6A6-9609EF32B24A}"/>
              </a:ext>
            </a:extLst>
          </p:cNvPr>
          <p:cNvSpPr>
            <a:spLocks noGrp="1"/>
          </p:cNvSpPr>
          <p:nvPr>
            <p:ph type="title"/>
          </p:nvPr>
        </p:nvSpPr>
        <p:spPr>
          <a:xfrm>
            <a:off x="427163" y="188640"/>
            <a:ext cx="7374532" cy="461963"/>
          </a:xfrm>
        </p:spPr>
        <p:txBody>
          <a:bodyPr>
            <a:normAutofit/>
          </a:bodyPr>
          <a:lstStyle/>
          <a:p>
            <a:r>
              <a:rPr lang="ja-JP" altLang="en-US" sz="2400" u="sng" dirty="0">
                <a:latin typeface="+mj-ea"/>
              </a:rPr>
              <a:t>講義計画</a:t>
            </a:r>
            <a:endParaRPr kumimoji="1" lang="ja-JP" altLang="en-US" sz="2400" u="sng" dirty="0">
              <a:latin typeface="+mj-ea"/>
            </a:endParaRPr>
          </a:p>
        </p:txBody>
      </p:sp>
      <p:sp>
        <p:nvSpPr>
          <p:cNvPr id="2" name="四角形: 角を丸くする 1">
            <a:extLst>
              <a:ext uri="{FF2B5EF4-FFF2-40B4-BE49-F238E27FC236}">
                <a16:creationId xmlns:a16="http://schemas.microsoft.com/office/drawing/2014/main" id="{AF4DD830-781A-49BE-92E5-9842E454A9B3}"/>
              </a:ext>
            </a:extLst>
          </p:cNvPr>
          <p:cNvSpPr/>
          <p:nvPr/>
        </p:nvSpPr>
        <p:spPr>
          <a:xfrm>
            <a:off x="1136576" y="4509120"/>
            <a:ext cx="7272808" cy="151216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a:t>
            </a:r>
            <a:r>
              <a:rPr kumimoji="1" lang="ja-JP" altLang="en-US" b="1" dirty="0">
                <a:solidFill>
                  <a:schemeClr val="tx1"/>
                </a:solidFill>
              </a:rPr>
              <a:t>皆さんへのお願い</a:t>
            </a:r>
            <a:r>
              <a:rPr kumimoji="1" lang="en-US" altLang="ja-JP" b="1" dirty="0">
                <a:solidFill>
                  <a:schemeClr val="tx1"/>
                </a:solidFill>
              </a:rPr>
              <a:t>]</a:t>
            </a:r>
          </a:p>
          <a:p>
            <a:pPr algn="ctr"/>
            <a:endParaRPr lang="en-US" altLang="ja-JP" b="1" dirty="0">
              <a:solidFill>
                <a:schemeClr val="tx1"/>
              </a:solidFill>
            </a:endParaRPr>
          </a:p>
          <a:p>
            <a:pPr algn="ctr"/>
            <a:r>
              <a:rPr kumimoji="1" lang="ja-JP" altLang="en-US" b="1" dirty="0">
                <a:solidFill>
                  <a:schemeClr val="tx1"/>
                </a:solidFill>
              </a:rPr>
              <a:t>分からないこと</a:t>
            </a:r>
            <a:r>
              <a:rPr kumimoji="1" lang="en-US" altLang="ja-JP" b="1" dirty="0">
                <a:solidFill>
                  <a:schemeClr val="tx1"/>
                </a:solidFill>
              </a:rPr>
              <a:t>/</a:t>
            </a:r>
            <a:r>
              <a:rPr kumimoji="1" lang="ja-JP" altLang="en-US" b="1" dirty="0">
                <a:solidFill>
                  <a:schemeClr val="tx1"/>
                </a:solidFill>
              </a:rPr>
              <a:t>困ったことは遠慮せずにバンバン聞いて下さい！</a:t>
            </a:r>
            <a:endParaRPr kumimoji="1" lang="en-US" altLang="ja-JP" b="1" dirty="0">
              <a:solidFill>
                <a:schemeClr val="tx1"/>
              </a:solidFill>
            </a:endParaRPr>
          </a:p>
          <a:p>
            <a:pPr algn="ctr"/>
            <a:r>
              <a:rPr lang="en-US" altLang="ja-JP" b="1" dirty="0">
                <a:solidFill>
                  <a:schemeClr val="tx1"/>
                </a:solidFill>
              </a:rPr>
              <a:t>(</a:t>
            </a:r>
            <a:r>
              <a:rPr lang="ja-JP" altLang="en-US" b="1" dirty="0">
                <a:solidFill>
                  <a:schemeClr val="tx1"/>
                </a:solidFill>
              </a:rPr>
              <a:t>この講義内容以外のことも全然</a:t>
            </a:r>
            <a:r>
              <a:rPr lang="en-US" altLang="ja-JP" b="1" dirty="0">
                <a:solidFill>
                  <a:schemeClr val="tx1"/>
                </a:solidFill>
              </a:rPr>
              <a:t>OK</a:t>
            </a:r>
            <a:r>
              <a:rPr lang="ja-JP" altLang="en-US" b="1" dirty="0" err="1">
                <a:solidFill>
                  <a:schemeClr val="tx1"/>
                </a:solidFill>
              </a:rPr>
              <a:t>です</a:t>
            </a:r>
            <a:r>
              <a:rPr lang="en-US" altLang="ja-JP" b="1" dirty="0">
                <a:solidFill>
                  <a:schemeClr val="tx1"/>
                </a:solidFill>
              </a:rPr>
              <a:t>)</a:t>
            </a:r>
            <a:endParaRPr kumimoji="1" lang="ja-JP" altLang="en-US" b="1" dirty="0">
              <a:solidFill>
                <a:schemeClr val="tx1"/>
              </a:solidFill>
            </a:endParaRPr>
          </a:p>
        </p:txBody>
      </p:sp>
      <p:sp>
        <p:nvSpPr>
          <p:cNvPr id="4" name="正方形/長方形 3">
            <a:extLst>
              <a:ext uri="{FF2B5EF4-FFF2-40B4-BE49-F238E27FC236}">
                <a16:creationId xmlns:a16="http://schemas.microsoft.com/office/drawing/2014/main" id="{A675C75D-DD74-45D0-BD1A-E81AC97BE6F1}"/>
              </a:ext>
            </a:extLst>
          </p:cNvPr>
          <p:cNvSpPr/>
          <p:nvPr/>
        </p:nvSpPr>
        <p:spPr>
          <a:xfrm>
            <a:off x="6969224" y="1567994"/>
            <a:ext cx="792088" cy="222104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午前</a:t>
            </a:r>
          </a:p>
        </p:txBody>
      </p:sp>
      <p:sp>
        <p:nvSpPr>
          <p:cNvPr id="9" name="正方形/長方形 8">
            <a:extLst>
              <a:ext uri="{FF2B5EF4-FFF2-40B4-BE49-F238E27FC236}">
                <a16:creationId xmlns:a16="http://schemas.microsoft.com/office/drawing/2014/main" id="{AA835288-F6E1-4A3D-8440-DFD44B27E78E}"/>
              </a:ext>
            </a:extLst>
          </p:cNvPr>
          <p:cNvSpPr/>
          <p:nvPr/>
        </p:nvSpPr>
        <p:spPr>
          <a:xfrm>
            <a:off x="6969224" y="3780657"/>
            <a:ext cx="792088" cy="51243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午後</a:t>
            </a:r>
          </a:p>
        </p:txBody>
      </p:sp>
    </p:spTree>
    <p:extLst>
      <p:ext uri="{BB962C8B-B14F-4D97-AF65-F5344CB8AC3E}">
        <p14:creationId xmlns:p14="http://schemas.microsoft.com/office/powerpoint/2010/main" val="1772839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79</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1477328"/>
          </a:xfrm>
          <a:prstGeom prst="rect">
            <a:avLst/>
          </a:prstGeom>
          <a:noFill/>
        </p:spPr>
        <p:txBody>
          <a:bodyPr wrap="square" rtlCol="0">
            <a:spAutoFit/>
          </a:bodyPr>
          <a:lstStyle/>
          <a:p>
            <a:r>
              <a:rPr lang="en-US" altLang="ja-JP" dirty="0">
                <a:latin typeface="+mn-lt"/>
                <a:ea typeface="+mn-ea"/>
              </a:rPr>
              <a:t>&lt;</a:t>
            </a:r>
            <a:r>
              <a:rPr lang="ja-JP" altLang="en-US" dirty="0">
                <a:latin typeface="+mn-lt"/>
                <a:ea typeface="+mn-ea"/>
              </a:rPr>
              <a:t>角速度</a:t>
            </a:r>
            <a:r>
              <a:rPr lang="en-US" altLang="ja-JP" dirty="0">
                <a:latin typeface="+mn-lt"/>
                <a:ea typeface="+mn-ea"/>
              </a:rPr>
              <a:t>&gt;</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10" name="Picture 4" descr="https://qiita-image-store.s3.ap-northeast-1.amazonaws.com/0/293692/5860b403-eaa8-8133-599f-960ebd78fb1e.png (640×480)">
            <a:extLst>
              <a:ext uri="{FF2B5EF4-FFF2-40B4-BE49-F238E27FC236}">
                <a16:creationId xmlns:a16="http://schemas.microsoft.com/office/drawing/2014/main" id="{461F5222-ADAB-4F1A-B9A8-15F312E23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29" t="11601" r="24074" b="13089"/>
          <a:stretch/>
        </p:blipFill>
        <p:spPr bwMode="auto">
          <a:xfrm>
            <a:off x="6106044" y="2697266"/>
            <a:ext cx="2672041" cy="325989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1ACA7DB-43B3-46CD-A812-75170AAB071D}"/>
              </a:ext>
            </a:extLst>
          </p:cNvPr>
          <p:cNvSpPr txBox="1"/>
          <p:nvPr/>
        </p:nvSpPr>
        <p:spPr>
          <a:xfrm>
            <a:off x="7618398" y="2800967"/>
            <a:ext cx="2287602" cy="523220"/>
          </a:xfrm>
          <a:prstGeom prst="rect">
            <a:avLst/>
          </a:prstGeom>
          <a:noFill/>
        </p:spPr>
        <p:txBody>
          <a:bodyPr wrap="square" rtlCol="0">
            <a:spAutoFit/>
          </a:bodyPr>
          <a:lstStyle/>
          <a:p>
            <a:r>
              <a:rPr lang="ja-JP" altLang="en-US" sz="1400" dirty="0"/>
              <a:t>静止させていると、</a:t>
            </a:r>
            <a:endParaRPr lang="en-US" altLang="ja-JP" sz="1400" dirty="0"/>
          </a:p>
          <a:p>
            <a:r>
              <a:rPr lang="ja-JP" altLang="en-US" sz="1400" dirty="0"/>
              <a:t>角速度は</a:t>
            </a:r>
            <a:r>
              <a:rPr lang="en-US" altLang="ja-JP" sz="1400" dirty="0"/>
              <a:t>0</a:t>
            </a:r>
            <a:r>
              <a:rPr lang="ja-JP" altLang="en-US" sz="1400" dirty="0"/>
              <a:t>に近い値になる</a:t>
            </a:r>
            <a:endParaRPr lang="en-US" altLang="ja-JP" sz="1400" dirty="0"/>
          </a:p>
        </p:txBody>
      </p:sp>
      <p:pic>
        <p:nvPicPr>
          <p:cNvPr id="13" name="図 12">
            <a:extLst>
              <a:ext uri="{FF2B5EF4-FFF2-40B4-BE49-F238E27FC236}">
                <a16:creationId xmlns:a16="http://schemas.microsoft.com/office/drawing/2014/main" id="{9BA7F11C-4B69-4729-AFDB-2F22A77D43A4}"/>
              </a:ext>
            </a:extLst>
          </p:cNvPr>
          <p:cNvPicPr>
            <a:picLocks noChangeAspect="1"/>
          </p:cNvPicPr>
          <p:nvPr/>
        </p:nvPicPr>
        <p:blipFill rotWithShape="1">
          <a:blip r:embed="rId3"/>
          <a:srcRect l="37020" t="10801" r="41740" b="68900"/>
          <a:stretch/>
        </p:blipFill>
        <p:spPr>
          <a:xfrm>
            <a:off x="6449049" y="426797"/>
            <a:ext cx="2041131" cy="2192319"/>
          </a:xfrm>
          <a:prstGeom prst="rect">
            <a:avLst/>
          </a:prstGeom>
        </p:spPr>
      </p:pic>
      <p:sp>
        <p:nvSpPr>
          <p:cNvPr id="2" name="正方形/長方形 1">
            <a:extLst>
              <a:ext uri="{FF2B5EF4-FFF2-40B4-BE49-F238E27FC236}">
                <a16:creationId xmlns:a16="http://schemas.microsoft.com/office/drawing/2014/main" id="{022B7A64-A69F-4771-B019-601632E7ABA1}"/>
              </a:ext>
            </a:extLst>
          </p:cNvPr>
          <p:cNvSpPr/>
          <p:nvPr/>
        </p:nvSpPr>
        <p:spPr>
          <a:xfrm>
            <a:off x="366159" y="5997201"/>
            <a:ext cx="7429500" cy="369332"/>
          </a:xfrm>
          <a:prstGeom prst="rect">
            <a:avLst/>
          </a:prstGeom>
        </p:spPr>
        <p:txBody>
          <a:bodyPr wrap="square">
            <a:spAutoFit/>
          </a:bodyPr>
          <a:lstStyle/>
          <a:p>
            <a:r>
              <a:rPr lang="en-US" altLang="ja-JP" dirty="0">
                <a:hlinkClick r:id="rId4"/>
              </a:rPr>
              <a:t>https://www5.epsondevice.com/ja/information/technical_info/gyro/</a:t>
            </a:r>
            <a:endParaRPr lang="ja-JP" altLang="en-US" dirty="0"/>
          </a:p>
        </p:txBody>
      </p:sp>
      <p:pic>
        <p:nvPicPr>
          <p:cNvPr id="14" name="図 13">
            <a:extLst>
              <a:ext uri="{FF2B5EF4-FFF2-40B4-BE49-F238E27FC236}">
                <a16:creationId xmlns:a16="http://schemas.microsoft.com/office/drawing/2014/main" id="{895769E2-0D18-48AD-94E5-099868EF7EDD}"/>
              </a:ext>
            </a:extLst>
          </p:cNvPr>
          <p:cNvPicPr>
            <a:picLocks noChangeAspect="1"/>
          </p:cNvPicPr>
          <p:nvPr/>
        </p:nvPicPr>
        <p:blipFill rotWithShape="1">
          <a:blip r:embed="rId5"/>
          <a:srcRect l="16776" t="6861" r="18323" b="69750"/>
          <a:stretch/>
        </p:blipFill>
        <p:spPr>
          <a:xfrm>
            <a:off x="227452" y="1186835"/>
            <a:ext cx="6069493" cy="2458189"/>
          </a:xfrm>
          <a:prstGeom prst="rect">
            <a:avLst/>
          </a:prstGeom>
        </p:spPr>
      </p:pic>
      <p:pic>
        <p:nvPicPr>
          <p:cNvPr id="6" name="図 5">
            <a:extLst>
              <a:ext uri="{FF2B5EF4-FFF2-40B4-BE49-F238E27FC236}">
                <a16:creationId xmlns:a16="http://schemas.microsoft.com/office/drawing/2014/main" id="{39D67970-A7A8-47E7-B565-996679C222E4}"/>
              </a:ext>
            </a:extLst>
          </p:cNvPr>
          <p:cNvPicPr>
            <a:picLocks noChangeAspect="1"/>
          </p:cNvPicPr>
          <p:nvPr/>
        </p:nvPicPr>
        <p:blipFill rotWithShape="1">
          <a:blip r:embed="rId6"/>
          <a:srcRect l="17023" t="13650" r="19256" b="56950"/>
          <a:stretch/>
        </p:blipFill>
        <p:spPr>
          <a:xfrm>
            <a:off x="620782" y="3521422"/>
            <a:ext cx="4824536" cy="2501611"/>
          </a:xfrm>
          <a:prstGeom prst="rect">
            <a:avLst/>
          </a:prstGeom>
        </p:spPr>
      </p:pic>
    </p:spTree>
    <p:extLst>
      <p:ext uri="{BB962C8B-B14F-4D97-AF65-F5344CB8AC3E}">
        <p14:creationId xmlns:p14="http://schemas.microsoft.com/office/powerpoint/2010/main" val="4209296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80</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1477328"/>
          </a:xfrm>
          <a:prstGeom prst="rect">
            <a:avLst/>
          </a:prstGeom>
          <a:noFill/>
        </p:spPr>
        <p:txBody>
          <a:bodyPr wrap="square" rtlCol="0">
            <a:spAutoFit/>
          </a:bodyPr>
          <a:lstStyle/>
          <a:p>
            <a:r>
              <a:rPr lang="en-US" altLang="ja-JP" dirty="0">
                <a:latin typeface="+mn-lt"/>
                <a:ea typeface="+mn-ea"/>
              </a:rPr>
              <a:t>&lt;</a:t>
            </a:r>
            <a:r>
              <a:rPr lang="ja-JP" altLang="en-US" dirty="0">
                <a:latin typeface="+mn-lt"/>
                <a:ea typeface="+mn-ea"/>
              </a:rPr>
              <a:t>磁場値</a:t>
            </a:r>
            <a:r>
              <a:rPr lang="en-US" altLang="ja-JP" dirty="0">
                <a:latin typeface="+mn-lt"/>
                <a:ea typeface="+mn-ea"/>
              </a:rPr>
              <a:t>&gt;</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10" name="Picture 4" descr="https://qiita-image-store.s3.ap-northeast-1.amazonaws.com/0/293692/5860b403-eaa8-8133-599f-960ebd78fb1e.png (640×480)">
            <a:extLst>
              <a:ext uri="{FF2B5EF4-FFF2-40B4-BE49-F238E27FC236}">
                <a16:creationId xmlns:a16="http://schemas.microsoft.com/office/drawing/2014/main" id="{461F5222-ADAB-4F1A-B9A8-15F312E23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29" t="11601" r="24074" b="13089"/>
          <a:stretch/>
        </p:blipFill>
        <p:spPr bwMode="auto">
          <a:xfrm>
            <a:off x="6008678" y="3002570"/>
            <a:ext cx="2672041" cy="3259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alogic Intelligence: AE-BMX055使用9軸センサーモジュールの設定">
            <a:extLst>
              <a:ext uri="{FF2B5EF4-FFF2-40B4-BE49-F238E27FC236}">
                <a16:creationId xmlns:a16="http://schemas.microsoft.com/office/drawing/2014/main" id="{A50A9539-A70A-4868-B1F5-0223065F7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84" r="31417"/>
          <a:stretch/>
        </p:blipFill>
        <p:spPr bwMode="auto">
          <a:xfrm rot="13495443">
            <a:off x="2225479" y="3478037"/>
            <a:ext cx="1203296" cy="15717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4の字方位記号のルーツを探る - WINGFIELD since1981">
            <a:extLst>
              <a:ext uri="{FF2B5EF4-FFF2-40B4-BE49-F238E27FC236}">
                <a16:creationId xmlns:a16="http://schemas.microsoft.com/office/drawing/2014/main" id="{3083556F-6808-412A-9B1E-609B6F54C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998" y="971964"/>
            <a:ext cx="1966290" cy="1966290"/>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3F28E946-1018-4A19-B4A6-9CF396C7B041}"/>
              </a:ext>
            </a:extLst>
          </p:cNvPr>
          <p:cNvSpPr/>
          <p:nvPr/>
        </p:nvSpPr>
        <p:spPr>
          <a:xfrm rot="5400000">
            <a:off x="2212143" y="2163432"/>
            <a:ext cx="1584176" cy="699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BC01BDBE-1D6A-4E14-8089-23EF4847FED5}"/>
              </a:ext>
            </a:extLst>
          </p:cNvPr>
          <p:cNvSpPr txBox="1"/>
          <p:nvPr/>
        </p:nvSpPr>
        <p:spPr>
          <a:xfrm>
            <a:off x="2401555" y="1364583"/>
            <a:ext cx="1362255" cy="307777"/>
          </a:xfrm>
          <a:prstGeom prst="rect">
            <a:avLst/>
          </a:prstGeom>
          <a:noFill/>
        </p:spPr>
        <p:txBody>
          <a:bodyPr wrap="square" rtlCol="0">
            <a:spAutoFit/>
          </a:bodyPr>
          <a:lstStyle/>
          <a:p>
            <a:r>
              <a:rPr lang="ja-JP" altLang="en-US" sz="1400" dirty="0"/>
              <a:t>地磁気の向き</a:t>
            </a:r>
            <a:endParaRPr lang="en-US" altLang="ja-JP" sz="1400" dirty="0"/>
          </a:p>
        </p:txBody>
      </p:sp>
      <p:cxnSp>
        <p:nvCxnSpPr>
          <p:cNvPr id="15" name="直線矢印コネクタ 14">
            <a:extLst>
              <a:ext uri="{FF2B5EF4-FFF2-40B4-BE49-F238E27FC236}">
                <a16:creationId xmlns:a16="http://schemas.microsoft.com/office/drawing/2014/main" id="{407FC9DF-D4DB-485F-AF46-D6E26E20F2A5}"/>
              </a:ext>
            </a:extLst>
          </p:cNvPr>
          <p:cNvCxnSpPr>
            <a:cxnSpLocks/>
          </p:cNvCxnSpPr>
          <p:nvPr/>
        </p:nvCxnSpPr>
        <p:spPr>
          <a:xfrm>
            <a:off x="1789942" y="2929531"/>
            <a:ext cx="745522" cy="751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3A59B85-03BB-4C29-ABDC-F70AC16DD6CD}"/>
              </a:ext>
            </a:extLst>
          </p:cNvPr>
          <p:cNvCxnSpPr>
            <a:cxnSpLocks/>
            <a:stCxn id="2050" idx="2"/>
          </p:cNvCxnSpPr>
          <p:nvPr/>
        </p:nvCxnSpPr>
        <p:spPr>
          <a:xfrm flipH="1">
            <a:off x="3520589" y="2938254"/>
            <a:ext cx="935554" cy="95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B5FD798-777A-4EE2-AD24-7F49B2D25817}"/>
              </a:ext>
            </a:extLst>
          </p:cNvPr>
          <p:cNvCxnSpPr>
            <a:cxnSpLocks/>
            <a:stCxn id="7" idx="1"/>
          </p:cNvCxnSpPr>
          <p:nvPr/>
        </p:nvCxnSpPr>
        <p:spPr>
          <a:xfrm flipH="1">
            <a:off x="1841888" y="1721139"/>
            <a:ext cx="1162343" cy="1172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D9B2D1D-F053-46D7-8C0C-0FD137711D21}"/>
              </a:ext>
            </a:extLst>
          </p:cNvPr>
          <p:cNvCxnSpPr>
            <a:cxnSpLocks/>
            <a:endCxn id="7" idx="1"/>
          </p:cNvCxnSpPr>
          <p:nvPr/>
        </p:nvCxnSpPr>
        <p:spPr>
          <a:xfrm flipH="1" flipV="1">
            <a:off x="3004231" y="1721139"/>
            <a:ext cx="1359556" cy="126589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067" name="Picture 4" descr="秋田2012磁気">
            <a:extLst>
              <a:ext uri="{FF2B5EF4-FFF2-40B4-BE49-F238E27FC236}">
                <a16:creationId xmlns:a16="http://schemas.microsoft.com/office/drawing/2014/main" id="{81DAC195-63C3-436C-8FF1-B55E00A60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2434" y="180969"/>
            <a:ext cx="3029322" cy="3237587"/>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FEEFB1A4-2953-4A35-9D01-7D68CA7C15AB}"/>
              </a:ext>
            </a:extLst>
          </p:cNvPr>
          <p:cNvSpPr txBox="1"/>
          <p:nvPr/>
        </p:nvSpPr>
        <p:spPr>
          <a:xfrm>
            <a:off x="1291810" y="5516704"/>
            <a:ext cx="3520143" cy="369332"/>
          </a:xfrm>
          <a:prstGeom prst="rect">
            <a:avLst/>
          </a:prstGeom>
          <a:noFill/>
        </p:spPr>
        <p:txBody>
          <a:bodyPr wrap="square" rtlCol="0">
            <a:spAutoFit/>
          </a:bodyPr>
          <a:lstStyle/>
          <a:p>
            <a:r>
              <a:rPr lang="en-US" altLang="ja-JP" b="1" dirty="0">
                <a:solidFill>
                  <a:srgbClr val="FF0000"/>
                </a:solidFill>
                <a:latin typeface="+mn-lt"/>
                <a:ea typeface="+mn-ea"/>
              </a:rPr>
              <a:t>By</a:t>
            </a:r>
            <a:r>
              <a:rPr lang="ja-JP" altLang="en-US" b="1" dirty="0">
                <a:solidFill>
                  <a:srgbClr val="FF0000"/>
                </a:solidFill>
                <a:latin typeface="+mn-lt"/>
                <a:ea typeface="+mn-ea"/>
              </a:rPr>
              <a:t>と</a:t>
            </a:r>
            <a:r>
              <a:rPr lang="en-US" altLang="ja-JP" b="1" dirty="0">
                <a:solidFill>
                  <a:srgbClr val="FF0000"/>
                </a:solidFill>
                <a:latin typeface="+mn-lt"/>
                <a:ea typeface="+mn-ea"/>
              </a:rPr>
              <a:t>Bx</a:t>
            </a:r>
            <a:r>
              <a:rPr lang="ja-JP" altLang="en-US" b="1" dirty="0">
                <a:solidFill>
                  <a:srgbClr val="FF0000"/>
                </a:solidFill>
                <a:latin typeface="+mn-lt"/>
                <a:ea typeface="+mn-ea"/>
              </a:rPr>
              <a:t>の出力値が大きくなる</a:t>
            </a:r>
            <a:endParaRPr lang="en-US" altLang="ja-JP" b="1" dirty="0">
              <a:solidFill>
                <a:srgbClr val="FF0000"/>
              </a:solidFill>
              <a:latin typeface="+mn-lt"/>
              <a:ea typeface="+mn-ea"/>
            </a:endParaRPr>
          </a:p>
        </p:txBody>
      </p:sp>
      <p:sp>
        <p:nvSpPr>
          <p:cNvPr id="16" name="テキスト ボックス 15">
            <a:extLst>
              <a:ext uri="{FF2B5EF4-FFF2-40B4-BE49-F238E27FC236}">
                <a16:creationId xmlns:a16="http://schemas.microsoft.com/office/drawing/2014/main" id="{FE5CDACB-3459-462A-84D6-7FA6CB04ABC6}"/>
              </a:ext>
            </a:extLst>
          </p:cNvPr>
          <p:cNvSpPr txBox="1"/>
          <p:nvPr/>
        </p:nvSpPr>
        <p:spPr>
          <a:xfrm>
            <a:off x="1740010" y="3347669"/>
            <a:ext cx="590571" cy="369332"/>
          </a:xfrm>
          <a:prstGeom prst="rect">
            <a:avLst/>
          </a:prstGeom>
          <a:noFill/>
        </p:spPr>
        <p:txBody>
          <a:bodyPr wrap="square" rtlCol="0">
            <a:spAutoFit/>
          </a:bodyPr>
          <a:lstStyle/>
          <a:p>
            <a:r>
              <a:rPr lang="en-US" altLang="ja-JP" b="1" dirty="0">
                <a:solidFill>
                  <a:srgbClr val="FF0000"/>
                </a:solidFill>
                <a:latin typeface="+mn-lt"/>
                <a:ea typeface="+mn-ea"/>
              </a:rPr>
              <a:t>By</a:t>
            </a:r>
          </a:p>
        </p:txBody>
      </p:sp>
      <p:sp>
        <p:nvSpPr>
          <p:cNvPr id="18" name="テキスト ボックス 17">
            <a:extLst>
              <a:ext uri="{FF2B5EF4-FFF2-40B4-BE49-F238E27FC236}">
                <a16:creationId xmlns:a16="http://schemas.microsoft.com/office/drawing/2014/main" id="{1FA5B0AB-8C4E-4CE0-BFE3-96CF1D7BD6B8}"/>
              </a:ext>
            </a:extLst>
          </p:cNvPr>
          <p:cNvSpPr txBox="1"/>
          <p:nvPr/>
        </p:nvSpPr>
        <p:spPr>
          <a:xfrm>
            <a:off x="3969851" y="3466146"/>
            <a:ext cx="590571" cy="369332"/>
          </a:xfrm>
          <a:prstGeom prst="rect">
            <a:avLst/>
          </a:prstGeom>
          <a:noFill/>
        </p:spPr>
        <p:txBody>
          <a:bodyPr wrap="square" rtlCol="0">
            <a:spAutoFit/>
          </a:bodyPr>
          <a:lstStyle/>
          <a:p>
            <a:r>
              <a:rPr lang="en-US" altLang="ja-JP" b="1" dirty="0">
                <a:solidFill>
                  <a:srgbClr val="FF0000"/>
                </a:solidFill>
                <a:latin typeface="+mn-lt"/>
                <a:ea typeface="+mn-ea"/>
              </a:rPr>
              <a:t>Bx</a:t>
            </a:r>
          </a:p>
        </p:txBody>
      </p:sp>
    </p:spTree>
    <p:extLst>
      <p:ext uri="{BB962C8B-B14F-4D97-AF65-F5344CB8AC3E}">
        <p14:creationId xmlns:p14="http://schemas.microsoft.com/office/powerpoint/2010/main" val="2138812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81</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を使った演習＜クイズ＞</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1477328"/>
          </a:xfrm>
          <a:prstGeom prst="rect">
            <a:avLst/>
          </a:prstGeom>
          <a:noFill/>
        </p:spPr>
        <p:txBody>
          <a:bodyPr wrap="square" rtlCol="0">
            <a:spAutoFit/>
          </a:bodyPr>
          <a:lstStyle/>
          <a:p>
            <a:r>
              <a:rPr lang="en-US" altLang="ja-JP" dirty="0">
                <a:latin typeface="+mn-lt"/>
                <a:ea typeface="+mn-ea"/>
              </a:rPr>
              <a:t>&lt;</a:t>
            </a:r>
            <a:r>
              <a:rPr lang="ja-JP" altLang="en-US" dirty="0">
                <a:latin typeface="+mn-lt"/>
                <a:ea typeface="+mn-ea"/>
              </a:rPr>
              <a:t>磁場値</a:t>
            </a:r>
            <a:r>
              <a:rPr lang="en-US" altLang="ja-JP" dirty="0">
                <a:latin typeface="+mn-lt"/>
                <a:ea typeface="+mn-ea"/>
              </a:rPr>
              <a:t>&gt;</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10" name="Picture 4" descr="https://qiita-image-store.s3.ap-northeast-1.amazonaws.com/0/293692/5860b403-eaa8-8133-599f-960ebd78fb1e.png (640×480)">
            <a:extLst>
              <a:ext uri="{FF2B5EF4-FFF2-40B4-BE49-F238E27FC236}">
                <a16:creationId xmlns:a16="http://schemas.microsoft.com/office/drawing/2014/main" id="{461F5222-ADAB-4F1A-B9A8-15F312E23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29" t="11601" r="24074" b="13089"/>
          <a:stretch/>
        </p:blipFill>
        <p:spPr bwMode="auto">
          <a:xfrm>
            <a:off x="6008678" y="3002570"/>
            <a:ext cx="2672041" cy="3259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alogic Intelligence: AE-BMX055使用9軸センサーモジュールの設定">
            <a:extLst>
              <a:ext uri="{FF2B5EF4-FFF2-40B4-BE49-F238E27FC236}">
                <a16:creationId xmlns:a16="http://schemas.microsoft.com/office/drawing/2014/main" id="{A50A9539-A70A-4868-B1F5-0223065F7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84" r="31417"/>
          <a:stretch/>
        </p:blipFill>
        <p:spPr bwMode="auto">
          <a:xfrm rot="2748573">
            <a:off x="2225479" y="3478037"/>
            <a:ext cx="1203296" cy="15717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4の字方位記号のルーツを探る - WINGFIELD since1981">
            <a:extLst>
              <a:ext uri="{FF2B5EF4-FFF2-40B4-BE49-F238E27FC236}">
                <a16:creationId xmlns:a16="http://schemas.microsoft.com/office/drawing/2014/main" id="{3083556F-6808-412A-9B1E-609B6F54C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998" y="971964"/>
            <a:ext cx="1966290" cy="196629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4" descr="秋田2012磁気">
            <a:extLst>
              <a:ext uri="{FF2B5EF4-FFF2-40B4-BE49-F238E27FC236}">
                <a16:creationId xmlns:a16="http://schemas.microsoft.com/office/drawing/2014/main" id="{81DAC195-63C3-436C-8FF1-B55E00A60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65" y="595540"/>
            <a:ext cx="2715934" cy="2902654"/>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FEEFB1A4-2953-4A35-9D01-7D68CA7C15AB}"/>
              </a:ext>
            </a:extLst>
          </p:cNvPr>
          <p:cNvSpPr txBox="1"/>
          <p:nvPr/>
        </p:nvSpPr>
        <p:spPr>
          <a:xfrm>
            <a:off x="1291810" y="5516704"/>
            <a:ext cx="3520143" cy="369332"/>
          </a:xfrm>
          <a:prstGeom prst="rect">
            <a:avLst/>
          </a:prstGeom>
          <a:noFill/>
        </p:spPr>
        <p:txBody>
          <a:bodyPr wrap="square" rtlCol="0">
            <a:spAutoFit/>
          </a:bodyPr>
          <a:lstStyle/>
          <a:p>
            <a:r>
              <a:rPr lang="en-US" altLang="ja-JP" b="1" dirty="0">
                <a:solidFill>
                  <a:srgbClr val="FF0000"/>
                </a:solidFill>
                <a:latin typeface="+mn-lt"/>
                <a:ea typeface="+mn-ea"/>
              </a:rPr>
              <a:t>By</a:t>
            </a:r>
            <a:r>
              <a:rPr lang="ja-JP" altLang="en-US" b="1" dirty="0">
                <a:solidFill>
                  <a:srgbClr val="FF0000"/>
                </a:solidFill>
                <a:latin typeface="+mn-lt"/>
                <a:ea typeface="+mn-ea"/>
              </a:rPr>
              <a:t>と</a:t>
            </a:r>
            <a:r>
              <a:rPr lang="en-US" altLang="ja-JP" b="1" dirty="0">
                <a:solidFill>
                  <a:srgbClr val="FF0000"/>
                </a:solidFill>
                <a:latin typeface="+mn-lt"/>
                <a:ea typeface="+mn-ea"/>
              </a:rPr>
              <a:t>Bx</a:t>
            </a:r>
            <a:r>
              <a:rPr lang="ja-JP" altLang="en-US" b="1" dirty="0">
                <a:solidFill>
                  <a:srgbClr val="FF0000"/>
                </a:solidFill>
                <a:latin typeface="+mn-lt"/>
                <a:ea typeface="+mn-ea"/>
              </a:rPr>
              <a:t>の出力値はどうなる？</a:t>
            </a:r>
            <a:endParaRPr lang="en-US" altLang="ja-JP" b="1" dirty="0">
              <a:solidFill>
                <a:srgbClr val="FF0000"/>
              </a:solidFill>
              <a:latin typeface="+mn-lt"/>
              <a:ea typeface="+mn-ea"/>
            </a:endParaRPr>
          </a:p>
        </p:txBody>
      </p:sp>
      <p:sp>
        <p:nvSpPr>
          <p:cNvPr id="16" name="テキスト ボックス 15">
            <a:extLst>
              <a:ext uri="{FF2B5EF4-FFF2-40B4-BE49-F238E27FC236}">
                <a16:creationId xmlns:a16="http://schemas.microsoft.com/office/drawing/2014/main" id="{FE5CDACB-3459-462A-84D6-7FA6CB04ABC6}"/>
              </a:ext>
            </a:extLst>
          </p:cNvPr>
          <p:cNvSpPr txBox="1"/>
          <p:nvPr/>
        </p:nvSpPr>
        <p:spPr>
          <a:xfrm>
            <a:off x="1740010" y="3347669"/>
            <a:ext cx="590571" cy="369332"/>
          </a:xfrm>
          <a:prstGeom prst="rect">
            <a:avLst/>
          </a:prstGeom>
          <a:noFill/>
        </p:spPr>
        <p:txBody>
          <a:bodyPr wrap="square" rtlCol="0">
            <a:spAutoFit/>
          </a:bodyPr>
          <a:lstStyle/>
          <a:p>
            <a:r>
              <a:rPr lang="en-US" altLang="ja-JP" b="1" dirty="0">
                <a:solidFill>
                  <a:srgbClr val="FF0000"/>
                </a:solidFill>
                <a:latin typeface="+mn-lt"/>
                <a:ea typeface="+mn-ea"/>
              </a:rPr>
              <a:t>By</a:t>
            </a:r>
          </a:p>
        </p:txBody>
      </p:sp>
      <p:sp>
        <p:nvSpPr>
          <p:cNvPr id="18" name="テキスト ボックス 17">
            <a:extLst>
              <a:ext uri="{FF2B5EF4-FFF2-40B4-BE49-F238E27FC236}">
                <a16:creationId xmlns:a16="http://schemas.microsoft.com/office/drawing/2014/main" id="{1FA5B0AB-8C4E-4CE0-BFE3-96CF1D7BD6B8}"/>
              </a:ext>
            </a:extLst>
          </p:cNvPr>
          <p:cNvSpPr txBox="1"/>
          <p:nvPr/>
        </p:nvSpPr>
        <p:spPr>
          <a:xfrm>
            <a:off x="3969851" y="3466146"/>
            <a:ext cx="590571" cy="369332"/>
          </a:xfrm>
          <a:prstGeom prst="rect">
            <a:avLst/>
          </a:prstGeom>
          <a:noFill/>
        </p:spPr>
        <p:txBody>
          <a:bodyPr wrap="square" rtlCol="0">
            <a:spAutoFit/>
          </a:bodyPr>
          <a:lstStyle/>
          <a:p>
            <a:r>
              <a:rPr lang="en-US" altLang="ja-JP" b="1" dirty="0">
                <a:solidFill>
                  <a:srgbClr val="FF0000"/>
                </a:solidFill>
                <a:latin typeface="+mn-lt"/>
                <a:ea typeface="+mn-ea"/>
              </a:rPr>
              <a:t>Bx</a:t>
            </a:r>
          </a:p>
        </p:txBody>
      </p:sp>
    </p:spTree>
    <p:extLst>
      <p:ext uri="{BB962C8B-B14F-4D97-AF65-F5344CB8AC3E}">
        <p14:creationId xmlns:p14="http://schemas.microsoft.com/office/powerpoint/2010/main" val="3427539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82</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1477328"/>
          </a:xfrm>
          <a:prstGeom prst="rect">
            <a:avLst/>
          </a:prstGeom>
          <a:noFill/>
        </p:spPr>
        <p:txBody>
          <a:bodyPr wrap="square" rtlCol="0">
            <a:spAutoFit/>
          </a:bodyPr>
          <a:lstStyle/>
          <a:p>
            <a:r>
              <a:rPr lang="en-US" altLang="ja-JP" dirty="0">
                <a:latin typeface="+mn-lt"/>
                <a:ea typeface="+mn-ea"/>
              </a:rPr>
              <a:t>&lt;</a:t>
            </a:r>
            <a:r>
              <a:rPr lang="ja-JP" altLang="en-US" dirty="0">
                <a:latin typeface="+mn-lt"/>
                <a:ea typeface="+mn-ea"/>
              </a:rPr>
              <a:t>磁場値</a:t>
            </a:r>
            <a:r>
              <a:rPr lang="en-US" altLang="ja-JP" dirty="0">
                <a:latin typeface="+mn-lt"/>
                <a:ea typeface="+mn-ea"/>
              </a:rPr>
              <a:t>&gt;</a:t>
            </a: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p:txBody>
      </p:sp>
      <p:pic>
        <p:nvPicPr>
          <p:cNvPr id="10" name="Picture 4" descr="https://qiita-image-store.s3.ap-northeast-1.amazonaws.com/0/293692/5860b403-eaa8-8133-599f-960ebd78fb1e.png (640×480)">
            <a:extLst>
              <a:ext uri="{FF2B5EF4-FFF2-40B4-BE49-F238E27FC236}">
                <a16:creationId xmlns:a16="http://schemas.microsoft.com/office/drawing/2014/main" id="{461F5222-ADAB-4F1A-B9A8-15F312E23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29" t="11601" r="24074" b="13089"/>
          <a:stretch/>
        </p:blipFill>
        <p:spPr bwMode="auto">
          <a:xfrm>
            <a:off x="6008678" y="3002570"/>
            <a:ext cx="2672041" cy="3259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alogic Intelligence: AE-BMX055使用9軸センサーモジュールの設定">
            <a:extLst>
              <a:ext uri="{FF2B5EF4-FFF2-40B4-BE49-F238E27FC236}">
                <a16:creationId xmlns:a16="http://schemas.microsoft.com/office/drawing/2014/main" id="{A50A9539-A70A-4868-B1F5-0223065F7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84" r="31417"/>
          <a:stretch/>
        </p:blipFill>
        <p:spPr bwMode="auto">
          <a:xfrm rot="2748573">
            <a:off x="2225479" y="3478037"/>
            <a:ext cx="1203296" cy="15717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4の字方位記号のルーツを探る - WINGFIELD since1981">
            <a:extLst>
              <a:ext uri="{FF2B5EF4-FFF2-40B4-BE49-F238E27FC236}">
                <a16:creationId xmlns:a16="http://schemas.microsoft.com/office/drawing/2014/main" id="{3083556F-6808-412A-9B1E-609B6F54C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998" y="971964"/>
            <a:ext cx="1966290" cy="1966290"/>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3F28E946-1018-4A19-B4A6-9CF396C7B041}"/>
              </a:ext>
            </a:extLst>
          </p:cNvPr>
          <p:cNvSpPr/>
          <p:nvPr/>
        </p:nvSpPr>
        <p:spPr>
          <a:xfrm rot="5400000">
            <a:off x="2212143" y="2163432"/>
            <a:ext cx="1584176" cy="699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BC01BDBE-1D6A-4E14-8089-23EF4847FED5}"/>
              </a:ext>
            </a:extLst>
          </p:cNvPr>
          <p:cNvSpPr txBox="1"/>
          <p:nvPr/>
        </p:nvSpPr>
        <p:spPr>
          <a:xfrm>
            <a:off x="2401555" y="1364583"/>
            <a:ext cx="1362255" cy="307777"/>
          </a:xfrm>
          <a:prstGeom prst="rect">
            <a:avLst/>
          </a:prstGeom>
          <a:noFill/>
        </p:spPr>
        <p:txBody>
          <a:bodyPr wrap="square" rtlCol="0">
            <a:spAutoFit/>
          </a:bodyPr>
          <a:lstStyle/>
          <a:p>
            <a:r>
              <a:rPr lang="ja-JP" altLang="en-US" sz="1400" dirty="0"/>
              <a:t>地磁気の向き</a:t>
            </a:r>
            <a:endParaRPr lang="en-US" altLang="ja-JP" sz="1400" dirty="0"/>
          </a:p>
        </p:txBody>
      </p:sp>
      <p:cxnSp>
        <p:nvCxnSpPr>
          <p:cNvPr id="15" name="直線矢印コネクタ 14">
            <a:extLst>
              <a:ext uri="{FF2B5EF4-FFF2-40B4-BE49-F238E27FC236}">
                <a16:creationId xmlns:a16="http://schemas.microsoft.com/office/drawing/2014/main" id="{407FC9DF-D4DB-485F-AF46-D6E26E20F2A5}"/>
              </a:ext>
            </a:extLst>
          </p:cNvPr>
          <p:cNvCxnSpPr>
            <a:cxnSpLocks/>
          </p:cNvCxnSpPr>
          <p:nvPr/>
        </p:nvCxnSpPr>
        <p:spPr>
          <a:xfrm>
            <a:off x="1789942" y="2929531"/>
            <a:ext cx="745522" cy="751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3A59B85-03BB-4C29-ABDC-F70AC16DD6CD}"/>
              </a:ext>
            </a:extLst>
          </p:cNvPr>
          <p:cNvCxnSpPr>
            <a:cxnSpLocks/>
            <a:stCxn id="2050" idx="2"/>
          </p:cNvCxnSpPr>
          <p:nvPr/>
        </p:nvCxnSpPr>
        <p:spPr>
          <a:xfrm flipH="1">
            <a:off x="3520589" y="2938254"/>
            <a:ext cx="935554" cy="95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B5FD798-777A-4EE2-AD24-7F49B2D25817}"/>
              </a:ext>
            </a:extLst>
          </p:cNvPr>
          <p:cNvCxnSpPr>
            <a:cxnSpLocks/>
            <a:stCxn id="7" idx="1"/>
          </p:cNvCxnSpPr>
          <p:nvPr/>
        </p:nvCxnSpPr>
        <p:spPr>
          <a:xfrm flipH="1">
            <a:off x="1841888" y="1721139"/>
            <a:ext cx="1162343" cy="1172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D9B2D1D-F053-46D7-8C0C-0FD137711D21}"/>
              </a:ext>
            </a:extLst>
          </p:cNvPr>
          <p:cNvCxnSpPr>
            <a:cxnSpLocks/>
            <a:endCxn id="7" idx="1"/>
          </p:cNvCxnSpPr>
          <p:nvPr/>
        </p:nvCxnSpPr>
        <p:spPr>
          <a:xfrm flipH="1" flipV="1">
            <a:off x="3004231" y="1721139"/>
            <a:ext cx="1359556" cy="126589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067" name="Picture 4" descr="秋田2012磁気">
            <a:extLst>
              <a:ext uri="{FF2B5EF4-FFF2-40B4-BE49-F238E27FC236}">
                <a16:creationId xmlns:a16="http://schemas.microsoft.com/office/drawing/2014/main" id="{81DAC195-63C3-436C-8FF1-B55E00A60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2434" y="180969"/>
            <a:ext cx="3029322" cy="3237587"/>
          </a:xfrm>
          <a:prstGeom prst="rect">
            <a:avLst/>
          </a:prstGeom>
          <a:noFill/>
          <a:extLst>
            <a:ext uri="{909E8E84-426E-40DD-AFC4-6F175D3DCCD1}">
              <a14:hiddenFill xmlns:a14="http://schemas.microsoft.com/office/drawing/2010/main">
                <a:solidFill>
                  <a:srgbClr val="FFFFFF"/>
                </a:solidFill>
              </a14:hiddenFill>
            </a:ext>
          </a:extLst>
        </p:spPr>
      </p:pic>
      <p:sp>
        <p:nvSpPr>
          <p:cNvPr id="57" name="テキスト ボックス 56">
            <a:extLst>
              <a:ext uri="{FF2B5EF4-FFF2-40B4-BE49-F238E27FC236}">
                <a16:creationId xmlns:a16="http://schemas.microsoft.com/office/drawing/2014/main" id="{FEEFB1A4-2953-4A35-9D01-7D68CA7C15AB}"/>
              </a:ext>
            </a:extLst>
          </p:cNvPr>
          <p:cNvSpPr txBox="1"/>
          <p:nvPr/>
        </p:nvSpPr>
        <p:spPr>
          <a:xfrm>
            <a:off x="1291810" y="5516704"/>
            <a:ext cx="3520143" cy="369332"/>
          </a:xfrm>
          <a:prstGeom prst="rect">
            <a:avLst/>
          </a:prstGeom>
          <a:noFill/>
        </p:spPr>
        <p:txBody>
          <a:bodyPr wrap="square" rtlCol="0">
            <a:spAutoFit/>
          </a:bodyPr>
          <a:lstStyle/>
          <a:p>
            <a:r>
              <a:rPr lang="en-US" altLang="ja-JP" b="1" dirty="0">
                <a:solidFill>
                  <a:srgbClr val="FF0000"/>
                </a:solidFill>
                <a:latin typeface="+mn-lt"/>
                <a:ea typeface="+mn-ea"/>
              </a:rPr>
              <a:t>By</a:t>
            </a:r>
            <a:r>
              <a:rPr lang="ja-JP" altLang="en-US" b="1" dirty="0">
                <a:solidFill>
                  <a:srgbClr val="FF0000"/>
                </a:solidFill>
                <a:latin typeface="+mn-lt"/>
                <a:ea typeface="+mn-ea"/>
              </a:rPr>
              <a:t>と</a:t>
            </a:r>
            <a:r>
              <a:rPr lang="en-US" altLang="ja-JP" b="1" dirty="0">
                <a:solidFill>
                  <a:srgbClr val="FF0000"/>
                </a:solidFill>
                <a:latin typeface="+mn-lt"/>
                <a:ea typeface="+mn-ea"/>
              </a:rPr>
              <a:t>Bx</a:t>
            </a:r>
            <a:r>
              <a:rPr lang="ja-JP" altLang="en-US" b="1" dirty="0">
                <a:solidFill>
                  <a:srgbClr val="FF0000"/>
                </a:solidFill>
                <a:latin typeface="+mn-lt"/>
                <a:ea typeface="+mn-ea"/>
              </a:rPr>
              <a:t>の出力値が小さくなる</a:t>
            </a:r>
            <a:endParaRPr lang="en-US" altLang="ja-JP" b="1" dirty="0">
              <a:solidFill>
                <a:srgbClr val="FF0000"/>
              </a:solidFill>
              <a:latin typeface="+mn-lt"/>
              <a:ea typeface="+mn-ea"/>
            </a:endParaRPr>
          </a:p>
        </p:txBody>
      </p:sp>
      <p:sp>
        <p:nvSpPr>
          <p:cNvPr id="16" name="テキスト ボックス 15">
            <a:extLst>
              <a:ext uri="{FF2B5EF4-FFF2-40B4-BE49-F238E27FC236}">
                <a16:creationId xmlns:a16="http://schemas.microsoft.com/office/drawing/2014/main" id="{FE5CDACB-3459-462A-84D6-7FA6CB04ABC6}"/>
              </a:ext>
            </a:extLst>
          </p:cNvPr>
          <p:cNvSpPr txBox="1"/>
          <p:nvPr/>
        </p:nvSpPr>
        <p:spPr>
          <a:xfrm>
            <a:off x="1740010" y="3347669"/>
            <a:ext cx="590571" cy="369332"/>
          </a:xfrm>
          <a:prstGeom prst="rect">
            <a:avLst/>
          </a:prstGeom>
          <a:noFill/>
        </p:spPr>
        <p:txBody>
          <a:bodyPr wrap="square" rtlCol="0">
            <a:spAutoFit/>
          </a:bodyPr>
          <a:lstStyle/>
          <a:p>
            <a:r>
              <a:rPr lang="en-US" altLang="ja-JP" b="1" dirty="0">
                <a:solidFill>
                  <a:srgbClr val="FF0000"/>
                </a:solidFill>
                <a:latin typeface="+mn-lt"/>
                <a:ea typeface="+mn-ea"/>
              </a:rPr>
              <a:t>By</a:t>
            </a:r>
          </a:p>
        </p:txBody>
      </p:sp>
      <p:sp>
        <p:nvSpPr>
          <p:cNvPr id="18" name="テキスト ボックス 17">
            <a:extLst>
              <a:ext uri="{FF2B5EF4-FFF2-40B4-BE49-F238E27FC236}">
                <a16:creationId xmlns:a16="http://schemas.microsoft.com/office/drawing/2014/main" id="{1FA5B0AB-8C4E-4CE0-BFE3-96CF1D7BD6B8}"/>
              </a:ext>
            </a:extLst>
          </p:cNvPr>
          <p:cNvSpPr txBox="1"/>
          <p:nvPr/>
        </p:nvSpPr>
        <p:spPr>
          <a:xfrm>
            <a:off x="3969851" y="3466146"/>
            <a:ext cx="590571" cy="369332"/>
          </a:xfrm>
          <a:prstGeom prst="rect">
            <a:avLst/>
          </a:prstGeom>
          <a:noFill/>
        </p:spPr>
        <p:txBody>
          <a:bodyPr wrap="square" rtlCol="0">
            <a:spAutoFit/>
          </a:bodyPr>
          <a:lstStyle/>
          <a:p>
            <a:r>
              <a:rPr lang="en-US" altLang="ja-JP" b="1" dirty="0">
                <a:solidFill>
                  <a:srgbClr val="FF0000"/>
                </a:solidFill>
                <a:latin typeface="+mn-lt"/>
                <a:ea typeface="+mn-ea"/>
              </a:rPr>
              <a:t>Bx</a:t>
            </a:r>
          </a:p>
        </p:txBody>
      </p:sp>
    </p:spTree>
    <p:extLst>
      <p:ext uri="{BB962C8B-B14F-4D97-AF65-F5344CB8AC3E}">
        <p14:creationId xmlns:p14="http://schemas.microsoft.com/office/powerpoint/2010/main" val="2610144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83</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7" y="748158"/>
            <a:ext cx="9488066" cy="1200329"/>
          </a:xfrm>
          <a:prstGeom prst="rect">
            <a:avLst/>
          </a:prstGeom>
          <a:noFill/>
        </p:spPr>
        <p:txBody>
          <a:bodyPr wrap="square" rtlCol="0">
            <a:spAutoFit/>
          </a:bodyPr>
          <a:lstStyle/>
          <a:p>
            <a:endParaRPr lang="en-US" altLang="ja-JP" dirty="0">
              <a:latin typeface="+mn-lt"/>
              <a:ea typeface="+mn-ea"/>
            </a:endParaRPr>
          </a:p>
          <a:p>
            <a:r>
              <a:rPr lang="en-US" altLang="ja-JP" dirty="0">
                <a:latin typeface="+mn-lt"/>
                <a:ea typeface="+mn-ea"/>
              </a:rPr>
              <a:t>BMX055</a:t>
            </a:r>
            <a:r>
              <a:rPr lang="ja-JP" altLang="en-US" dirty="0">
                <a:latin typeface="+mn-lt"/>
                <a:ea typeface="+mn-ea"/>
              </a:rPr>
              <a:t>は生のまま測定値が得られるため、角速度や加速度がオフセットしています。</a:t>
            </a:r>
            <a:endParaRPr lang="en-US" altLang="ja-JP" dirty="0">
              <a:latin typeface="+mn-lt"/>
              <a:ea typeface="+mn-ea"/>
            </a:endParaRPr>
          </a:p>
          <a:p>
            <a:r>
              <a:rPr lang="ja-JP" altLang="en-US" dirty="0">
                <a:latin typeface="+mn-lt"/>
                <a:ea typeface="+mn-ea"/>
              </a:rPr>
              <a:t>⇒</a:t>
            </a:r>
            <a:r>
              <a:rPr lang="en-US" altLang="ja-JP" dirty="0">
                <a:latin typeface="+mn-lt"/>
                <a:ea typeface="+mn-ea"/>
              </a:rPr>
              <a:t>[</a:t>
            </a:r>
            <a:r>
              <a:rPr lang="en-US" altLang="ja-JP" dirty="0" err="1">
                <a:latin typeface="+mn-lt"/>
                <a:ea typeface="+mn-ea"/>
              </a:rPr>
              <a:t>Accl</a:t>
            </a:r>
            <a:r>
              <a:rPr lang="en-US" altLang="ja-JP" dirty="0">
                <a:latin typeface="+mn-lt"/>
                <a:ea typeface="+mn-ea"/>
              </a:rPr>
              <a:t>]</a:t>
            </a:r>
            <a:r>
              <a:rPr lang="ja-JP" altLang="en-US" dirty="0">
                <a:latin typeface="+mn-lt"/>
                <a:ea typeface="+mn-ea"/>
              </a:rPr>
              <a:t>重力が掛かっている。</a:t>
            </a:r>
            <a:endParaRPr lang="en-US" altLang="ja-JP" dirty="0">
              <a:latin typeface="+mn-lt"/>
              <a:ea typeface="+mn-ea"/>
            </a:endParaRPr>
          </a:p>
          <a:p>
            <a:r>
              <a:rPr lang="ja-JP" altLang="en-US" dirty="0">
                <a:latin typeface="+mn-lt"/>
                <a:ea typeface="+mn-ea"/>
              </a:rPr>
              <a:t>　</a:t>
            </a:r>
            <a:r>
              <a:rPr lang="en-US" altLang="ja-JP" dirty="0">
                <a:latin typeface="+mn-lt"/>
                <a:ea typeface="+mn-ea"/>
              </a:rPr>
              <a:t>[Gyro]</a:t>
            </a:r>
            <a:r>
              <a:rPr lang="ja-JP" altLang="en-US" dirty="0">
                <a:latin typeface="+mn-lt"/>
                <a:ea typeface="+mn-ea"/>
              </a:rPr>
              <a:t>停止しているのに、値が</a:t>
            </a:r>
            <a:r>
              <a:rPr lang="en-US" altLang="ja-JP" dirty="0">
                <a:latin typeface="+mn-lt"/>
                <a:ea typeface="+mn-ea"/>
              </a:rPr>
              <a:t>0</a:t>
            </a:r>
            <a:r>
              <a:rPr lang="ja-JP" altLang="en-US" dirty="0">
                <a:latin typeface="+mn-lt"/>
                <a:ea typeface="+mn-ea"/>
              </a:rPr>
              <a:t>ではない。</a:t>
            </a:r>
            <a:endParaRPr lang="en-US" altLang="ja-JP" dirty="0">
              <a:latin typeface="+mn-lt"/>
              <a:ea typeface="+mn-ea"/>
            </a:endParaRPr>
          </a:p>
        </p:txBody>
      </p:sp>
      <p:pic>
        <p:nvPicPr>
          <p:cNvPr id="6" name="Picture 4" descr="https://qiita-image-store.s3.ap-northeast-1.amazonaws.com/0/293692/5860b403-eaa8-8133-599f-960ebd78fb1e.png (640×480)">
            <a:extLst>
              <a:ext uri="{FF2B5EF4-FFF2-40B4-BE49-F238E27FC236}">
                <a16:creationId xmlns:a16="http://schemas.microsoft.com/office/drawing/2014/main" id="{1610A040-9EE4-4F64-954C-71895647E2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29" t="11601" r="24074" b="13089"/>
          <a:stretch/>
        </p:blipFill>
        <p:spPr bwMode="auto">
          <a:xfrm>
            <a:off x="5169024" y="1961985"/>
            <a:ext cx="3600400" cy="439248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BDE963CE-BC5F-4EF3-BBEC-BC86C3C17DA8}"/>
              </a:ext>
            </a:extLst>
          </p:cNvPr>
          <p:cNvPicPr>
            <a:picLocks noChangeAspect="1"/>
          </p:cNvPicPr>
          <p:nvPr/>
        </p:nvPicPr>
        <p:blipFill rotWithShape="1">
          <a:blip r:embed="rId3"/>
          <a:srcRect l="37020" t="10801" r="41740" b="68900"/>
          <a:stretch/>
        </p:blipFill>
        <p:spPr>
          <a:xfrm>
            <a:off x="1064568" y="1948487"/>
            <a:ext cx="2987424" cy="3208705"/>
          </a:xfrm>
          <a:prstGeom prst="rect">
            <a:avLst/>
          </a:prstGeom>
        </p:spPr>
      </p:pic>
      <p:sp>
        <p:nvSpPr>
          <p:cNvPr id="9" name="矢印: 下 8">
            <a:extLst>
              <a:ext uri="{FF2B5EF4-FFF2-40B4-BE49-F238E27FC236}">
                <a16:creationId xmlns:a16="http://schemas.microsoft.com/office/drawing/2014/main" id="{6D810ABE-C9B6-4DCF-BBA8-2DBDFDE46735}"/>
              </a:ext>
            </a:extLst>
          </p:cNvPr>
          <p:cNvSpPr/>
          <p:nvPr/>
        </p:nvSpPr>
        <p:spPr>
          <a:xfrm>
            <a:off x="6982545" y="2727303"/>
            <a:ext cx="1008112" cy="84715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39A8EB9-C199-4A05-AD2C-006CCEF2E6F5}"/>
                  </a:ext>
                </a:extLst>
              </p:cNvPr>
              <p:cNvSpPr txBox="1"/>
              <p:nvPr/>
            </p:nvSpPr>
            <p:spPr>
              <a:xfrm>
                <a:off x="8388596" y="2800967"/>
                <a:ext cx="1392562" cy="307777"/>
              </a:xfrm>
              <a:prstGeom prst="rect">
                <a:avLst/>
              </a:prstGeom>
              <a:noFill/>
            </p:spPr>
            <p:txBody>
              <a:bodyPr wrap="square" rtlCol="0">
                <a:spAutoFit/>
              </a:bodyPr>
              <a:lstStyle/>
              <a:p>
                <a:r>
                  <a:rPr lang="en-US" altLang="ja-JP" sz="1400" dirty="0">
                    <a:latin typeface="+mn-lt"/>
                    <a:ea typeface="+mn-ea"/>
                  </a:rPr>
                  <a:t>1G=9.8</a:t>
                </a:r>
                <a:r>
                  <a:rPr lang="en-US" altLang="ja-JP" sz="1400" dirty="0"/>
                  <a:t>[m/</a:t>
                </a:r>
                <a14:m>
                  <m:oMath xmlns:m="http://schemas.openxmlformats.org/officeDocument/2006/math">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𝑆</m:t>
                        </m:r>
                      </m:e>
                      <m:sup>
                        <m:r>
                          <a:rPr lang="en-US" altLang="ja-JP" sz="1400" i="1">
                            <a:latin typeface="Cambria Math" panose="02040503050406030204" pitchFamily="18" charset="0"/>
                          </a:rPr>
                          <m:t>2</m:t>
                        </m:r>
                      </m:sup>
                    </m:sSup>
                  </m:oMath>
                </a14:m>
                <a:r>
                  <a:rPr lang="en-US" altLang="ja-JP" sz="1400" dirty="0"/>
                  <a:t>]</a:t>
                </a:r>
              </a:p>
            </p:txBody>
          </p:sp>
        </mc:Choice>
        <mc:Fallback xmlns="">
          <p:sp>
            <p:nvSpPr>
              <p:cNvPr id="10" name="テキスト ボックス 9">
                <a:extLst>
                  <a:ext uri="{FF2B5EF4-FFF2-40B4-BE49-F238E27FC236}">
                    <a16:creationId xmlns:a16="http://schemas.microsoft.com/office/drawing/2014/main" id="{839A8EB9-C199-4A05-AD2C-006CCEF2E6F5}"/>
                  </a:ext>
                </a:extLst>
              </p:cNvPr>
              <p:cNvSpPr txBox="1">
                <a:spLocks noRot="1" noChangeAspect="1" noMove="1" noResize="1" noEditPoints="1" noAdjustHandles="1" noChangeArrowheads="1" noChangeShapeType="1" noTextEdit="1"/>
              </p:cNvSpPr>
              <p:nvPr/>
            </p:nvSpPr>
            <p:spPr>
              <a:xfrm>
                <a:off x="8388596" y="2800967"/>
                <a:ext cx="1392562" cy="307777"/>
              </a:xfrm>
              <a:prstGeom prst="rect">
                <a:avLst/>
              </a:prstGeom>
              <a:blipFill>
                <a:blip r:embed="rId4"/>
                <a:stretch>
                  <a:fillRect l="-1310" t="-5882" b="-21569"/>
                </a:stretch>
              </a:blipFill>
            </p:spPr>
            <p:txBody>
              <a:bodyPr/>
              <a:lstStyle/>
              <a:p>
                <a:r>
                  <a:rPr lang="ja-JP" altLang="en-US">
                    <a:noFill/>
                  </a:rPr>
                  <a:t> </a:t>
                </a:r>
              </a:p>
            </p:txBody>
          </p:sp>
        </mc:Fallback>
      </mc:AlternateContent>
      <p:sp>
        <p:nvSpPr>
          <p:cNvPr id="11" name="矢印: 下 10">
            <a:extLst>
              <a:ext uri="{FF2B5EF4-FFF2-40B4-BE49-F238E27FC236}">
                <a16:creationId xmlns:a16="http://schemas.microsoft.com/office/drawing/2014/main" id="{9227C6A1-7AEC-43CA-8DC9-7F1BA7E1DACF}"/>
              </a:ext>
            </a:extLst>
          </p:cNvPr>
          <p:cNvSpPr/>
          <p:nvPr/>
        </p:nvSpPr>
        <p:spPr>
          <a:xfrm>
            <a:off x="2054224" y="5240832"/>
            <a:ext cx="1008112" cy="470573"/>
          </a:xfrm>
          <a:prstGeom prst="downArrow">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61E53E3-7D0D-4544-BB5B-CB0BB6633AEB}"/>
              </a:ext>
            </a:extLst>
          </p:cNvPr>
          <p:cNvSpPr txBox="1"/>
          <p:nvPr/>
        </p:nvSpPr>
        <p:spPr>
          <a:xfrm>
            <a:off x="1064568" y="5751367"/>
            <a:ext cx="3384376" cy="523220"/>
          </a:xfrm>
          <a:prstGeom prst="rect">
            <a:avLst/>
          </a:prstGeom>
          <a:noFill/>
        </p:spPr>
        <p:txBody>
          <a:bodyPr wrap="square" rtlCol="0">
            <a:spAutoFit/>
          </a:bodyPr>
          <a:lstStyle/>
          <a:p>
            <a:r>
              <a:rPr lang="en-US" altLang="ja-JP" sz="1400" dirty="0" err="1"/>
              <a:t>Accl</a:t>
            </a:r>
            <a:r>
              <a:rPr lang="en-US" altLang="ja-JP" sz="1400" dirty="0"/>
              <a:t> = 0, 0, 0</a:t>
            </a:r>
          </a:p>
          <a:p>
            <a:r>
              <a:rPr lang="en-US" altLang="ja-JP" sz="1400" dirty="0"/>
              <a:t>Gyro= 0, 0, 0     </a:t>
            </a:r>
            <a:r>
              <a:rPr lang="ja-JP" altLang="en-US" sz="1400" dirty="0"/>
              <a:t>に近づけたい！</a:t>
            </a:r>
            <a:endParaRPr lang="en-US" altLang="ja-JP" sz="1400" dirty="0"/>
          </a:p>
        </p:txBody>
      </p:sp>
      <p:sp>
        <p:nvSpPr>
          <p:cNvPr id="2" name="正方形/長方形 1">
            <a:extLst>
              <a:ext uri="{FF2B5EF4-FFF2-40B4-BE49-F238E27FC236}">
                <a16:creationId xmlns:a16="http://schemas.microsoft.com/office/drawing/2014/main" id="{ABE544D8-50D5-4158-91C3-7B3DBDF22F0C}"/>
              </a:ext>
            </a:extLst>
          </p:cNvPr>
          <p:cNvSpPr/>
          <p:nvPr/>
        </p:nvSpPr>
        <p:spPr>
          <a:xfrm>
            <a:off x="1134909" y="2424411"/>
            <a:ext cx="1666103" cy="381441"/>
          </a:xfrm>
          <a:prstGeom prst="rect">
            <a:avLst/>
          </a:prstGeom>
          <a:noFill/>
          <a:ln>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2650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84</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6" y="748158"/>
            <a:ext cx="9631971" cy="3970318"/>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1) BMX055_enshu1.ino</a:t>
            </a:r>
          </a:p>
          <a:p>
            <a:r>
              <a:rPr lang="en-US" altLang="ja-JP" dirty="0">
                <a:latin typeface="+mn-lt"/>
                <a:ea typeface="+mn-ea"/>
              </a:rPr>
              <a:t>BMX055</a:t>
            </a:r>
            <a:r>
              <a:rPr lang="ja-JP" altLang="en-US" dirty="0">
                <a:latin typeface="+mn-lt"/>
                <a:ea typeface="+mn-ea"/>
              </a:rPr>
              <a:t>は生のまま測定値が得られるため、角速度や加速度がオフセットしています。</a:t>
            </a:r>
            <a:endParaRPr lang="en-US" altLang="ja-JP" dirty="0">
              <a:latin typeface="+mn-lt"/>
              <a:ea typeface="+mn-ea"/>
            </a:endParaRPr>
          </a:p>
          <a:p>
            <a:r>
              <a:rPr lang="ja-JP" altLang="en-US" b="1" dirty="0">
                <a:solidFill>
                  <a:srgbClr val="FF0000"/>
                </a:solidFill>
                <a:latin typeface="+mn-lt"/>
                <a:ea typeface="+mn-ea"/>
              </a:rPr>
              <a:t>⇒基盤面を上にして、机の上に放置していても何かしらの値が入ってきます。</a:t>
            </a:r>
            <a:endParaRPr lang="en-US" altLang="ja-JP" b="1" dirty="0">
              <a:solidFill>
                <a:srgbClr val="FF0000"/>
              </a:solidFill>
              <a:latin typeface="+mn-lt"/>
              <a:ea typeface="+mn-ea"/>
            </a:endParaRPr>
          </a:p>
          <a:p>
            <a:endParaRPr lang="en-US" altLang="ja-JP" dirty="0">
              <a:latin typeface="+mn-lt"/>
              <a:ea typeface="+mn-ea"/>
            </a:endParaRPr>
          </a:p>
          <a:p>
            <a:endParaRPr lang="en-US" altLang="ja-JP" dirty="0">
              <a:latin typeface="+mn-lt"/>
              <a:ea typeface="+mn-ea"/>
            </a:endParaRPr>
          </a:p>
          <a:p>
            <a:r>
              <a:rPr lang="ja-JP" altLang="en-US" b="1" dirty="0">
                <a:latin typeface="+mj-ea"/>
                <a:ea typeface="+mj-ea"/>
              </a:rPr>
              <a:t>①シリアルモニタから</a:t>
            </a:r>
            <a:r>
              <a:rPr lang="en-US" altLang="ja-JP" b="1" dirty="0">
                <a:latin typeface="+mj-ea"/>
                <a:ea typeface="+mj-ea"/>
              </a:rPr>
              <a:t>’S’</a:t>
            </a:r>
            <a:r>
              <a:rPr lang="ja-JP" altLang="en-US" b="1" dirty="0">
                <a:latin typeface="+mj-ea"/>
                <a:ea typeface="+mj-ea"/>
              </a:rPr>
              <a:t>を入力してから、再度</a:t>
            </a:r>
            <a:r>
              <a:rPr lang="en-US" altLang="ja-JP" b="1" dirty="0">
                <a:latin typeface="+mj-ea"/>
                <a:ea typeface="+mj-ea"/>
              </a:rPr>
              <a:t>’S’</a:t>
            </a:r>
            <a:r>
              <a:rPr lang="ja-JP" altLang="en-US" b="1" dirty="0">
                <a:latin typeface="+mj-ea"/>
                <a:ea typeface="+mj-ea"/>
              </a:rPr>
              <a:t>を入力するまでの間に取得された</a:t>
            </a:r>
            <a:endParaRPr lang="en-US" altLang="ja-JP" b="1" dirty="0">
              <a:latin typeface="+mj-ea"/>
              <a:ea typeface="+mj-ea"/>
            </a:endParaRPr>
          </a:p>
          <a:p>
            <a:r>
              <a:rPr lang="ja-JP" altLang="en-US" b="1" dirty="0">
                <a:latin typeface="+mj-ea"/>
                <a:ea typeface="+mj-ea"/>
              </a:rPr>
              <a:t>加速度と角速度の平均値を算出して下さい。</a:t>
            </a:r>
            <a:endParaRPr lang="en-US" altLang="ja-JP" b="1" dirty="0">
              <a:latin typeface="+mj-ea"/>
              <a:ea typeface="+mj-ea"/>
            </a:endParaRPr>
          </a:p>
          <a:p>
            <a:endParaRPr lang="en-US" altLang="ja-JP" dirty="0">
              <a:latin typeface="+mn-lt"/>
              <a:ea typeface="+mn-ea"/>
            </a:endParaRPr>
          </a:p>
          <a:p>
            <a:r>
              <a:rPr lang="ja-JP" altLang="en-US" b="1" dirty="0">
                <a:latin typeface="+mn-lt"/>
                <a:ea typeface="+mn-ea"/>
              </a:rPr>
              <a:t>②平均値を算出できたら、黄色の</a:t>
            </a:r>
            <a:r>
              <a:rPr lang="en-US" altLang="ja-JP" b="1" dirty="0">
                <a:latin typeface="+mn-lt"/>
                <a:ea typeface="+mn-ea"/>
              </a:rPr>
              <a:t>LED</a:t>
            </a:r>
            <a:r>
              <a:rPr lang="ja-JP" altLang="en-US" b="1" dirty="0">
                <a:latin typeface="+mn-lt"/>
                <a:ea typeface="+mn-ea"/>
              </a:rPr>
              <a:t>を点灯させて下さい。</a:t>
            </a:r>
            <a:endParaRPr lang="en-US" altLang="ja-JP" b="1" dirty="0">
              <a:latin typeface="+mn-lt"/>
              <a:ea typeface="+mn-ea"/>
            </a:endParaRPr>
          </a:p>
          <a:p>
            <a:endParaRPr lang="en-US" altLang="ja-JP" b="1" dirty="0">
              <a:latin typeface="+mn-lt"/>
              <a:ea typeface="+mn-ea"/>
            </a:endParaRPr>
          </a:p>
          <a:p>
            <a:r>
              <a:rPr lang="ja-JP" altLang="en-US" b="1" dirty="0">
                <a:latin typeface="+mn-lt"/>
                <a:ea typeface="+mn-ea"/>
              </a:rPr>
              <a:t>③黄色の</a:t>
            </a:r>
            <a:r>
              <a:rPr lang="en-US" altLang="ja-JP" b="1" dirty="0">
                <a:latin typeface="+mn-lt"/>
                <a:ea typeface="+mn-ea"/>
              </a:rPr>
              <a:t>LED</a:t>
            </a:r>
            <a:r>
              <a:rPr lang="ja-JP" altLang="en-US" b="1" dirty="0">
                <a:latin typeface="+mn-lt"/>
                <a:ea typeface="+mn-ea"/>
              </a:rPr>
              <a:t>が点灯すると、</a:t>
            </a:r>
            <a:r>
              <a:rPr lang="en-US" altLang="ja-JP" b="1" dirty="0">
                <a:latin typeface="+mn-lt"/>
                <a:ea typeface="+mn-ea"/>
              </a:rPr>
              <a:t>1</a:t>
            </a:r>
            <a:r>
              <a:rPr lang="ja-JP" altLang="en-US" b="1" dirty="0">
                <a:latin typeface="+mn-lt"/>
                <a:ea typeface="+mn-ea"/>
              </a:rPr>
              <a:t>秒間隔で加速度と角速度の取得を始め、</a:t>
            </a:r>
            <a:endParaRPr lang="en-US" altLang="ja-JP" b="1" dirty="0">
              <a:latin typeface="+mn-lt"/>
              <a:ea typeface="+mn-ea"/>
            </a:endParaRPr>
          </a:p>
          <a:p>
            <a:r>
              <a:rPr lang="ja-JP" altLang="en-US" b="1" dirty="0">
                <a:latin typeface="+mn-lt"/>
                <a:ea typeface="+mn-ea"/>
              </a:rPr>
              <a:t>　机の上に放置している間は、加速度と角速度は</a:t>
            </a:r>
            <a:r>
              <a:rPr lang="en-US" altLang="ja-JP" b="1" dirty="0">
                <a:latin typeface="+mn-lt"/>
                <a:ea typeface="+mn-ea"/>
              </a:rPr>
              <a:t>0</a:t>
            </a:r>
            <a:r>
              <a:rPr lang="ja-JP" altLang="en-US" b="1" dirty="0">
                <a:latin typeface="+mn-lt"/>
                <a:ea typeface="+mn-ea"/>
              </a:rPr>
              <a:t>に近い値が取得できることを確認する。</a:t>
            </a:r>
            <a:endParaRPr lang="en-US" altLang="ja-JP" b="1" dirty="0">
              <a:latin typeface="+mn-lt"/>
              <a:ea typeface="+mn-ea"/>
            </a:endParaRPr>
          </a:p>
          <a:p>
            <a:endParaRPr lang="en-US" altLang="ja-JP" b="1" dirty="0">
              <a:latin typeface="+mn-lt"/>
              <a:ea typeface="+mn-ea"/>
            </a:endParaRPr>
          </a:p>
          <a:p>
            <a:r>
              <a:rPr lang="ja-JP" altLang="en-US" b="1" dirty="0">
                <a:latin typeface="+mn-lt"/>
                <a:ea typeface="+mn-ea"/>
              </a:rPr>
              <a:t>　つまり、測定値</a:t>
            </a:r>
            <a:r>
              <a:rPr lang="ja-JP" altLang="en-US" b="1" dirty="0" err="1">
                <a:latin typeface="+mn-lt"/>
                <a:ea typeface="+mn-ea"/>
              </a:rPr>
              <a:t>ー</a:t>
            </a:r>
            <a:r>
              <a:rPr lang="ja-JP" altLang="en-US" b="1" dirty="0">
                <a:latin typeface="+mn-lt"/>
                <a:ea typeface="+mn-ea"/>
              </a:rPr>
              <a:t>平均値を常時計算する</a:t>
            </a:r>
            <a:endParaRPr lang="en-US" altLang="ja-JP" b="1" dirty="0">
              <a:latin typeface="+mn-lt"/>
              <a:ea typeface="+mn-ea"/>
            </a:endParaRPr>
          </a:p>
        </p:txBody>
      </p:sp>
    </p:spTree>
    <p:extLst>
      <p:ext uri="{BB962C8B-B14F-4D97-AF65-F5344CB8AC3E}">
        <p14:creationId xmlns:p14="http://schemas.microsoft.com/office/powerpoint/2010/main" val="2897079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5A98CBF-B861-4E23-BCAB-14C4933BAD50}"/>
              </a:ext>
            </a:extLst>
          </p:cNvPr>
          <p:cNvSpPr>
            <a:spLocks noGrp="1"/>
          </p:cNvSpPr>
          <p:nvPr>
            <p:ph type="sldNum" sz="quarter" idx="10"/>
          </p:nvPr>
        </p:nvSpPr>
        <p:spPr/>
        <p:txBody>
          <a:bodyPr/>
          <a:lstStyle/>
          <a:p>
            <a:pPr>
              <a:defRPr/>
            </a:pPr>
            <a:fld id="{18097F6D-0C31-44C4-B89E-0551CB6EA887}" type="slidenum">
              <a:rPr lang="ja-JP" altLang="en-US" smtClean="0"/>
              <a:pPr>
                <a:defRPr/>
              </a:pPr>
              <a:t>85</a:t>
            </a:fld>
            <a:endParaRPr lang="ja-JP" altLang="en-US" dirty="0"/>
          </a:p>
        </p:txBody>
      </p:sp>
      <p:sp>
        <p:nvSpPr>
          <p:cNvPr id="14" name="タイトル 1">
            <a:extLst>
              <a:ext uri="{FF2B5EF4-FFF2-40B4-BE49-F238E27FC236}">
                <a16:creationId xmlns:a16="http://schemas.microsoft.com/office/drawing/2014/main" id="{63868BD5-0952-4703-99C3-288261357EC2}"/>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cxnSp>
        <p:nvCxnSpPr>
          <p:cNvPr id="15" name="直線コネクタ 14">
            <a:extLst>
              <a:ext uri="{FF2B5EF4-FFF2-40B4-BE49-F238E27FC236}">
                <a16:creationId xmlns:a16="http://schemas.microsoft.com/office/drawing/2014/main" id="{678F93D6-D2A9-4B80-9AE5-0F3857127176}"/>
              </a:ext>
            </a:extLst>
          </p:cNvPr>
          <p:cNvCxnSpPr>
            <a:cxnSpLocks/>
          </p:cNvCxnSpPr>
          <p:nvPr/>
        </p:nvCxnSpPr>
        <p:spPr>
          <a:xfrm>
            <a:off x="2072680" y="1484784"/>
            <a:ext cx="0" cy="4176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9446A9A-E5F1-4955-AC64-20D921119463}"/>
              </a:ext>
            </a:extLst>
          </p:cNvPr>
          <p:cNvCxnSpPr>
            <a:cxnSpLocks/>
          </p:cNvCxnSpPr>
          <p:nvPr/>
        </p:nvCxnSpPr>
        <p:spPr>
          <a:xfrm>
            <a:off x="4232920" y="1484784"/>
            <a:ext cx="0" cy="41764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9F097C32-7B0F-404F-AE62-63F84FABB240}"/>
              </a:ext>
            </a:extLst>
          </p:cNvPr>
          <p:cNvSpPr/>
          <p:nvPr/>
        </p:nvSpPr>
        <p:spPr>
          <a:xfrm>
            <a:off x="1352600" y="1268760"/>
            <a:ext cx="144014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t>ユーザーアクション</a:t>
            </a:r>
          </a:p>
        </p:txBody>
      </p:sp>
      <p:sp>
        <p:nvSpPr>
          <p:cNvPr id="18" name="正方形/長方形 17">
            <a:extLst>
              <a:ext uri="{FF2B5EF4-FFF2-40B4-BE49-F238E27FC236}">
                <a16:creationId xmlns:a16="http://schemas.microsoft.com/office/drawing/2014/main" id="{B2884494-9E74-4764-A09D-3CB902504E90}"/>
              </a:ext>
            </a:extLst>
          </p:cNvPr>
          <p:cNvSpPr/>
          <p:nvPr/>
        </p:nvSpPr>
        <p:spPr>
          <a:xfrm>
            <a:off x="3502224" y="1268760"/>
            <a:ext cx="1440144" cy="2160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t>制御</a:t>
            </a:r>
            <a:endParaRPr kumimoji="1" lang="ja-JP" altLang="en-US" sz="1050" b="1" dirty="0"/>
          </a:p>
        </p:txBody>
      </p:sp>
      <p:sp>
        <p:nvSpPr>
          <p:cNvPr id="19" name="正方形/長方形 18">
            <a:extLst>
              <a:ext uri="{FF2B5EF4-FFF2-40B4-BE49-F238E27FC236}">
                <a16:creationId xmlns:a16="http://schemas.microsoft.com/office/drawing/2014/main" id="{79DE267A-B071-46FB-B171-61C74411CD66}"/>
              </a:ext>
            </a:extLst>
          </p:cNvPr>
          <p:cNvSpPr/>
          <p:nvPr/>
        </p:nvSpPr>
        <p:spPr>
          <a:xfrm>
            <a:off x="1352608" y="2208684"/>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sp>
        <p:nvSpPr>
          <p:cNvPr id="20" name="正方形/長方形 19">
            <a:extLst>
              <a:ext uri="{FF2B5EF4-FFF2-40B4-BE49-F238E27FC236}">
                <a16:creationId xmlns:a16="http://schemas.microsoft.com/office/drawing/2014/main" id="{BC176811-74C8-4F71-B56B-6C74EB99DF95}"/>
              </a:ext>
            </a:extLst>
          </p:cNvPr>
          <p:cNvSpPr/>
          <p:nvPr/>
        </p:nvSpPr>
        <p:spPr>
          <a:xfrm>
            <a:off x="1350197" y="2924944"/>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cxnSp>
        <p:nvCxnSpPr>
          <p:cNvPr id="21" name="直線コネクタ 20">
            <a:extLst>
              <a:ext uri="{FF2B5EF4-FFF2-40B4-BE49-F238E27FC236}">
                <a16:creationId xmlns:a16="http://schemas.microsoft.com/office/drawing/2014/main" id="{234AE9EB-C598-4DDB-883A-24EE4C5C46F6}"/>
              </a:ext>
            </a:extLst>
          </p:cNvPr>
          <p:cNvCxnSpPr>
            <a:cxnSpLocks/>
          </p:cNvCxnSpPr>
          <p:nvPr/>
        </p:nvCxnSpPr>
        <p:spPr>
          <a:xfrm flipH="1">
            <a:off x="2072680" y="2424708"/>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B7E4D74-CD89-4A8D-B117-F2A9A71D1699}"/>
              </a:ext>
            </a:extLst>
          </p:cNvPr>
          <p:cNvCxnSpPr>
            <a:cxnSpLocks/>
          </p:cNvCxnSpPr>
          <p:nvPr/>
        </p:nvCxnSpPr>
        <p:spPr>
          <a:xfrm flipH="1">
            <a:off x="2083962" y="3140968"/>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右中かっこ 22">
            <a:extLst>
              <a:ext uri="{FF2B5EF4-FFF2-40B4-BE49-F238E27FC236}">
                <a16:creationId xmlns:a16="http://schemas.microsoft.com/office/drawing/2014/main" id="{790769B2-5A35-4D8D-AFC6-5EEEECE7DCD1}"/>
              </a:ext>
            </a:extLst>
          </p:cNvPr>
          <p:cNvSpPr/>
          <p:nvPr/>
        </p:nvSpPr>
        <p:spPr>
          <a:xfrm>
            <a:off x="4448944" y="2424708"/>
            <a:ext cx="45719" cy="7037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20E77FC-53DD-45B9-9CA7-2645B4AAF398}"/>
              </a:ext>
            </a:extLst>
          </p:cNvPr>
          <p:cNvSpPr/>
          <p:nvPr/>
        </p:nvSpPr>
        <p:spPr>
          <a:xfrm>
            <a:off x="3501720" y="3248981"/>
            <a:ext cx="1440144" cy="396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シリアルモニタに</a:t>
            </a:r>
            <a:endParaRPr kumimoji="1" lang="en-US" altLang="ja-JP" sz="1050" b="1" dirty="0">
              <a:solidFill>
                <a:schemeClr val="tx1"/>
              </a:solidFill>
            </a:endParaRPr>
          </a:p>
          <a:p>
            <a:pPr algn="ctr"/>
            <a:r>
              <a:rPr lang="ja-JP" altLang="en-US" sz="1050" b="1" dirty="0">
                <a:solidFill>
                  <a:schemeClr val="tx1"/>
                </a:solidFill>
              </a:rPr>
              <a:t>平均値表示</a:t>
            </a:r>
            <a:endParaRPr kumimoji="1" lang="ja-JP" altLang="en-US" sz="1050" b="1" dirty="0">
              <a:solidFill>
                <a:schemeClr val="tx1"/>
              </a:solidFill>
            </a:endParaRPr>
          </a:p>
        </p:txBody>
      </p:sp>
      <p:sp>
        <p:nvSpPr>
          <p:cNvPr id="25" name="テキスト ボックス 24">
            <a:extLst>
              <a:ext uri="{FF2B5EF4-FFF2-40B4-BE49-F238E27FC236}">
                <a16:creationId xmlns:a16="http://schemas.microsoft.com/office/drawing/2014/main" id="{C28CB791-9678-4881-B697-67F1D3D2F517}"/>
              </a:ext>
            </a:extLst>
          </p:cNvPr>
          <p:cNvSpPr txBox="1"/>
          <p:nvPr/>
        </p:nvSpPr>
        <p:spPr>
          <a:xfrm>
            <a:off x="4508964" y="2642858"/>
            <a:ext cx="5150841" cy="307777"/>
          </a:xfrm>
          <a:prstGeom prst="rect">
            <a:avLst/>
          </a:prstGeom>
          <a:noFill/>
        </p:spPr>
        <p:txBody>
          <a:bodyPr wrap="square" rtlCol="0">
            <a:spAutoFit/>
          </a:bodyPr>
          <a:lstStyle/>
          <a:p>
            <a:r>
              <a:rPr lang="ja-JP" altLang="en-US" sz="1400" dirty="0">
                <a:latin typeface="+mn-lt"/>
                <a:ea typeface="+mn-ea"/>
              </a:rPr>
              <a:t>この間に取得された加速度と角速度の平均値を算出する</a:t>
            </a:r>
            <a:endParaRPr lang="en-US" altLang="ja-JP" sz="1400" dirty="0">
              <a:latin typeface="+mn-lt"/>
              <a:ea typeface="+mn-ea"/>
            </a:endParaRPr>
          </a:p>
        </p:txBody>
      </p:sp>
      <p:sp>
        <p:nvSpPr>
          <p:cNvPr id="26" name="正方形/長方形 25">
            <a:extLst>
              <a:ext uri="{FF2B5EF4-FFF2-40B4-BE49-F238E27FC236}">
                <a16:creationId xmlns:a16="http://schemas.microsoft.com/office/drawing/2014/main" id="{F9A63649-2B1C-458D-91FC-6DE5F8257785}"/>
              </a:ext>
            </a:extLst>
          </p:cNvPr>
          <p:cNvSpPr/>
          <p:nvPr/>
        </p:nvSpPr>
        <p:spPr>
          <a:xfrm>
            <a:off x="3440832" y="4529745"/>
            <a:ext cx="1595296" cy="9154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基準位置からセンサを動かさない時は、</a:t>
            </a:r>
            <a:endParaRPr kumimoji="1" lang="en-US" altLang="ja-JP" sz="1050" b="1" dirty="0">
              <a:solidFill>
                <a:schemeClr val="tx1"/>
              </a:solidFill>
            </a:endParaRPr>
          </a:p>
          <a:p>
            <a:pPr algn="ctr"/>
            <a:r>
              <a:rPr lang="ja-JP" altLang="en-US" sz="1050" b="1" dirty="0">
                <a:solidFill>
                  <a:schemeClr val="tx1"/>
                </a:solidFill>
              </a:rPr>
              <a:t>加速度と角速度は</a:t>
            </a:r>
            <a:endParaRPr lang="en-US" altLang="ja-JP" sz="1050" b="1" dirty="0">
              <a:solidFill>
                <a:schemeClr val="tx1"/>
              </a:solidFill>
            </a:endParaRPr>
          </a:p>
          <a:p>
            <a:pPr algn="ctr"/>
            <a:r>
              <a:rPr kumimoji="1" lang="en-US" altLang="ja-JP" sz="1050" b="1" dirty="0">
                <a:solidFill>
                  <a:schemeClr val="tx1"/>
                </a:solidFill>
              </a:rPr>
              <a:t>0</a:t>
            </a:r>
            <a:r>
              <a:rPr kumimoji="1" lang="ja-JP" altLang="en-US" sz="1050" b="1" dirty="0">
                <a:solidFill>
                  <a:schemeClr val="tx1"/>
                </a:solidFill>
              </a:rPr>
              <a:t>に近い値が表示されるようにする</a:t>
            </a:r>
          </a:p>
        </p:txBody>
      </p:sp>
      <p:sp>
        <p:nvSpPr>
          <p:cNvPr id="27" name="右中かっこ 26">
            <a:extLst>
              <a:ext uri="{FF2B5EF4-FFF2-40B4-BE49-F238E27FC236}">
                <a16:creationId xmlns:a16="http://schemas.microsoft.com/office/drawing/2014/main" id="{BA9468C6-3E4B-41FB-8EFC-468D379E2CCD}"/>
              </a:ext>
            </a:extLst>
          </p:cNvPr>
          <p:cNvSpPr/>
          <p:nvPr/>
        </p:nvSpPr>
        <p:spPr>
          <a:xfrm>
            <a:off x="5382909" y="4529745"/>
            <a:ext cx="45719" cy="915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C725BC5-7ABE-4CEF-88B2-CC581F112E13}"/>
              </a:ext>
            </a:extLst>
          </p:cNvPr>
          <p:cNvSpPr txBox="1"/>
          <p:nvPr/>
        </p:nvSpPr>
        <p:spPr>
          <a:xfrm>
            <a:off x="5472173" y="4833595"/>
            <a:ext cx="3009219" cy="307777"/>
          </a:xfrm>
          <a:prstGeom prst="rect">
            <a:avLst/>
          </a:prstGeom>
          <a:noFill/>
        </p:spPr>
        <p:txBody>
          <a:bodyPr wrap="square" rtlCol="0">
            <a:spAutoFit/>
          </a:bodyPr>
          <a:lstStyle/>
          <a:p>
            <a:r>
              <a:rPr lang="ja-JP" altLang="en-US" sz="1400" dirty="0">
                <a:latin typeface="+mn-lt"/>
                <a:ea typeface="+mn-ea"/>
              </a:rPr>
              <a:t>この間は</a:t>
            </a:r>
            <a:r>
              <a:rPr lang="en-US" altLang="ja-JP" sz="1400" dirty="0">
                <a:latin typeface="+mn-lt"/>
                <a:ea typeface="+mn-ea"/>
              </a:rPr>
              <a:t>1</a:t>
            </a:r>
            <a:r>
              <a:rPr lang="ja-JP" altLang="en-US" sz="1400" dirty="0">
                <a:latin typeface="+mn-lt"/>
                <a:ea typeface="+mn-ea"/>
              </a:rPr>
              <a:t>秒間隔で照度を計測する</a:t>
            </a:r>
            <a:endParaRPr lang="en-US" altLang="ja-JP" sz="1400" dirty="0">
              <a:latin typeface="+mn-lt"/>
              <a:ea typeface="+mn-ea"/>
            </a:endParaRPr>
          </a:p>
        </p:txBody>
      </p:sp>
      <p:sp>
        <p:nvSpPr>
          <p:cNvPr id="29" name="テキスト ボックス 28">
            <a:extLst>
              <a:ext uri="{FF2B5EF4-FFF2-40B4-BE49-F238E27FC236}">
                <a16:creationId xmlns:a16="http://schemas.microsoft.com/office/drawing/2014/main" id="{6CE977D3-DD18-49BF-9BFB-70EA3E18DA3B}"/>
              </a:ext>
            </a:extLst>
          </p:cNvPr>
          <p:cNvSpPr txBox="1"/>
          <p:nvPr/>
        </p:nvSpPr>
        <p:spPr>
          <a:xfrm>
            <a:off x="73556" y="748158"/>
            <a:ext cx="9631971" cy="369332"/>
          </a:xfrm>
          <a:prstGeom prst="rect">
            <a:avLst/>
          </a:prstGeom>
          <a:noFill/>
        </p:spPr>
        <p:txBody>
          <a:bodyPr wrap="square" rtlCol="0">
            <a:spAutoFit/>
          </a:bodyPr>
          <a:lstStyle/>
          <a:p>
            <a:r>
              <a:rPr lang="ja-JP" altLang="en-US" dirty="0">
                <a:latin typeface="+mn-lt"/>
                <a:ea typeface="+mn-ea"/>
              </a:rPr>
              <a:t>＜制御フローイメージ＞</a:t>
            </a:r>
            <a:endParaRPr lang="en-US" altLang="ja-JP" dirty="0">
              <a:latin typeface="+mn-lt"/>
              <a:ea typeface="+mn-ea"/>
            </a:endParaRPr>
          </a:p>
        </p:txBody>
      </p:sp>
      <p:sp>
        <p:nvSpPr>
          <p:cNvPr id="31" name="正方形/長方形 30">
            <a:extLst>
              <a:ext uri="{FF2B5EF4-FFF2-40B4-BE49-F238E27FC236}">
                <a16:creationId xmlns:a16="http://schemas.microsoft.com/office/drawing/2014/main" id="{9E2AB295-CD02-48E0-BE6C-E419010DF37F}"/>
              </a:ext>
            </a:extLst>
          </p:cNvPr>
          <p:cNvSpPr/>
          <p:nvPr/>
        </p:nvSpPr>
        <p:spPr>
          <a:xfrm>
            <a:off x="1363890" y="1696607"/>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a:solidFill>
                  <a:schemeClr val="tx1"/>
                </a:solidFill>
              </a:rPr>
              <a:t>基準</a:t>
            </a:r>
            <a:r>
              <a:rPr lang="ja-JP" altLang="en-US" sz="800" b="1" dirty="0">
                <a:solidFill>
                  <a:schemeClr val="tx1"/>
                </a:solidFill>
              </a:rPr>
              <a:t>位置にセンサを置く</a:t>
            </a:r>
            <a:endParaRPr kumimoji="1" lang="ja-JP" altLang="en-US" sz="800" b="1" dirty="0">
              <a:solidFill>
                <a:schemeClr val="tx1"/>
              </a:solidFill>
            </a:endParaRPr>
          </a:p>
        </p:txBody>
      </p:sp>
      <p:sp>
        <p:nvSpPr>
          <p:cNvPr id="32" name="正方形/長方形 31">
            <a:extLst>
              <a:ext uri="{FF2B5EF4-FFF2-40B4-BE49-F238E27FC236}">
                <a16:creationId xmlns:a16="http://schemas.microsoft.com/office/drawing/2014/main" id="{F5F1FE69-4622-47B3-BEAE-E04733D27334}"/>
              </a:ext>
            </a:extLst>
          </p:cNvPr>
          <p:cNvSpPr/>
          <p:nvPr/>
        </p:nvSpPr>
        <p:spPr>
          <a:xfrm>
            <a:off x="3512848" y="3882871"/>
            <a:ext cx="1440144" cy="396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黄色の</a:t>
            </a:r>
            <a:r>
              <a:rPr kumimoji="1" lang="en-US" altLang="ja-JP" sz="1050" b="1" dirty="0">
                <a:solidFill>
                  <a:schemeClr val="tx1"/>
                </a:solidFill>
              </a:rPr>
              <a:t>LED</a:t>
            </a:r>
            <a:r>
              <a:rPr kumimoji="1" lang="ja-JP" altLang="en-US" sz="1050" b="1" dirty="0">
                <a:solidFill>
                  <a:schemeClr val="tx1"/>
                </a:solidFill>
              </a:rPr>
              <a:t>が点灯</a:t>
            </a:r>
          </a:p>
        </p:txBody>
      </p:sp>
    </p:spTree>
    <p:extLst>
      <p:ext uri="{BB962C8B-B14F-4D97-AF65-F5344CB8AC3E}">
        <p14:creationId xmlns:p14="http://schemas.microsoft.com/office/powerpoint/2010/main" val="385023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86</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137014" y="650603"/>
            <a:ext cx="9631971" cy="64633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1) BMX055_enshu1.ino</a:t>
            </a:r>
          </a:p>
          <a:p>
            <a:endParaRPr lang="en-US" altLang="ja-JP" b="1" dirty="0">
              <a:latin typeface="+mn-lt"/>
              <a:ea typeface="+mn-ea"/>
            </a:endParaRPr>
          </a:p>
        </p:txBody>
      </p:sp>
      <p:sp>
        <p:nvSpPr>
          <p:cNvPr id="6" name="テキスト ボックス 5">
            <a:extLst>
              <a:ext uri="{FF2B5EF4-FFF2-40B4-BE49-F238E27FC236}">
                <a16:creationId xmlns:a16="http://schemas.microsoft.com/office/drawing/2014/main" id="{83A3A775-DA7E-4EB5-90D8-1B5C4551B386}"/>
              </a:ext>
            </a:extLst>
          </p:cNvPr>
          <p:cNvSpPr txBox="1"/>
          <p:nvPr/>
        </p:nvSpPr>
        <p:spPr>
          <a:xfrm>
            <a:off x="200472" y="1027177"/>
            <a:ext cx="4540978" cy="5786199"/>
          </a:xfrm>
          <a:prstGeom prst="rect">
            <a:avLst/>
          </a:prstGeom>
          <a:solidFill>
            <a:schemeClr val="bg1"/>
          </a:solidFill>
          <a:ln>
            <a:solidFill>
              <a:srgbClr val="6699FF"/>
            </a:solidFill>
          </a:ln>
        </p:spPr>
        <p:txBody>
          <a:bodyPr wrap="square" rtlCol="0">
            <a:spAutoFit/>
          </a:bodyPr>
          <a:lstStyle/>
          <a:p>
            <a:r>
              <a:rPr lang="en-US" altLang="ja-JP" sz="1000" dirty="0">
                <a:latin typeface="ＭＳ ゴシック" panose="020B0609070205080204" pitchFamily="49" charset="-128"/>
                <a:ea typeface="ＭＳ ゴシック" panose="020B0609070205080204" pitchFamily="49" charset="-128"/>
              </a:rPr>
              <a:t>#include&lt;</a:t>
            </a:r>
            <a:r>
              <a:rPr lang="en-US" altLang="ja-JP" sz="1000" dirty="0" err="1">
                <a:latin typeface="ＭＳ ゴシック" panose="020B0609070205080204" pitchFamily="49" charset="-128"/>
                <a:ea typeface="ＭＳ ゴシック" panose="020B0609070205080204" pitchFamily="49" charset="-128"/>
              </a:rPr>
              <a:t>Wire.h</a:t>
            </a:r>
            <a:r>
              <a:rPr lang="en-US" altLang="ja-JP" sz="1000" dirty="0">
                <a:latin typeface="ＭＳ ゴシック" panose="020B0609070205080204" pitchFamily="49" charset="-128"/>
                <a:ea typeface="ＭＳ ゴシック" panose="020B0609070205080204" pitchFamily="49" charset="-128"/>
              </a:rPr>
              <a:t>&gt;</a:t>
            </a:r>
          </a:p>
          <a:p>
            <a:r>
              <a:rPr lang="en-US" altLang="ja-JP" sz="1000" dirty="0">
                <a:latin typeface="ＭＳ ゴシック" panose="020B0609070205080204" pitchFamily="49" charset="-128"/>
                <a:ea typeface="ＭＳ ゴシック" panose="020B0609070205080204" pitchFamily="49" charset="-128"/>
              </a:rPr>
              <a:t>// BMX055</a:t>
            </a:r>
            <a:r>
              <a:rPr lang="ja-JP" altLang="en-US" sz="1000" dirty="0">
                <a:latin typeface="ＭＳ ゴシック" panose="020B0609070205080204" pitchFamily="49" charset="-128"/>
                <a:ea typeface="ＭＳ ゴシック" panose="020B0609070205080204" pitchFamily="49" charset="-128"/>
              </a:rPr>
              <a:t>　加速度センサの</a:t>
            </a:r>
            <a:r>
              <a:rPr lang="en-US" altLang="ja-JP" sz="1000" dirty="0">
                <a:latin typeface="ＭＳ ゴシック" panose="020B0609070205080204" pitchFamily="49" charset="-128"/>
                <a:ea typeface="ＭＳ ゴシック" panose="020B0609070205080204" pitchFamily="49" charset="-128"/>
              </a:rPr>
              <a:t>I2C</a:t>
            </a:r>
            <a:r>
              <a:rPr lang="ja-JP" altLang="en-US" sz="1000" dirty="0">
                <a:latin typeface="ＭＳ ゴシック" panose="020B0609070205080204" pitchFamily="49" charset="-128"/>
                <a:ea typeface="ＭＳ ゴシック" panose="020B0609070205080204" pitchFamily="49" charset="-128"/>
              </a:rPr>
              <a:t>アドレス  </a:t>
            </a:r>
          </a:p>
          <a:p>
            <a:r>
              <a:rPr lang="en-US" altLang="ja-JP" sz="1000" dirty="0">
                <a:latin typeface="ＭＳ ゴシック" panose="020B0609070205080204" pitchFamily="49" charset="-128"/>
                <a:ea typeface="ＭＳ ゴシック" panose="020B0609070205080204" pitchFamily="49" charset="-128"/>
              </a:rPr>
              <a:t>#define </a:t>
            </a:r>
            <a:r>
              <a:rPr lang="en-US" altLang="ja-JP" sz="1000" dirty="0" err="1">
                <a:latin typeface="ＭＳ ゴシック" panose="020B0609070205080204" pitchFamily="49" charset="-128"/>
                <a:ea typeface="ＭＳ ゴシック" panose="020B0609070205080204" pitchFamily="49" charset="-128"/>
              </a:rPr>
              <a:t>Addr_Accl</a:t>
            </a:r>
            <a:r>
              <a:rPr lang="en-US" altLang="ja-JP" sz="1000" dirty="0">
                <a:latin typeface="ＭＳ ゴシック" panose="020B0609070205080204" pitchFamily="49" charset="-128"/>
                <a:ea typeface="ＭＳ ゴシック" panose="020B0609070205080204" pitchFamily="49" charset="-128"/>
              </a:rPr>
              <a:t> 0x19  // (JP1,JP2,JP3 = Open</a:t>
            </a:r>
            <a:r>
              <a:rPr lang="ja-JP" altLang="en-US" sz="1000" dirty="0">
                <a:latin typeface="ＭＳ ゴシック" panose="020B0609070205080204" pitchFamily="49" charset="-128"/>
                <a:ea typeface="ＭＳ ゴシック" panose="020B0609070205080204" pitchFamily="49" charset="-128"/>
              </a:rPr>
              <a:t>の時</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a:t>
            </a:r>
            <a:r>
              <a:rPr lang="ja-JP" altLang="en-US" sz="1000" dirty="0">
                <a:latin typeface="ＭＳ ゴシック" panose="020B0609070205080204" pitchFamily="49" charset="-128"/>
                <a:ea typeface="ＭＳ ゴシック" panose="020B0609070205080204" pitchFamily="49" charset="-128"/>
              </a:rPr>
              <a:t>　ジャイロセンサの</a:t>
            </a:r>
            <a:r>
              <a:rPr lang="en-US" altLang="ja-JP" sz="1000" dirty="0">
                <a:latin typeface="ＭＳ ゴシック" panose="020B0609070205080204" pitchFamily="49" charset="-128"/>
                <a:ea typeface="ＭＳ ゴシック" panose="020B0609070205080204" pitchFamily="49" charset="-128"/>
              </a:rPr>
              <a:t>I2C</a:t>
            </a:r>
            <a:r>
              <a:rPr lang="ja-JP" altLang="en-US" sz="1000" dirty="0">
                <a:latin typeface="ＭＳ ゴシック" panose="020B0609070205080204" pitchFamily="49" charset="-128"/>
                <a:ea typeface="ＭＳ ゴシック" panose="020B0609070205080204" pitchFamily="49" charset="-128"/>
              </a:rPr>
              <a:t>アドレス</a:t>
            </a:r>
          </a:p>
          <a:p>
            <a:r>
              <a:rPr lang="en-US" altLang="ja-JP" sz="1000" dirty="0">
                <a:latin typeface="ＭＳ ゴシック" panose="020B0609070205080204" pitchFamily="49" charset="-128"/>
                <a:ea typeface="ＭＳ ゴシック" panose="020B0609070205080204" pitchFamily="49" charset="-128"/>
              </a:rPr>
              <a:t>#define </a:t>
            </a:r>
            <a:r>
              <a:rPr lang="en-US" altLang="ja-JP" sz="1000" dirty="0" err="1">
                <a:latin typeface="ＭＳ ゴシック" panose="020B0609070205080204" pitchFamily="49" charset="-128"/>
                <a:ea typeface="ＭＳ ゴシック" panose="020B0609070205080204" pitchFamily="49" charset="-128"/>
              </a:rPr>
              <a:t>Addr_Gyro</a:t>
            </a:r>
            <a:r>
              <a:rPr lang="en-US" altLang="ja-JP" sz="1000" dirty="0">
                <a:latin typeface="ＭＳ ゴシック" panose="020B0609070205080204" pitchFamily="49" charset="-128"/>
                <a:ea typeface="ＭＳ ゴシック" panose="020B0609070205080204" pitchFamily="49" charset="-128"/>
              </a:rPr>
              <a:t> 0x69  // (JP1,JP2,JP3 = Open</a:t>
            </a:r>
            <a:r>
              <a:rPr lang="ja-JP" altLang="en-US" sz="1000" dirty="0">
                <a:latin typeface="ＭＳ ゴシック" panose="020B0609070205080204" pitchFamily="49" charset="-128"/>
                <a:ea typeface="ＭＳ ゴシック" panose="020B0609070205080204" pitchFamily="49" charset="-128"/>
              </a:rPr>
              <a:t>の時</a:t>
            </a:r>
            <a:r>
              <a:rPr lang="en-US" altLang="ja-JP" sz="1000" dirty="0">
                <a:latin typeface="ＭＳ ゴシック" panose="020B0609070205080204" pitchFamily="49" charset="-128"/>
                <a:ea typeface="ＭＳ ゴシック" panose="020B0609070205080204" pitchFamily="49" charset="-128"/>
              </a:rPr>
              <a:t>)</a:t>
            </a:r>
          </a:p>
          <a:p>
            <a:r>
              <a:rPr lang="en-US" altLang="ja-JP" sz="1000" dirty="0">
                <a:latin typeface="ＭＳ ゴシック" panose="020B0609070205080204" pitchFamily="49" charset="-128"/>
                <a:ea typeface="ＭＳ ゴシック" panose="020B0609070205080204" pitchFamily="49" charset="-128"/>
              </a:rPr>
              <a:t>// BMX055</a:t>
            </a:r>
            <a:r>
              <a:rPr lang="ja-JP" altLang="en-US" sz="1000" dirty="0">
                <a:latin typeface="ＭＳ ゴシック" panose="020B0609070205080204" pitchFamily="49" charset="-128"/>
                <a:ea typeface="ＭＳ ゴシック" panose="020B0609070205080204" pitchFamily="49" charset="-128"/>
              </a:rPr>
              <a:t>　磁気センサの</a:t>
            </a:r>
            <a:r>
              <a:rPr lang="en-US" altLang="ja-JP" sz="1000" dirty="0">
                <a:latin typeface="ＭＳ ゴシック" panose="020B0609070205080204" pitchFamily="49" charset="-128"/>
                <a:ea typeface="ＭＳ ゴシック" panose="020B0609070205080204" pitchFamily="49" charset="-128"/>
              </a:rPr>
              <a:t>I2C</a:t>
            </a:r>
            <a:r>
              <a:rPr lang="ja-JP" altLang="en-US" sz="1000" dirty="0">
                <a:latin typeface="ＭＳ ゴシック" panose="020B0609070205080204" pitchFamily="49" charset="-128"/>
                <a:ea typeface="ＭＳ ゴシック" panose="020B0609070205080204" pitchFamily="49" charset="-128"/>
              </a:rPr>
              <a:t>アドレス</a:t>
            </a:r>
          </a:p>
          <a:p>
            <a:r>
              <a:rPr lang="en-US" altLang="ja-JP" sz="1000" dirty="0">
                <a:latin typeface="ＭＳ ゴシック" panose="020B0609070205080204" pitchFamily="49" charset="-128"/>
                <a:ea typeface="ＭＳ ゴシック" panose="020B0609070205080204" pitchFamily="49" charset="-128"/>
              </a:rPr>
              <a:t>#define </a:t>
            </a:r>
            <a:r>
              <a:rPr lang="en-US" altLang="ja-JP" sz="1000" dirty="0" err="1">
                <a:latin typeface="ＭＳ ゴシック" panose="020B0609070205080204" pitchFamily="49" charset="-128"/>
                <a:ea typeface="ＭＳ ゴシック" panose="020B0609070205080204" pitchFamily="49" charset="-128"/>
              </a:rPr>
              <a:t>Addr_Mag</a:t>
            </a:r>
            <a:r>
              <a:rPr lang="en-US" altLang="ja-JP" sz="1000" dirty="0">
                <a:latin typeface="ＭＳ ゴシック" panose="020B0609070205080204" pitchFamily="49" charset="-128"/>
                <a:ea typeface="ＭＳ ゴシック" panose="020B0609070205080204" pitchFamily="49" charset="-128"/>
              </a:rPr>
              <a:t> 0x13   // (JP1,JP2,JP3 = Open</a:t>
            </a:r>
            <a:r>
              <a:rPr lang="ja-JP" altLang="en-US" sz="1000" dirty="0">
                <a:latin typeface="ＭＳ ゴシック" panose="020B0609070205080204" pitchFamily="49" charset="-128"/>
                <a:ea typeface="ＭＳ ゴシック" panose="020B0609070205080204" pitchFamily="49" charset="-128"/>
              </a:rPr>
              <a:t>の時</a:t>
            </a:r>
            <a:r>
              <a:rPr lang="en-US" altLang="ja-JP" sz="1000" dirty="0">
                <a:latin typeface="ＭＳ ゴシック" panose="020B0609070205080204" pitchFamily="49" charset="-128"/>
                <a:ea typeface="ＭＳ ゴシック" panose="020B0609070205080204" pitchFamily="49" charset="-128"/>
              </a:rPr>
              <a: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加速度</a:t>
            </a:r>
            <a:r>
              <a:rPr lang="en-US" altLang="ja-JP" sz="1000" dirty="0">
                <a:latin typeface="ＭＳ ゴシック" panose="020B0609070205080204" pitchFamily="49" charset="-128"/>
                <a:ea typeface="ＭＳ ゴシック" panose="020B0609070205080204" pitchFamily="49" charset="-128"/>
              </a:rPr>
              <a:t>/</a:t>
            </a:r>
            <a:r>
              <a:rPr lang="ja-JP" altLang="en-US" sz="1000" dirty="0">
                <a:latin typeface="ＭＳ ゴシック" panose="020B0609070205080204" pitchFamily="49" charset="-128"/>
                <a:ea typeface="ＭＳ ゴシック" panose="020B0609070205080204" pitchFamily="49" charset="-128"/>
              </a:rPr>
              <a:t>ジャイロセンサの調整完了の</a:t>
            </a:r>
            <a:r>
              <a:rPr lang="en-US" altLang="ja-JP" sz="1000" dirty="0">
                <a:latin typeface="ＭＳ ゴシック" panose="020B0609070205080204" pitchFamily="49" charset="-128"/>
                <a:ea typeface="ＭＳ ゴシック" panose="020B0609070205080204" pitchFamily="49" charset="-128"/>
              </a:rPr>
              <a:t>LED</a:t>
            </a:r>
            <a:r>
              <a:rPr lang="ja-JP" altLang="en-US" sz="1000" dirty="0">
                <a:latin typeface="ＭＳ ゴシック" panose="020B0609070205080204" pitchFamily="49" charset="-128"/>
                <a:ea typeface="ＭＳ ゴシック" panose="020B0609070205080204" pitchFamily="49" charset="-128"/>
              </a:rPr>
              <a:t>出力</a:t>
            </a:r>
            <a:r>
              <a:rPr lang="en-US" altLang="ja-JP" sz="1000" dirty="0">
                <a:latin typeface="ＭＳ ゴシック" panose="020B0609070205080204" pitchFamily="49" charset="-128"/>
                <a:ea typeface="ＭＳ ゴシック" panose="020B0609070205080204" pitchFamily="49" charset="-128"/>
              </a:rPr>
              <a:t>PIN</a:t>
            </a:r>
          </a:p>
          <a:p>
            <a:r>
              <a:rPr lang="en-US" altLang="ja-JP" sz="1000" dirty="0">
                <a:latin typeface="ＭＳ ゴシック" panose="020B0609070205080204" pitchFamily="49" charset="-128"/>
                <a:ea typeface="ＭＳ ゴシック" panose="020B0609070205080204" pitchFamily="49" charset="-128"/>
              </a:rPr>
              <a:t>#define PIN_STB_LED (16)</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センサーの値を保存するグローバル関数</a:t>
            </a:r>
          </a:p>
          <a:p>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xAccl</a:t>
            </a:r>
            <a:r>
              <a:rPr lang="en-US" altLang="ja-JP" sz="1000" dirty="0">
                <a:latin typeface="ＭＳ ゴシック" panose="020B0609070205080204" pitchFamily="49" charset="-128"/>
                <a:ea typeface="ＭＳ ゴシック" panose="020B0609070205080204" pitchFamily="49" charset="-128"/>
              </a:rPr>
              <a:t> = 0.00;</a:t>
            </a:r>
          </a:p>
          <a:p>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yAccl</a:t>
            </a:r>
            <a:r>
              <a:rPr lang="en-US" altLang="ja-JP" sz="1000" dirty="0">
                <a:latin typeface="ＭＳ ゴシック" panose="020B0609070205080204" pitchFamily="49" charset="-128"/>
                <a:ea typeface="ＭＳ ゴシック" panose="020B0609070205080204" pitchFamily="49" charset="-128"/>
              </a:rPr>
              <a:t> = 0.00;</a:t>
            </a:r>
          </a:p>
          <a:p>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zAccl</a:t>
            </a:r>
            <a:r>
              <a:rPr lang="en-US" altLang="ja-JP" sz="1000" dirty="0">
                <a:latin typeface="ＭＳ ゴシック" panose="020B0609070205080204" pitchFamily="49" charset="-128"/>
                <a:ea typeface="ＭＳ ゴシック" panose="020B0609070205080204" pitchFamily="49" charset="-128"/>
              </a:rPr>
              <a:t> = 0.00;</a:t>
            </a:r>
          </a:p>
          <a:p>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xGyro</a:t>
            </a:r>
            <a:r>
              <a:rPr lang="en-US" altLang="ja-JP" sz="1000" dirty="0">
                <a:latin typeface="ＭＳ ゴシック" panose="020B0609070205080204" pitchFamily="49" charset="-128"/>
                <a:ea typeface="ＭＳ ゴシック" panose="020B0609070205080204" pitchFamily="49" charset="-128"/>
              </a:rPr>
              <a:t> = 0.00;</a:t>
            </a:r>
          </a:p>
          <a:p>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yGyro</a:t>
            </a:r>
            <a:r>
              <a:rPr lang="en-US" altLang="ja-JP" sz="1000" dirty="0">
                <a:latin typeface="ＭＳ ゴシック" panose="020B0609070205080204" pitchFamily="49" charset="-128"/>
                <a:ea typeface="ＭＳ ゴシック" panose="020B0609070205080204" pitchFamily="49" charset="-128"/>
              </a:rPr>
              <a:t> = 0.00;</a:t>
            </a:r>
          </a:p>
          <a:p>
            <a:r>
              <a:rPr lang="en-US" altLang="ja-JP" sz="1000" dirty="0">
                <a:latin typeface="ＭＳ ゴシック" panose="020B0609070205080204" pitchFamily="49" charset="-128"/>
                <a:ea typeface="ＭＳ ゴシック" panose="020B0609070205080204" pitchFamily="49" charset="-128"/>
              </a:rPr>
              <a:t>float </a:t>
            </a:r>
            <a:r>
              <a:rPr lang="en-US" altLang="ja-JP" sz="1000" dirty="0" err="1">
                <a:latin typeface="ＭＳ ゴシック" panose="020B0609070205080204" pitchFamily="49" charset="-128"/>
                <a:ea typeface="ＭＳ ゴシック" panose="020B0609070205080204" pitchFamily="49" charset="-128"/>
              </a:rPr>
              <a:t>zGyro</a:t>
            </a:r>
            <a:r>
              <a:rPr lang="en-US" altLang="ja-JP" sz="1000" dirty="0">
                <a:latin typeface="ＭＳ ゴシック" panose="020B0609070205080204" pitchFamily="49" charset="-128"/>
                <a:ea typeface="ＭＳ ゴシック" panose="020B0609070205080204" pitchFamily="49" charset="-128"/>
              </a:rPr>
              <a:t> = 0.00;</a:t>
            </a:r>
          </a:p>
          <a:p>
            <a:r>
              <a:rPr lang="en-US" altLang="ja-JP" sz="1000" dirty="0">
                <a:latin typeface="ＭＳ ゴシック" panose="020B0609070205080204" pitchFamily="49" charset="-128"/>
                <a:ea typeface="ＭＳ ゴシック" panose="020B0609070205080204" pitchFamily="49" charset="-128"/>
              </a:rPr>
              <a:t>int   </a:t>
            </a:r>
            <a:r>
              <a:rPr lang="en-US" altLang="ja-JP" sz="1000" dirty="0" err="1">
                <a:latin typeface="ＭＳ ゴシック" panose="020B0609070205080204" pitchFamily="49" charset="-128"/>
                <a:ea typeface="ＭＳ ゴシック" panose="020B0609070205080204" pitchFamily="49" charset="-128"/>
              </a:rPr>
              <a:t>xMag</a:t>
            </a:r>
            <a:r>
              <a:rPr lang="en-US" altLang="ja-JP" sz="1000" dirty="0">
                <a:latin typeface="ＭＳ ゴシック" panose="020B0609070205080204" pitchFamily="49" charset="-128"/>
                <a:ea typeface="ＭＳ ゴシック" panose="020B0609070205080204" pitchFamily="49" charset="-128"/>
              </a:rPr>
              <a:t>  = 0;</a:t>
            </a:r>
          </a:p>
          <a:p>
            <a:r>
              <a:rPr lang="en-US" altLang="ja-JP" sz="1000" dirty="0">
                <a:latin typeface="ＭＳ ゴシック" panose="020B0609070205080204" pitchFamily="49" charset="-128"/>
                <a:ea typeface="ＭＳ ゴシック" panose="020B0609070205080204" pitchFamily="49" charset="-128"/>
              </a:rPr>
              <a:t>int   </a:t>
            </a:r>
            <a:r>
              <a:rPr lang="en-US" altLang="ja-JP" sz="1000" dirty="0" err="1">
                <a:latin typeface="ＭＳ ゴシック" panose="020B0609070205080204" pitchFamily="49" charset="-128"/>
                <a:ea typeface="ＭＳ ゴシック" panose="020B0609070205080204" pitchFamily="49" charset="-128"/>
              </a:rPr>
              <a:t>yMag</a:t>
            </a:r>
            <a:r>
              <a:rPr lang="en-US" altLang="ja-JP" sz="1000" dirty="0">
                <a:latin typeface="ＭＳ ゴシック" panose="020B0609070205080204" pitchFamily="49" charset="-128"/>
                <a:ea typeface="ＭＳ ゴシック" panose="020B0609070205080204" pitchFamily="49" charset="-128"/>
              </a:rPr>
              <a:t>  = 0;</a:t>
            </a:r>
          </a:p>
          <a:p>
            <a:r>
              <a:rPr lang="en-US" altLang="ja-JP" sz="1000" dirty="0">
                <a:latin typeface="ＭＳ ゴシック" panose="020B0609070205080204" pitchFamily="49" charset="-128"/>
                <a:ea typeface="ＭＳ ゴシック" panose="020B0609070205080204" pitchFamily="49" charset="-128"/>
              </a:rPr>
              <a:t>int   </a:t>
            </a:r>
            <a:r>
              <a:rPr lang="en-US" altLang="ja-JP" sz="1000" dirty="0" err="1">
                <a:latin typeface="ＭＳ ゴシック" panose="020B0609070205080204" pitchFamily="49" charset="-128"/>
                <a:ea typeface="ＭＳ ゴシック" panose="020B0609070205080204" pitchFamily="49" charset="-128"/>
              </a:rPr>
              <a:t>zMag</a:t>
            </a:r>
            <a:r>
              <a:rPr lang="en-US" altLang="ja-JP" sz="1000" dirty="0">
                <a:latin typeface="ＭＳ ゴシック" panose="020B0609070205080204" pitchFamily="49" charset="-128"/>
                <a:ea typeface="ＭＳ ゴシック" panose="020B0609070205080204" pitchFamily="49" charset="-128"/>
              </a:rPr>
              <a:t>  = 0;</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b="1" dirty="0">
                <a:solidFill>
                  <a:schemeClr val="accent1"/>
                </a:solidFill>
                <a:latin typeface="ＭＳ ゴシック" panose="020B0609070205080204" pitchFamily="49" charset="-128"/>
                <a:ea typeface="ＭＳ ゴシック" panose="020B0609070205080204" pitchFamily="49" charset="-128"/>
              </a:rPr>
              <a:t>typedef </a:t>
            </a:r>
            <a:r>
              <a:rPr lang="en-US" altLang="ja-JP" sz="1000" b="1" dirty="0" err="1">
                <a:solidFill>
                  <a:schemeClr val="accent1"/>
                </a:solidFill>
                <a:latin typeface="ＭＳ ゴシック" panose="020B0609070205080204" pitchFamily="49" charset="-128"/>
                <a:ea typeface="ＭＳ ゴシック" panose="020B0609070205080204" pitchFamily="49" charset="-128"/>
              </a:rPr>
              <a:t>enum</a:t>
            </a:r>
            <a:r>
              <a:rPr lang="en-US" altLang="ja-JP" sz="1000" b="1" dirty="0">
                <a:solidFill>
                  <a:schemeClr val="accent1"/>
                </a:solidFill>
                <a:latin typeface="ＭＳ ゴシック" panose="020B0609070205080204" pitchFamily="49" charset="-128"/>
                <a:ea typeface="ＭＳ ゴシック" panose="020B0609070205080204" pitchFamily="49" charset="-128"/>
              </a:rPr>
              <a:t> flag{</a:t>
            </a:r>
          </a:p>
          <a:p>
            <a:r>
              <a:rPr lang="en-US" altLang="ja-JP" sz="1000" b="1" dirty="0">
                <a:solidFill>
                  <a:schemeClr val="accent1"/>
                </a:solidFill>
                <a:latin typeface="ＭＳ ゴシック" panose="020B0609070205080204" pitchFamily="49" charset="-128"/>
                <a:ea typeface="ＭＳ ゴシック" panose="020B0609070205080204" pitchFamily="49" charset="-128"/>
              </a:rPr>
              <a:t>  UNSET,</a:t>
            </a:r>
          </a:p>
          <a:p>
            <a:r>
              <a:rPr lang="en-US" altLang="ja-JP" sz="1000" b="1" dirty="0">
                <a:solidFill>
                  <a:schemeClr val="accent1"/>
                </a:solidFill>
                <a:latin typeface="ＭＳ ゴシック" panose="020B0609070205080204" pitchFamily="49" charset="-128"/>
                <a:ea typeface="ＭＳ ゴシック" panose="020B0609070205080204" pitchFamily="49" charset="-128"/>
              </a:rPr>
              <a:t>  SET,</a:t>
            </a:r>
          </a:p>
          <a:p>
            <a:r>
              <a:rPr lang="en-US" altLang="ja-JP" sz="1000" b="1" dirty="0">
                <a:solidFill>
                  <a:schemeClr val="accent1"/>
                </a:solidFill>
                <a:latin typeface="ＭＳ ゴシック" panose="020B0609070205080204" pitchFamily="49" charset="-128"/>
                <a:ea typeface="ＭＳ ゴシック" panose="020B0609070205080204" pitchFamily="49" charset="-128"/>
              </a:rPr>
              <a:t>}</a:t>
            </a:r>
            <a:r>
              <a:rPr lang="en-US" altLang="ja-JP" sz="1000" b="1" dirty="0" err="1">
                <a:solidFill>
                  <a:schemeClr val="accent1"/>
                </a:solidFill>
                <a:latin typeface="ＭＳ ゴシック" panose="020B0609070205080204" pitchFamily="49" charset="-128"/>
                <a:ea typeface="ＭＳ ゴシック" panose="020B0609070205080204" pitchFamily="49" charset="-128"/>
              </a:rPr>
              <a:t>en_flag</a:t>
            </a:r>
            <a:r>
              <a:rPr lang="en-US" altLang="ja-JP" sz="1000" b="1" dirty="0">
                <a:solidFill>
                  <a:schemeClr val="accent1"/>
                </a:solidFill>
                <a:latin typeface="ＭＳ ゴシック" panose="020B0609070205080204" pitchFamily="49" charset="-128"/>
                <a:ea typeface="ＭＳ ゴシック" panose="020B0609070205080204" pitchFamily="49" charset="-128"/>
              </a:rPr>
              <a:t>;</a:t>
            </a:r>
          </a:p>
          <a:p>
            <a:endParaRPr lang="en-US" altLang="ja-JP" sz="1000" b="1" dirty="0">
              <a:solidFill>
                <a:schemeClr val="accent1"/>
              </a:solidFill>
              <a:latin typeface="ＭＳ ゴシック" panose="020B0609070205080204" pitchFamily="49" charset="-128"/>
              <a:ea typeface="ＭＳ ゴシック" panose="020B0609070205080204" pitchFamily="49" charset="-128"/>
            </a:endParaRPr>
          </a:p>
          <a:p>
            <a:r>
              <a:rPr lang="en-US" altLang="ja-JP" sz="1000" b="1" dirty="0">
                <a:solidFill>
                  <a:schemeClr val="accent1"/>
                </a:solidFill>
                <a:latin typeface="ＭＳ ゴシック" panose="020B0609070205080204" pitchFamily="49" charset="-128"/>
                <a:ea typeface="ＭＳ ゴシック" panose="020B0609070205080204" pitchFamily="49" charset="-128"/>
              </a:rPr>
              <a:t>// </a:t>
            </a:r>
            <a:r>
              <a:rPr lang="ja-JP" altLang="en-US" sz="1000" b="1" dirty="0">
                <a:solidFill>
                  <a:schemeClr val="accent1"/>
                </a:solidFill>
                <a:latin typeface="ＭＳ ゴシック" panose="020B0609070205080204" pitchFamily="49" charset="-128"/>
                <a:ea typeface="ＭＳ ゴシック" panose="020B0609070205080204" pitchFamily="49" charset="-128"/>
              </a:rPr>
              <a:t>平均値の測定を開始するフラグ</a:t>
            </a:r>
          </a:p>
          <a:p>
            <a:r>
              <a:rPr lang="en-US" altLang="ja-JP" sz="1000" b="1" dirty="0" err="1">
                <a:solidFill>
                  <a:schemeClr val="accent1"/>
                </a:solidFill>
                <a:latin typeface="ＭＳ ゴシック" panose="020B0609070205080204" pitchFamily="49" charset="-128"/>
                <a:ea typeface="ＭＳ ゴシック" panose="020B0609070205080204" pitchFamily="49" charset="-128"/>
              </a:rPr>
              <a:t>en_flag</a:t>
            </a:r>
            <a:r>
              <a:rPr lang="en-US" altLang="ja-JP" sz="1000" b="1" dirty="0">
                <a:solidFill>
                  <a:schemeClr val="accent1"/>
                </a:solidFill>
                <a:latin typeface="ＭＳ ゴシック" panose="020B0609070205080204" pitchFamily="49" charset="-128"/>
                <a:ea typeface="ＭＳ ゴシック" panose="020B0609070205080204" pitchFamily="49" charset="-128"/>
              </a:rPr>
              <a:t> </a:t>
            </a:r>
            <a:r>
              <a:rPr lang="en-US" altLang="ja-JP" sz="1000" b="1" dirty="0" err="1">
                <a:solidFill>
                  <a:schemeClr val="accent1"/>
                </a:solidFill>
                <a:latin typeface="ＭＳ ゴシック" panose="020B0609070205080204" pitchFamily="49" charset="-128"/>
                <a:ea typeface="ＭＳ ゴシック" panose="020B0609070205080204" pitchFamily="49" charset="-128"/>
              </a:rPr>
              <a:t>enMsrStartFlg</a:t>
            </a:r>
            <a:r>
              <a:rPr lang="en-US" altLang="ja-JP" sz="1000" b="1" dirty="0">
                <a:solidFill>
                  <a:schemeClr val="accent1"/>
                </a:solidFill>
                <a:latin typeface="ＭＳ ゴシック" panose="020B0609070205080204" pitchFamily="49" charset="-128"/>
                <a:ea typeface="ＭＳ ゴシック" panose="020B0609070205080204" pitchFamily="49" charset="-128"/>
              </a:rPr>
              <a:t> = UNSET;</a:t>
            </a:r>
          </a:p>
          <a:p>
            <a:r>
              <a:rPr lang="en-US" altLang="ja-JP" sz="1000" b="1" dirty="0">
                <a:solidFill>
                  <a:schemeClr val="accent1"/>
                </a:solidFill>
                <a:latin typeface="ＭＳ ゴシック" panose="020B0609070205080204" pitchFamily="49" charset="-128"/>
                <a:ea typeface="ＭＳ ゴシック" panose="020B0609070205080204" pitchFamily="49" charset="-128"/>
              </a:rPr>
              <a:t>// LED</a:t>
            </a:r>
            <a:r>
              <a:rPr lang="ja-JP" altLang="en-US" sz="1000" b="1" dirty="0">
                <a:solidFill>
                  <a:schemeClr val="accent1"/>
                </a:solidFill>
                <a:latin typeface="ＭＳ ゴシック" panose="020B0609070205080204" pitchFamily="49" charset="-128"/>
                <a:ea typeface="ＭＳ ゴシック" panose="020B0609070205080204" pitchFamily="49" charset="-128"/>
              </a:rPr>
              <a:t>の点灯を開始するフラグ</a:t>
            </a:r>
          </a:p>
          <a:p>
            <a:r>
              <a:rPr lang="en-US" altLang="ja-JP" sz="1000" b="1" dirty="0" err="1">
                <a:solidFill>
                  <a:schemeClr val="accent1"/>
                </a:solidFill>
                <a:latin typeface="ＭＳ ゴシック" panose="020B0609070205080204" pitchFamily="49" charset="-128"/>
                <a:ea typeface="ＭＳ ゴシック" panose="020B0609070205080204" pitchFamily="49" charset="-128"/>
              </a:rPr>
              <a:t>en_flag</a:t>
            </a:r>
            <a:r>
              <a:rPr lang="en-US" altLang="ja-JP" sz="1000" b="1" dirty="0">
                <a:solidFill>
                  <a:schemeClr val="accent1"/>
                </a:solidFill>
                <a:latin typeface="ＭＳ ゴシック" panose="020B0609070205080204" pitchFamily="49" charset="-128"/>
                <a:ea typeface="ＭＳ ゴシック" panose="020B0609070205080204" pitchFamily="49" charset="-128"/>
              </a:rPr>
              <a:t> </a:t>
            </a:r>
            <a:r>
              <a:rPr lang="en-US" altLang="ja-JP" sz="1000" b="1" dirty="0" err="1">
                <a:solidFill>
                  <a:schemeClr val="accent1"/>
                </a:solidFill>
                <a:latin typeface="ＭＳ ゴシック" panose="020B0609070205080204" pitchFamily="49" charset="-128"/>
                <a:ea typeface="ＭＳ ゴシック" panose="020B0609070205080204" pitchFamily="49" charset="-128"/>
              </a:rPr>
              <a:t>enLedOnFlg</a:t>
            </a:r>
            <a:r>
              <a:rPr lang="en-US" altLang="ja-JP" sz="1000" b="1" dirty="0">
                <a:solidFill>
                  <a:schemeClr val="accent1"/>
                </a:solidFill>
                <a:latin typeface="ＭＳ ゴシック" panose="020B0609070205080204" pitchFamily="49" charset="-128"/>
                <a:ea typeface="ＭＳ ゴシック" panose="020B0609070205080204" pitchFamily="49" charset="-128"/>
              </a:rPr>
              <a:t> = UNSET;</a:t>
            </a:r>
          </a:p>
          <a:p>
            <a:endParaRPr lang="en-US" altLang="ja-JP" sz="1000" dirty="0">
              <a:latin typeface="ＭＳ ゴシック" panose="020B0609070205080204" pitchFamily="49" charset="-128"/>
              <a:ea typeface="ＭＳ ゴシック" panose="020B0609070205080204" pitchFamily="49" charset="-128"/>
            </a:endParaRPr>
          </a:p>
          <a:p>
            <a:r>
              <a:rPr lang="en-US" altLang="ja-JP" sz="1000" b="1" dirty="0">
                <a:solidFill>
                  <a:schemeClr val="accent1"/>
                </a:solidFill>
                <a:latin typeface="ＭＳ ゴシック" panose="020B0609070205080204" pitchFamily="49" charset="-128"/>
                <a:ea typeface="ＭＳ ゴシック" panose="020B0609070205080204" pitchFamily="49" charset="-128"/>
              </a:rPr>
              <a:t>int count = 0;</a:t>
            </a:r>
          </a:p>
          <a:p>
            <a:r>
              <a:rPr lang="en-US" altLang="ja-JP" sz="1000" b="1" dirty="0">
                <a:solidFill>
                  <a:srgbClr val="FF0000"/>
                </a:solidFill>
                <a:latin typeface="ＭＳ ゴシック" panose="020B0609070205080204" pitchFamily="49" charset="-128"/>
                <a:ea typeface="ＭＳ ゴシック" panose="020B0609070205080204" pitchFamily="49" charset="-128"/>
              </a:rPr>
              <a:t>//2(</a:t>
            </a:r>
            <a:r>
              <a:rPr lang="ja-JP" altLang="en-US" sz="1000" b="1" dirty="0">
                <a:solidFill>
                  <a:srgbClr val="FF0000"/>
                </a:solidFill>
                <a:latin typeface="ＭＳ ゴシック" panose="020B0609070205080204" pitchFamily="49" charset="-128"/>
                <a:ea typeface="ＭＳ ゴシック" panose="020B0609070205080204" pitchFamily="49" charset="-128"/>
              </a:rPr>
              <a:t>加速度センサとジャイロセンサ</a:t>
            </a:r>
            <a:r>
              <a:rPr lang="en-US" altLang="ja-JP" sz="1000" b="1" dirty="0">
                <a:solidFill>
                  <a:srgbClr val="FF0000"/>
                </a:solidFill>
                <a:latin typeface="ＭＳ ゴシック" panose="020B0609070205080204" pitchFamily="49" charset="-128"/>
                <a:ea typeface="ＭＳ ゴシック" panose="020B0609070205080204" pitchFamily="49" charset="-128"/>
              </a:rPr>
              <a:t>)×3(x, y, z)</a:t>
            </a:r>
            <a:r>
              <a:rPr lang="ja-JP" altLang="en-US" sz="1000" b="1" dirty="0">
                <a:solidFill>
                  <a:srgbClr val="FF0000"/>
                </a:solidFill>
                <a:latin typeface="ＭＳ ゴシック" panose="020B0609070205080204" pitchFamily="49" charset="-128"/>
                <a:ea typeface="ＭＳ ゴシック" panose="020B0609070205080204" pitchFamily="49" charset="-128"/>
              </a:rPr>
              <a:t>分の要素を確保する</a:t>
            </a:r>
          </a:p>
          <a:p>
            <a:r>
              <a:rPr lang="en-US" altLang="ja-JP" sz="1000" b="1" dirty="0">
                <a:solidFill>
                  <a:srgbClr val="FF0000"/>
                </a:solidFill>
                <a:latin typeface="ＭＳ ゴシック" panose="020B0609070205080204" pitchFamily="49" charset="-128"/>
                <a:ea typeface="ＭＳ ゴシック" panose="020B0609070205080204" pitchFamily="49" charset="-128"/>
              </a:rPr>
              <a:t>float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msrSum</a:t>
            </a:r>
            <a:r>
              <a:rPr lang="en-US" altLang="ja-JP" sz="1000" b="1" dirty="0">
                <a:solidFill>
                  <a:srgbClr val="FF0000"/>
                </a:solidFill>
                <a:latin typeface="ＭＳ ゴシック" panose="020B0609070205080204" pitchFamily="49" charset="-128"/>
                <a:ea typeface="ＭＳ ゴシック" panose="020B0609070205080204" pitchFamily="49" charset="-128"/>
              </a:rPr>
              <a:t>[2][3] = {{0,0,0},{0,0,0}};</a:t>
            </a:r>
          </a:p>
          <a:p>
            <a:r>
              <a:rPr lang="en-US" altLang="ja-JP" sz="1000" b="1" dirty="0">
                <a:solidFill>
                  <a:srgbClr val="FF0000"/>
                </a:solidFill>
                <a:latin typeface="ＭＳ ゴシック" panose="020B0609070205080204" pitchFamily="49" charset="-128"/>
                <a:ea typeface="ＭＳ ゴシック" panose="020B0609070205080204" pitchFamily="49" charset="-128"/>
              </a:rPr>
              <a:t>float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msrAve</a:t>
            </a:r>
            <a:r>
              <a:rPr lang="en-US" altLang="ja-JP" sz="1000" b="1" dirty="0">
                <a:solidFill>
                  <a:srgbClr val="FF0000"/>
                </a:solidFill>
                <a:latin typeface="ＭＳ ゴシック" panose="020B0609070205080204" pitchFamily="49" charset="-128"/>
                <a:ea typeface="ＭＳ ゴシック" panose="020B0609070205080204" pitchFamily="49" charset="-128"/>
              </a:rPr>
              <a:t>[2][3] = {{0,0,0},{0,0,0}};</a:t>
            </a:r>
          </a:p>
          <a:p>
            <a:r>
              <a:rPr lang="en-US" altLang="ja-JP" sz="1000" b="1" dirty="0">
                <a:solidFill>
                  <a:srgbClr val="FF0000"/>
                </a:solidFill>
                <a:latin typeface="ＭＳ ゴシック" panose="020B0609070205080204" pitchFamily="49" charset="-128"/>
                <a:ea typeface="ＭＳ ゴシック" panose="020B0609070205080204" pitchFamily="49" charset="-128"/>
              </a:rPr>
              <a:t>float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msrResult</a:t>
            </a:r>
            <a:r>
              <a:rPr lang="en-US" altLang="ja-JP" sz="1000" b="1" dirty="0">
                <a:solidFill>
                  <a:srgbClr val="FF0000"/>
                </a:solidFill>
                <a:latin typeface="ＭＳ ゴシック" panose="020B0609070205080204" pitchFamily="49" charset="-128"/>
                <a:ea typeface="ＭＳ ゴシック" panose="020B0609070205080204" pitchFamily="49" charset="-128"/>
              </a:rPr>
              <a:t>[2][3] = {{0,0,0},{0,0,0}};</a:t>
            </a:r>
          </a:p>
        </p:txBody>
      </p:sp>
      <p:sp>
        <p:nvSpPr>
          <p:cNvPr id="7" name="吹き出し: 角を丸めた四角形 6">
            <a:extLst>
              <a:ext uri="{FF2B5EF4-FFF2-40B4-BE49-F238E27FC236}">
                <a16:creationId xmlns:a16="http://schemas.microsoft.com/office/drawing/2014/main" id="{EE35B814-58B5-46E1-8207-F35604B1AB2F}"/>
              </a:ext>
            </a:extLst>
          </p:cNvPr>
          <p:cNvSpPr/>
          <p:nvPr/>
        </p:nvSpPr>
        <p:spPr>
          <a:xfrm>
            <a:off x="5097016" y="1312333"/>
            <a:ext cx="4540977" cy="893127"/>
          </a:xfrm>
          <a:prstGeom prst="wedgeRoundRectCallout">
            <a:avLst>
              <a:gd name="adj1" fmla="val -100114"/>
              <a:gd name="adj2" fmla="val 3894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照度センサの演習</a:t>
            </a:r>
            <a:r>
              <a:rPr kumimoji="1" lang="en-US" altLang="ja-JP" sz="1400" b="1" dirty="0"/>
              <a:t>2</a:t>
            </a:r>
            <a:r>
              <a:rPr kumimoji="1" lang="ja-JP" altLang="en-US" sz="1400" b="1" dirty="0"/>
              <a:t>と</a:t>
            </a:r>
            <a:r>
              <a:rPr kumimoji="1" lang="en-US" altLang="ja-JP" sz="1400" b="1" dirty="0"/>
              <a:t>3</a:t>
            </a:r>
            <a:r>
              <a:rPr lang="ja-JP" altLang="en-US" sz="1400" b="1" dirty="0"/>
              <a:t>と同じ</a:t>
            </a:r>
            <a:endParaRPr kumimoji="1" lang="en-US" altLang="ja-JP" sz="1400" b="1" dirty="0"/>
          </a:p>
        </p:txBody>
      </p:sp>
      <p:sp>
        <p:nvSpPr>
          <p:cNvPr id="8" name="右中かっこ 7">
            <a:extLst>
              <a:ext uri="{FF2B5EF4-FFF2-40B4-BE49-F238E27FC236}">
                <a16:creationId xmlns:a16="http://schemas.microsoft.com/office/drawing/2014/main" id="{511B276F-4520-4ADE-B365-3E3D8E89742C}"/>
              </a:ext>
            </a:extLst>
          </p:cNvPr>
          <p:cNvSpPr/>
          <p:nvPr/>
        </p:nvSpPr>
        <p:spPr>
          <a:xfrm>
            <a:off x="2360712" y="4529745"/>
            <a:ext cx="288032" cy="16776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811F710D-645B-4C89-9661-582123720FEE}"/>
              </a:ext>
            </a:extLst>
          </p:cNvPr>
          <p:cNvSpPr/>
          <p:nvPr/>
        </p:nvSpPr>
        <p:spPr>
          <a:xfrm>
            <a:off x="5133022" y="3727365"/>
            <a:ext cx="4540977" cy="2149907"/>
          </a:xfrm>
          <a:prstGeom prst="wedgeRoundRectCallout">
            <a:avLst>
              <a:gd name="adj1" fmla="val -58926"/>
              <a:gd name="adj2" fmla="val 745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加速度とジャイロそれぞれ、</a:t>
            </a:r>
            <a:endParaRPr lang="en-US" altLang="ja-JP" sz="1400" b="1" dirty="0"/>
          </a:p>
          <a:p>
            <a:pPr algn="ctr"/>
            <a:endParaRPr lang="en-US" altLang="ja-JP" sz="1400" b="1" dirty="0"/>
          </a:p>
          <a:p>
            <a:pPr algn="ctr"/>
            <a:r>
              <a:rPr kumimoji="1" lang="ja-JP" altLang="en-US" sz="1400" b="1" dirty="0"/>
              <a:t>・平均値測定時に値を加算する配列と</a:t>
            </a:r>
            <a:endParaRPr kumimoji="1" lang="en-US" altLang="ja-JP" sz="1400" b="1" dirty="0"/>
          </a:p>
          <a:p>
            <a:pPr algn="ctr"/>
            <a:r>
              <a:rPr lang="ja-JP" altLang="en-US" sz="1400" b="1" dirty="0"/>
              <a:t>・平均値を格納する配列</a:t>
            </a:r>
            <a:endParaRPr lang="en-US" altLang="ja-JP" sz="1400" b="1" dirty="0"/>
          </a:p>
          <a:p>
            <a:pPr algn="ctr"/>
            <a:r>
              <a:rPr lang="ja-JP" altLang="en-US" sz="1400" b="1" dirty="0"/>
              <a:t>・測定値</a:t>
            </a:r>
            <a:r>
              <a:rPr lang="en-US" altLang="ja-JP" sz="1400" b="1" dirty="0"/>
              <a:t>-</a:t>
            </a:r>
            <a:r>
              <a:rPr lang="ja-JP" altLang="en-US" sz="1400" b="1" dirty="0"/>
              <a:t>平均値を格納する配列</a:t>
            </a:r>
            <a:endParaRPr lang="en-US" altLang="ja-JP" sz="1400" b="1" dirty="0"/>
          </a:p>
          <a:p>
            <a:pPr algn="ctr"/>
            <a:endParaRPr lang="en-US" altLang="ja-JP" sz="1400" b="1" dirty="0"/>
          </a:p>
          <a:p>
            <a:pPr algn="ctr"/>
            <a:r>
              <a:rPr kumimoji="1" lang="ja-JP" altLang="en-US" sz="1400" b="1" dirty="0"/>
              <a:t>を準備する。</a:t>
            </a:r>
            <a:endParaRPr kumimoji="1" lang="en-US" altLang="ja-JP" sz="1400" b="1" dirty="0"/>
          </a:p>
        </p:txBody>
      </p:sp>
      <p:sp>
        <p:nvSpPr>
          <p:cNvPr id="10" name="右中かっこ 9">
            <a:extLst>
              <a:ext uri="{FF2B5EF4-FFF2-40B4-BE49-F238E27FC236}">
                <a16:creationId xmlns:a16="http://schemas.microsoft.com/office/drawing/2014/main" id="{984723EF-C2B6-4DDA-B159-C0A0A07AD1F6}"/>
              </a:ext>
            </a:extLst>
          </p:cNvPr>
          <p:cNvSpPr/>
          <p:nvPr/>
        </p:nvSpPr>
        <p:spPr>
          <a:xfrm>
            <a:off x="4232920" y="6207396"/>
            <a:ext cx="288032" cy="4516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392367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87</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43425" y="476672"/>
            <a:ext cx="9631971" cy="64633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1) BMX055_enshu1.ino</a:t>
            </a:r>
          </a:p>
          <a:p>
            <a:endParaRPr lang="en-US" altLang="ja-JP" b="1" dirty="0">
              <a:latin typeface="+mn-lt"/>
              <a:ea typeface="+mn-ea"/>
            </a:endParaRPr>
          </a:p>
        </p:txBody>
      </p:sp>
      <p:sp>
        <p:nvSpPr>
          <p:cNvPr id="6" name="テキスト ボックス 5">
            <a:extLst>
              <a:ext uri="{FF2B5EF4-FFF2-40B4-BE49-F238E27FC236}">
                <a16:creationId xmlns:a16="http://schemas.microsoft.com/office/drawing/2014/main" id="{83A3A775-DA7E-4EB5-90D8-1B5C4551B386}"/>
              </a:ext>
            </a:extLst>
          </p:cNvPr>
          <p:cNvSpPr txBox="1"/>
          <p:nvPr/>
        </p:nvSpPr>
        <p:spPr>
          <a:xfrm>
            <a:off x="138433" y="764704"/>
            <a:ext cx="4540978" cy="6401753"/>
          </a:xfrm>
          <a:prstGeom prst="rect">
            <a:avLst/>
          </a:prstGeom>
          <a:solidFill>
            <a:schemeClr val="bg1"/>
          </a:solidFill>
          <a:ln>
            <a:solidFill>
              <a:srgbClr val="6699FF"/>
            </a:solidFill>
          </a:ln>
        </p:spPr>
        <p:txBody>
          <a:bodyPr wrap="square" rtlCol="0">
            <a:spAutoFit/>
          </a:bodyPr>
          <a:lstStyle/>
          <a:p>
            <a:r>
              <a:rPr lang="en-US" altLang="ja-JP" sz="1000" b="1" dirty="0">
                <a:latin typeface="ＭＳ ゴシック" panose="020B0609070205080204" pitchFamily="49" charset="-128"/>
                <a:ea typeface="ＭＳ ゴシック" panose="020B0609070205080204" pitchFamily="49" charset="-128"/>
              </a:rPr>
              <a:t>void loop()</a:t>
            </a:r>
          </a:p>
          <a:p>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Serial.println</a:t>
            </a:r>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//BMX055 </a:t>
            </a:r>
            <a:r>
              <a:rPr lang="ja-JP" altLang="en-US" sz="1000" b="1" dirty="0">
                <a:latin typeface="ＭＳ ゴシック" panose="020B0609070205080204" pitchFamily="49" charset="-128"/>
                <a:ea typeface="ＭＳ ゴシック" panose="020B0609070205080204" pitchFamily="49" charset="-128"/>
              </a:rPr>
              <a:t>加速度の読み取り</a:t>
            </a:r>
          </a:p>
          <a:p>
            <a:r>
              <a:rPr lang="ja-JP" altLang="en-US" sz="1000" b="1" dirty="0">
                <a:latin typeface="ＭＳ ゴシック" panose="020B0609070205080204" pitchFamily="49" charset="-128"/>
                <a:ea typeface="ＭＳ ゴシック" panose="020B0609070205080204" pitchFamily="49" charset="-128"/>
              </a:rPr>
              <a:t>  </a:t>
            </a:r>
            <a:r>
              <a:rPr lang="en-US" altLang="ja-JP" sz="1000" b="1" dirty="0">
                <a:latin typeface="ＭＳ ゴシック" panose="020B0609070205080204" pitchFamily="49" charset="-128"/>
                <a:ea typeface="ＭＳ ゴシック" panose="020B0609070205080204" pitchFamily="49" charset="-128"/>
              </a:rPr>
              <a:t>BMX055_Accl();</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msrResult</a:t>
            </a:r>
            <a:r>
              <a:rPr lang="en-US" altLang="ja-JP" sz="1000" b="1" dirty="0">
                <a:latin typeface="ＭＳ ゴシック" panose="020B0609070205080204" pitchFamily="49" charset="-128"/>
                <a:ea typeface="ＭＳ ゴシック" panose="020B0609070205080204" pitchFamily="49" charset="-128"/>
              </a:rPr>
              <a:t>[0][0]=</a:t>
            </a:r>
            <a:r>
              <a:rPr lang="en-US" altLang="ja-JP" sz="1000" b="1" dirty="0" err="1">
                <a:latin typeface="ＭＳ ゴシック" panose="020B0609070205080204" pitchFamily="49" charset="-128"/>
                <a:ea typeface="ＭＳ ゴシック" panose="020B0609070205080204" pitchFamily="49" charset="-128"/>
              </a:rPr>
              <a:t>xAccl-msrAve</a:t>
            </a:r>
            <a:r>
              <a:rPr lang="en-US" altLang="ja-JP" sz="1000" b="1" dirty="0">
                <a:latin typeface="ＭＳ ゴシック" panose="020B0609070205080204" pitchFamily="49" charset="-128"/>
                <a:ea typeface="ＭＳ ゴシック" panose="020B0609070205080204" pitchFamily="49" charset="-128"/>
              </a:rPr>
              <a:t>[0][0];</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msrResult</a:t>
            </a:r>
            <a:r>
              <a:rPr lang="en-US" altLang="ja-JP" sz="1000" b="1" dirty="0">
                <a:latin typeface="ＭＳ ゴシック" panose="020B0609070205080204" pitchFamily="49" charset="-128"/>
                <a:ea typeface="ＭＳ ゴシック" panose="020B0609070205080204" pitchFamily="49" charset="-128"/>
              </a:rPr>
              <a:t>[0][1]=</a:t>
            </a:r>
            <a:r>
              <a:rPr lang="en-US" altLang="ja-JP" sz="1000" b="1" dirty="0" err="1">
                <a:latin typeface="ＭＳ ゴシック" panose="020B0609070205080204" pitchFamily="49" charset="-128"/>
                <a:ea typeface="ＭＳ ゴシック" panose="020B0609070205080204" pitchFamily="49" charset="-128"/>
              </a:rPr>
              <a:t>yAccl-msrAve</a:t>
            </a:r>
            <a:r>
              <a:rPr lang="en-US" altLang="ja-JP" sz="1000" b="1" dirty="0">
                <a:latin typeface="ＭＳ ゴシック" panose="020B0609070205080204" pitchFamily="49" charset="-128"/>
                <a:ea typeface="ＭＳ ゴシック" panose="020B0609070205080204" pitchFamily="49" charset="-128"/>
              </a:rPr>
              <a:t>[0][1]; </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msrResult</a:t>
            </a:r>
            <a:r>
              <a:rPr lang="en-US" altLang="ja-JP" sz="1000" b="1" dirty="0">
                <a:latin typeface="ＭＳ ゴシック" panose="020B0609070205080204" pitchFamily="49" charset="-128"/>
                <a:ea typeface="ＭＳ ゴシック" panose="020B0609070205080204" pitchFamily="49" charset="-128"/>
              </a:rPr>
              <a:t>[0][2]=</a:t>
            </a:r>
            <a:r>
              <a:rPr lang="en-US" altLang="ja-JP" sz="1000" b="1" dirty="0" err="1">
                <a:latin typeface="ＭＳ ゴシック" panose="020B0609070205080204" pitchFamily="49" charset="-128"/>
                <a:ea typeface="ＭＳ ゴシック" panose="020B0609070205080204" pitchFamily="49" charset="-128"/>
              </a:rPr>
              <a:t>zAccl-msrAve</a:t>
            </a:r>
            <a:r>
              <a:rPr lang="en-US" altLang="ja-JP" sz="1000" b="1" dirty="0">
                <a:latin typeface="ＭＳ ゴシック" panose="020B0609070205080204" pitchFamily="49" charset="-128"/>
                <a:ea typeface="ＭＳ ゴシック" panose="020B0609070205080204" pitchFamily="49" charset="-128"/>
              </a:rPr>
              <a:t>[0][2];</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//BMX055 </a:t>
            </a:r>
            <a:r>
              <a:rPr lang="ja-JP" altLang="en-US" sz="1000" b="1" dirty="0">
                <a:latin typeface="ＭＳ ゴシック" panose="020B0609070205080204" pitchFamily="49" charset="-128"/>
                <a:ea typeface="ＭＳ ゴシック" panose="020B0609070205080204" pitchFamily="49" charset="-128"/>
              </a:rPr>
              <a:t>ジャイロの読み取り</a:t>
            </a:r>
          </a:p>
          <a:p>
            <a:r>
              <a:rPr lang="ja-JP" altLang="en-US" sz="1000" b="1" dirty="0">
                <a:latin typeface="ＭＳ ゴシック" panose="020B0609070205080204" pitchFamily="49" charset="-128"/>
                <a:ea typeface="ＭＳ ゴシック" panose="020B0609070205080204" pitchFamily="49" charset="-128"/>
              </a:rPr>
              <a:t>  </a:t>
            </a:r>
            <a:r>
              <a:rPr lang="en-US" altLang="ja-JP" sz="1000" b="1" dirty="0">
                <a:latin typeface="ＭＳ ゴシック" panose="020B0609070205080204" pitchFamily="49" charset="-128"/>
                <a:ea typeface="ＭＳ ゴシック" panose="020B0609070205080204" pitchFamily="49" charset="-128"/>
              </a:rPr>
              <a:t>BMX055_Gyro();</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msrResult</a:t>
            </a:r>
            <a:r>
              <a:rPr lang="en-US" altLang="ja-JP" sz="1000" b="1" dirty="0">
                <a:latin typeface="ＭＳ ゴシック" panose="020B0609070205080204" pitchFamily="49" charset="-128"/>
                <a:ea typeface="ＭＳ ゴシック" panose="020B0609070205080204" pitchFamily="49" charset="-128"/>
              </a:rPr>
              <a:t>[1][0]=</a:t>
            </a:r>
            <a:r>
              <a:rPr lang="en-US" altLang="ja-JP" sz="1000" b="1" dirty="0" err="1">
                <a:latin typeface="ＭＳ ゴシック" panose="020B0609070205080204" pitchFamily="49" charset="-128"/>
                <a:ea typeface="ＭＳ ゴシック" panose="020B0609070205080204" pitchFamily="49" charset="-128"/>
              </a:rPr>
              <a:t>xGyro-msrAve</a:t>
            </a:r>
            <a:r>
              <a:rPr lang="en-US" altLang="ja-JP" sz="1000" b="1" dirty="0">
                <a:latin typeface="ＭＳ ゴシック" panose="020B0609070205080204" pitchFamily="49" charset="-128"/>
                <a:ea typeface="ＭＳ ゴシック" panose="020B0609070205080204" pitchFamily="49" charset="-128"/>
              </a:rPr>
              <a:t>[1][0];</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msrResult</a:t>
            </a:r>
            <a:r>
              <a:rPr lang="en-US" altLang="ja-JP" sz="1000" b="1" dirty="0">
                <a:latin typeface="ＭＳ ゴシック" panose="020B0609070205080204" pitchFamily="49" charset="-128"/>
                <a:ea typeface="ＭＳ ゴシック" panose="020B0609070205080204" pitchFamily="49" charset="-128"/>
              </a:rPr>
              <a:t>[1][1]=</a:t>
            </a:r>
            <a:r>
              <a:rPr lang="en-US" altLang="ja-JP" sz="1000" b="1" dirty="0" err="1">
                <a:latin typeface="ＭＳ ゴシック" panose="020B0609070205080204" pitchFamily="49" charset="-128"/>
                <a:ea typeface="ＭＳ ゴシック" panose="020B0609070205080204" pitchFamily="49" charset="-128"/>
              </a:rPr>
              <a:t>yGyro-msrAve</a:t>
            </a:r>
            <a:r>
              <a:rPr lang="en-US" altLang="ja-JP" sz="1000" b="1" dirty="0">
                <a:latin typeface="ＭＳ ゴシック" panose="020B0609070205080204" pitchFamily="49" charset="-128"/>
                <a:ea typeface="ＭＳ ゴシック" panose="020B0609070205080204" pitchFamily="49" charset="-128"/>
              </a:rPr>
              <a:t>[1][1]; </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msrResult</a:t>
            </a:r>
            <a:r>
              <a:rPr lang="en-US" altLang="ja-JP" sz="1000" b="1" dirty="0">
                <a:latin typeface="ＭＳ ゴシック" panose="020B0609070205080204" pitchFamily="49" charset="-128"/>
                <a:ea typeface="ＭＳ ゴシック" panose="020B0609070205080204" pitchFamily="49" charset="-128"/>
              </a:rPr>
              <a:t>[1][2]=</a:t>
            </a:r>
            <a:r>
              <a:rPr lang="en-US" altLang="ja-JP" sz="1000" b="1" dirty="0" err="1">
                <a:latin typeface="ＭＳ ゴシック" panose="020B0609070205080204" pitchFamily="49" charset="-128"/>
                <a:ea typeface="ＭＳ ゴシック" panose="020B0609070205080204" pitchFamily="49" charset="-128"/>
              </a:rPr>
              <a:t>zGyro-msrAve</a:t>
            </a:r>
            <a:r>
              <a:rPr lang="en-US" altLang="ja-JP" sz="1000" b="1" dirty="0">
                <a:latin typeface="ＭＳ ゴシック" panose="020B0609070205080204" pitchFamily="49" charset="-128"/>
                <a:ea typeface="ＭＳ ゴシック" panose="020B0609070205080204" pitchFamily="49" charset="-128"/>
              </a:rPr>
              <a:t>[1][2];</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//BMX055 </a:t>
            </a:r>
            <a:r>
              <a:rPr lang="ja-JP" altLang="en-US" sz="1000" b="1" dirty="0">
                <a:latin typeface="ＭＳ ゴシック" panose="020B0609070205080204" pitchFamily="49" charset="-128"/>
                <a:ea typeface="ＭＳ ゴシック" panose="020B0609070205080204" pitchFamily="49" charset="-128"/>
              </a:rPr>
              <a:t>磁気の読み取り</a:t>
            </a:r>
          </a:p>
          <a:p>
            <a:r>
              <a:rPr lang="ja-JP" altLang="en-US" sz="1000" b="1" dirty="0">
                <a:latin typeface="ＭＳ ゴシック" panose="020B0609070205080204" pitchFamily="49" charset="-128"/>
                <a:ea typeface="ＭＳ ゴシック" panose="020B0609070205080204" pitchFamily="49" charset="-128"/>
              </a:rPr>
              <a:t>  </a:t>
            </a:r>
            <a:r>
              <a:rPr lang="en-US" altLang="ja-JP" sz="1000" b="1" dirty="0">
                <a:latin typeface="ＭＳ ゴシック" panose="020B0609070205080204" pitchFamily="49" charset="-128"/>
                <a:ea typeface="ＭＳ ゴシック" panose="020B0609070205080204" pitchFamily="49" charset="-128"/>
              </a:rPr>
              <a:t>BMX055_Mag();</a:t>
            </a:r>
          </a:p>
          <a:p>
            <a:endParaRPr lang="en-US" altLang="ja-JP" sz="1000" b="1" dirty="0">
              <a:latin typeface="ＭＳ ゴシック" panose="020B0609070205080204" pitchFamily="49" charset="-128"/>
              <a:ea typeface="ＭＳ ゴシック" panose="020B0609070205080204" pitchFamily="49" charset="-128"/>
            </a:endParaRP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msr_jdgStartEnd</a:t>
            </a:r>
            <a:r>
              <a:rPr lang="en-US" altLang="ja-JP" sz="10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000" b="1" dirty="0">
              <a:latin typeface="ＭＳ ゴシック" panose="020B0609070205080204" pitchFamily="49" charset="-128"/>
              <a:ea typeface="ＭＳ ゴシック" panose="020B0609070205080204" pitchFamily="49" charset="-128"/>
            </a:endParaRPr>
          </a:p>
          <a:p>
            <a:r>
              <a:rPr lang="en-US" altLang="ja-JP" sz="1000" b="1" dirty="0">
                <a:latin typeface="ＭＳ ゴシック" panose="020B0609070205080204" pitchFamily="49" charset="-128"/>
                <a:ea typeface="ＭＳ ゴシック" panose="020B0609070205080204" pitchFamily="49" charset="-128"/>
              </a:rPr>
              <a:t>  if ( </a:t>
            </a:r>
            <a:r>
              <a:rPr lang="en-US" altLang="ja-JP" sz="1000" b="1" dirty="0" err="1">
                <a:latin typeface="ＭＳ ゴシック" panose="020B0609070205080204" pitchFamily="49" charset="-128"/>
                <a:ea typeface="ＭＳ ゴシック" panose="020B0609070205080204" pitchFamily="49" charset="-128"/>
              </a:rPr>
              <a:t>enMsrStartFlg</a:t>
            </a:r>
            <a:r>
              <a:rPr lang="en-US" altLang="ja-JP" sz="1000" b="1" dirty="0">
                <a:latin typeface="ＭＳ ゴシック" panose="020B0609070205080204" pitchFamily="49" charset="-128"/>
                <a:ea typeface="ＭＳ ゴシック" panose="020B0609070205080204" pitchFamily="49" charset="-128"/>
              </a:rPr>
              <a:t> == SET){</a:t>
            </a:r>
          </a:p>
          <a:p>
            <a:r>
              <a:rPr lang="en-US" altLang="ja-JP" sz="1000" b="1" dirty="0">
                <a:latin typeface="ＭＳ ゴシック" panose="020B0609070205080204" pitchFamily="49" charset="-128"/>
                <a:ea typeface="ＭＳ ゴシック" panose="020B0609070205080204" pitchFamily="49" charset="-128"/>
              </a:rPr>
              <a:t>        //</a:t>
            </a:r>
            <a:r>
              <a:rPr lang="ja-JP" altLang="en-US" sz="1000" b="1" dirty="0">
                <a:latin typeface="ＭＳ ゴシック" panose="020B0609070205080204" pitchFamily="49" charset="-128"/>
                <a:ea typeface="ＭＳ ゴシック" panose="020B0609070205080204" pitchFamily="49" charset="-128"/>
              </a:rPr>
              <a:t>加速度</a:t>
            </a:r>
          </a:p>
          <a:p>
            <a:r>
              <a:rPr lang="ja-JP" altLang="en-US"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msrSum</a:t>
            </a:r>
            <a:r>
              <a:rPr lang="en-US" altLang="ja-JP" sz="1000" b="1" dirty="0">
                <a:latin typeface="ＭＳ ゴシック" panose="020B0609070205080204" pitchFamily="49" charset="-128"/>
                <a:ea typeface="ＭＳ ゴシック" panose="020B0609070205080204" pitchFamily="49" charset="-128"/>
              </a:rPr>
              <a:t>[0][0] += </a:t>
            </a:r>
            <a:r>
              <a:rPr lang="en-US" altLang="ja-JP" sz="1000" b="1" dirty="0" err="1">
                <a:latin typeface="ＭＳ ゴシック" panose="020B0609070205080204" pitchFamily="49" charset="-128"/>
                <a:ea typeface="ＭＳ ゴシック" panose="020B0609070205080204" pitchFamily="49" charset="-128"/>
              </a:rPr>
              <a:t>xAccl</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msrSum</a:t>
            </a:r>
            <a:r>
              <a:rPr lang="en-US" altLang="ja-JP" sz="1000" b="1" dirty="0">
                <a:latin typeface="ＭＳ ゴシック" panose="020B0609070205080204" pitchFamily="49" charset="-128"/>
                <a:ea typeface="ＭＳ ゴシック" panose="020B0609070205080204" pitchFamily="49" charset="-128"/>
              </a:rPr>
              <a:t>[0][1] += </a:t>
            </a:r>
            <a:r>
              <a:rPr lang="en-US" altLang="ja-JP" sz="1000" b="1" dirty="0" err="1">
                <a:latin typeface="ＭＳ ゴシック" panose="020B0609070205080204" pitchFamily="49" charset="-128"/>
                <a:ea typeface="ＭＳ ゴシック" panose="020B0609070205080204" pitchFamily="49" charset="-128"/>
              </a:rPr>
              <a:t>yAccl</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msrSum</a:t>
            </a:r>
            <a:r>
              <a:rPr lang="en-US" altLang="ja-JP" sz="1000" b="1" dirty="0">
                <a:latin typeface="ＭＳ ゴシック" panose="020B0609070205080204" pitchFamily="49" charset="-128"/>
                <a:ea typeface="ＭＳ ゴシック" panose="020B0609070205080204" pitchFamily="49" charset="-128"/>
              </a:rPr>
              <a:t>[0][2] += </a:t>
            </a:r>
            <a:r>
              <a:rPr lang="en-US" altLang="ja-JP" sz="1000" b="1" dirty="0" err="1">
                <a:latin typeface="ＭＳ ゴシック" panose="020B0609070205080204" pitchFamily="49" charset="-128"/>
                <a:ea typeface="ＭＳ ゴシック" panose="020B0609070205080204" pitchFamily="49" charset="-128"/>
              </a:rPr>
              <a:t>zAccl</a:t>
            </a:r>
            <a:r>
              <a:rPr lang="en-US" altLang="ja-JP" sz="1000" b="1" dirty="0">
                <a:latin typeface="ＭＳ ゴシック" panose="020B0609070205080204" pitchFamily="49" charset="-128"/>
                <a:ea typeface="ＭＳ ゴシック" panose="020B0609070205080204" pitchFamily="49" charset="-128"/>
              </a:rPr>
              <a:t>;</a:t>
            </a:r>
          </a:p>
          <a:p>
            <a:endParaRPr lang="en-US" altLang="ja-JP" sz="1000" b="1" dirty="0">
              <a:latin typeface="ＭＳ ゴシック" panose="020B0609070205080204" pitchFamily="49" charset="-128"/>
              <a:ea typeface="ＭＳ ゴシック" panose="020B0609070205080204" pitchFamily="49" charset="-128"/>
            </a:endParaRPr>
          </a:p>
          <a:p>
            <a:r>
              <a:rPr lang="en-US" altLang="ja-JP" sz="1000" b="1" dirty="0">
                <a:latin typeface="ＭＳ ゴシック" panose="020B0609070205080204" pitchFamily="49" charset="-128"/>
                <a:ea typeface="ＭＳ ゴシック" panose="020B0609070205080204" pitchFamily="49" charset="-128"/>
              </a:rPr>
              <a:t>        // </a:t>
            </a:r>
            <a:r>
              <a:rPr lang="ja-JP" altLang="en-US" sz="1000" b="1" dirty="0">
                <a:latin typeface="ＭＳ ゴシック" panose="020B0609070205080204" pitchFamily="49" charset="-128"/>
                <a:ea typeface="ＭＳ ゴシック" panose="020B0609070205080204" pitchFamily="49" charset="-128"/>
              </a:rPr>
              <a:t>角速度</a:t>
            </a:r>
          </a:p>
          <a:p>
            <a:r>
              <a:rPr lang="ja-JP" altLang="en-US"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msrSum</a:t>
            </a:r>
            <a:r>
              <a:rPr lang="en-US" altLang="ja-JP" sz="1000" b="1" dirty="0">
                <a:latin typeface="ＭＳ ゴシック" panose="020B0609070205080204" pitchFamily="49" charset="-128"/>
                <a:ea typeface="ＭＳ ゴシック" panose="020B0609070205080204" pitchFamily="49" charset="-128"/>
              </a:rPr>
              <a:t>[1][0] += </a:t>
            </a:r>
            <a:r>
              <a:rPr lang="en-US" altLang="ja-JP" sz="1000" b="1" dirty="0" err="1">
                <a:latin typeface="ＭＳ ゴシック" panose="020B0609070205080204" pitchFamily="49" charset="-128"/>
                <a:ea typeface="ＭＳ ゴシック" panose="020B0609070205080204" pitchFamily="49" charset="-128"/>
              </a:rPr>
              <a:t>xGyro</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msrSum</a:t>
            </a:r>
            <a:r>
              <a:rPr lang="en-US" altLang="ja-JP" sz="1000" b="1" dirty="0">
                <a:latin typeface="ＭＳ ゴシック" panose="020B0609070205080204" pitchFamily="49" charset="-128"/>
                <a:ea typeface="ＭＳ ゴシック" panose="020B0609070205080204" pitchFamily="49" charset="-128"/>
              </a:rPr>
              <a:t>[1][1] += </a:t>
            </a:r>
            <a:r>
              <a:rPr lang="en-US" altLang="ja-JP" sz="1000" b="1" dirty="0" err="1">
                <a:latin typeface="ＭＳ ゴシック" panose="020B0609070205080204" pitchFamily="49" charset="-128"/>
                <a:ea typeface="ＭＳ ゴシック" panose="020B0609070205080204" pitchFamily="49" charset="-128"/>
              </a:rPr>
              <a:t>yGyro</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msrSum</a:t>
            </a:r>
            <a:r>
              <a:rPr lang="en-US" altLang="ja-JP" sz="1000" b="1" dirty="0">
                <a:latin typeface="ＭＳ ゴシック" panose="020B0609070205080204" pitchFamily="49" charset="-128"/>
                <a:ea typeface="ＭＳ ゴシック" panose="020B0609070205080204" pitchFamily="49" charset="-128"/>
              </a:rPr>
              <a:t>[1][2] += </a:t>
            </a:r>
            <a:r>
              <a:rPr lang="en-US" altLang="ja-JP" sz="1000" b="1" dirty="0" err="1">
                <a:latin typeface="ＭＳ ゴシック" panose="020B0609070205080204" pitchFamily="49" charset="-128"/>
                <a:ea typeface="ＭＳ ゴシック" panose="020B0609070205080204" pitchFamily="49" charset="-128"/>
              </a:rPr>
              <a:t>zGyro</a:t>
            </a:r>
            <a:r>
              <a:rPr lang="en-US" altLang="ja-JP" sz="1000" b="1" dirty="0">
                <a:latin typeface="ＭＳ ゴシック" panose="020B0609070205080204" pitchFamily="49" charset="-128"/>
                <a:ea typeface="ＭＳ ゴシック" panose="020B0609070205080204" pitchFamily="49" charset="-128"/>
              </a:rPr>
              <a:t>;</a:t>
            </a:r>
          </a:p>
          <a:p>
            <a:endParaRPr lang="en-US" altLang="ja-JP" sz="1000" b="1" dirty="0">
              <a:latin typeface="ＭＳ ゴシック" panose="020B0609070205080204" pitchFamily="49" charset="-128"/>
              <a:ea typeface="ＭＳ ゴシック" panose="020B0609070205080204" pitchFamily="49" charset="-128"/>
            </a:endParaRPr>
          </a:p>
          <a:p>
            <a:r>
              <a:rPr lang="en-US" altLang="ja-JP" sz="1000" b="1" dirty="0">
                <a:latin typeface="ＭＳ ゴシック" panose="020B0609070205080204" pitchFamily="49" charset="-128"/>
                <a:ea typeface="ＭＳ ゴシック" panose="020B0609070205080204" pitchFamily="49" charset="-128"/>
              </a:rPr>
              <a:t>        count += 1;</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if ( </a:t>
            </a:r>
            <a:r>
              <a:rPr lang="en-US" altLang="ja-JP" sz="1000" b="1" dirty="0" err="1">
                <a:latin typeface="ＭＳ ゴシック" panose="020B0609070205080204" pitchFamily="49" charset="-128"/>
                <a:ea typeface="ＭＳ ゴシック" panose="020B0609070205080204" pitchFamily="49" charset="-128"/>
              </a:rPr>
              <a:t>enLedOnFlg</a:t>
            </a:r>
            <a:r>
              <a:rPr lang="en-US" altLang="ja-JP" sz="1000" b="1" dirty="0">
                <a:latin typeface="ＭＳ ゴシック" panose="020B0609070205080204" pitchFamily="49" charset="-128"/>
                <a:ea typeface="ＭＳ ゴシック" panose="020B0609070205080204" pitchFamily="49" charset="-128"/>
              </a:rPr>
              <a:t> == SET){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digitalWrite</a:t>
            </a:r>
            <a:r>
              <a:rPr lang="en-US" altLang="ja-JP" sz="1000" b="1" dirty="0">
                <a:latin typeface="ＭＳ ゴシック" panose="020B0609070205080204" pitchFamily="49" charset="-128"/>
                <a:ea typeface="ＭＳ ゴシック" panose="020B0609070205080204" pitchFamily="49" charset="-128"/>
              </a:rPr>
              <a:t>(PIN_STB_LED, HIGH); </a:t>
            </a:r>
          </a:p>
          <a:p>
            <a:r>
              <a:rPr lang="en-US" altLang="ja-JP" sz="1000" b="1" dirty="0">
                <a:latin typeface="ＭＳ ゴシック" panose="020B0609070205080204" pitchFamily="49" charset="-128"/>
                <a:ea typeface="ＭＳ ゴシック" panose="020B0609070205080204" pitchFamily="49" charset="-128"/>
              </a:rPr>
              <a:t>  }else{</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digitalWrite</a:t>
            </a:r>
            <a:r>
              <a:rPr lang="en-US" altLang="ja-JP" sz="1000" b="1" dirty="0">
                <a:latin typeface="ＭＳ ゴシック" panose="020B0609070205080204" pitchFamily="49" charset="-128"/>
                <a:ea typeface="ＭＳ ゴシック" panose="020B0609070205080204" pitchFamily="49" charset="-128"/>
              </a:rPr>
              <a:t>(PIN_STB_LED, LOW); </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delay(1000);</a:t>
            </a:r>
          </a:p>
          <a:p>
            <a:r>
              <a:rPr lang="en-US" altLang="ja-JP" sz="1000" b="1" dirty="0">
                <a:latin typeface="ＭＳ ゴシック" panose="020B0609070205080204" pitchFamily="49" charset="-128"/>
                <a:ea typeface="ＭＳ ゴシック" panose="020B0609070205080204" pitchFamily="49" charset="-128"/>
              </a:rPr>
              <a:t>}</a:t>
            </a:r>
          </a:p>
        </p:txBody>
      </p:sp>
      <p:sp>
        <p:nvSpPr>
          <p:cNvPr id="7" name="吹き出し: 角を丸めた四角形 6">
            <a:extLst>
              <a:ext uri="{FF2B5EF4-FFF2-40B4-BE49-F238E27FC236}">
                <a16:creationId xmlns:a16="http://schemas.microsoft.com/office/drawing/2014/main" id="{EE35B814-58B5-46E1-8207-F35604B1AB2F}"/>
              </a:ext>
            </a:extLst>
          </p:cNvPr>
          <p:cNvSpPr/>
          <p:nvPr/>
        </p:nvSpPr>
        <p:spPr>
          <a:xfrm>
            <a:off x="4981988" y="889006"/>
            <a:ext cx="4540977" cy="893127"/>
          </a:xfrm>
          <a:prstGeom prst="wedgeRoundRectCallout">
            <a:avLst>
              <a:gd name="adj1" fmla="val -95132"/>
              <a:gd name="adj2" fmla="val 527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測定値</a:t>
            </a:r>
            <a:r>
              <a:rPr kumimoji="1" lang="en-US" altLang="ja-JP" sz="1400" b="1" dirty="0"/>
              <a:t>-</a:t>
            </a:r>
            <a:r>
              <a:rPr kumimoji="1" lang="ja-JP" altLang="en-US" sz="1400" b="1" dirty="0"/>
              <a:t>平均値でオフセットを消している</a:t>
            </a:r>
            <a:endParaRPr kumimoji="1" lang="en-US" altLang="ja-JP" sz="1400" b="1" dirty="0"/>
          </a:p>
        </p:txBody>
      </p:sp>
      <p:sp>
        <p:nvSpPr>
          <p:cNvPr id="8" name="右中かっこ 7">
            <a:extLst>
              <a:ext uri="{FF2B5EF4-FFF2-40B4-BE49-F238E27FC236}">
                <a16:creationId xmlns:a16="http://schemas.microsoft.com/office/drawing/2014/main" id="{511B276F-4520-4ADE-B365-3E3D8E89742C}"/>
              </a:ext>
            </a:extLst>
          </p:cNvPr>
          <p:cNvSpPr/>
          <p:nvPr/>
        </p:nvSpPr>
        <p:spPr>
          <a:xfrm>
            <a:off x="2264906" y="4077072"/>
            <a:ext cx="288032" cy="16776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811F710D-645B-4C89-9661-582123720FEE}"/>
              </a:ext>
            </a:extLst>
          </p:cNvPr>
          <p:cNvSpPr/>
          <p:nvPr/>
        </p:nvSpPr>
        <p:spPr>
          <a:xfrm>
            <a:off x="4953000" y="2726993"/>
            <a:ext cx="4540977" cy="893127"/>
          </a:xfrm>
          <a:prstGeom prst="wedgeRoundRectCallout">
            <a:avLst>
              <a:gd name="adj1" fmla="val -123903"/>
              <a:gd name="adj2" fmla="val 538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シリアルモニタの入力を監視し、</a:t>
            </a:r>
            <a:r>
              <a:rPr kumimoji="1" lang="en-US" altLang="ja-JP" sz="1400" b="1" dirty="0"/>
              <a:t>’S’</a:t>
            </a:r>
            <a:r>
              <a:rPr kumimoji="1" lang="ja-JP" altLang="en-US" sz="1400" b="1" dirty="0"/>
              <a:t>が入力されたら</a:t>
            </a:r>
            <a:endParaRPr kumimoji="1" lang="en-US" altLang="ja-JP" sz="1400" b="1" dirty="0"/>
          </a:p>
          <a:p>
            <a:pPr algn="ctr"/>
            <a:r>
              <a:rPr lang="ja-JP" altLang="en-US" sz="1400" b="1" dirty="0"/>
              <a:t>平均値の測定開始</a:t>
            </a:r>
            <a:r>
              <a:rPr lang="en-US" altLang="ja-JP" sz="1400" b="1" dirty="0"/>
              <a:t>/</a:t>
            </a:r>
            <a:r>
              <a:rPr lang="ja-JP" altLang="en-US" sz="1400" b="1" dirty="0"/>
              <a:t>終了を指示する</a:t>
            </a:r>
            <a:endParaRPr kumimoji="1" lang="en-US" altLang="ja-JP" sz="1400" b="1" dirty="0"/>
          </a:p>
        </p:txBody>
      </p:sp>
      <p:sp>
        <p:nvSpPr>
          <p:cNvPr id="10" name="右中かっこ 9">
            <a:extLst>
              <a:ext uri="{FF2B5EF4-FFF2-40B4-BE49-F238E27FC236}">
                <a16:creationId xmlns:a16="http://schemas.microsoft.com/office/drawing/2014/main" id="{984723EF-C2B6-4DDA-B159-C0A0A07AD1F6}"/>
              </a:ext>
            </a:extLst>
          </p:cNvPr>
          <p:cNvSpPr/>
          <p:nvPr/>
        </p:nvSpPr>
        <p:spPr>
          <a:xfrm>
            <a:off x="2559852" y="5867473"/>
            <a:ext cx="288032" cy="8018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EDEA39A4-15FF-4C88-A6E0-8AD9D0A0B893}"/>
              </a:ext>
            </a:extLst>
          </p:cNvPr>
          <p:cNvSpPr/>
          <p:nvPr/>
        </p:nvSpPr>
        <p:spPr>
          <a:xfrm>
            <a:off x="2614977" y="1548135"/>
            <a:ext cx="177783" cy="5847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吹き出し: 角を丸めた四角形 11">
            <a:extLst>
              <a:ext uri="{FF2B5EF4-FFF2-40B4-BE49-F238E27FC236}">
                <a16:creationId xmlns:a16="http://schemas.microsoft.com/office/drawing/2014/main" id="{D526636B-5804-40CB-9D17-74DE577DD995}"/>
              </a:ext>
            </a:extLst>
          </p:cNvPr>
          <p:cNvSpPr/>
          <p:nvPr/>
        </p:nvSpPr>
        <p:spPr>
          <a:xfrm>
            <a:off x="4981987" y="889005"/>
            <a:ext cx="4540977" cy="893127"/>
          </a:xfrm>
          <a:prstGeom prst="wedgeRoundRectCallout">
            <a:avLst>
              <a:gd name="adj1" fmla="val -94094"/>
              <a:gd name="adj2" fmla="val 1561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測定値</a:t>
            </a:r>
            <a:r>
              <a:rPr kumimoji="1" lang="en-US" altLang="ja-JP" sz="1400" b="1" dirty="0"/>
              <a:t>-</a:t>
            </a:r>
            <a:r>
              <a:rPr kumimoji="1" lang="ja-JP" altLang="en-US" sz="1400" b="1" dirty="0"/>
              <a:t>平均値でオフセットを消している</a:t>
            </a:r>
            <a:endParaRPr kumimoji="1" lang="en-US" altLang="ja-JP" sz="1400" b="1" dirty="0"/>
          </a:p>
        </p:txBody>
      </p:sp>
      <p:sp>
        <p:nvSpPr>
          <p:cNvPr id="13" name="右中かっこ 12">
            <a:extLst>
              <a:ext uri="{FF2B5EF4-FFF2-40B4-BE49-F238E27FC236}">
                <a16:creationId xmlns:a16="http://schemas.microsoft.com/office/drawing/2014/main" id="{9AA816B7-ED51-4EF4-B2D1-C655DB121E31}"/>
              </a:ext>
            </a:extLst>
          </p:cNvPr>
          <p:cNvSpPr/>
          <p:nvPr/>
        </p:nvSpPr>
        <p:spPr>
          <a:xfrm>
            <a:off x="2614977" y="2477990"/>
            <a:ext cx="177783" cy="5847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C65264FB-19EA-45AB-AEC0-611B2F02A4A7}"/>
              </a:ext>
            </a:extLst>
          </p:cNvPr>
          <p:cNvSpPr/>
          <p:nvPr/>
        </p:nvSpPr>
        <p:spPr>
          <a:xfrm>
            <a:off x="4952999" y="3772520"/>
            <a:ext cx="4540977" cy="893127"/>
          </a:xfrm>
          <a:prstGeom prst="wedgeRoundRectCallout">
            <a:avLst>
              <a:gd name="adj1" fmla="val -98577"/>
              <a:gd name="adj2" fmla="val 780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平均値の測定開始中は、測定値を加算する</a:t>
            </a:r>
            <a:endParaRPr kumimoji="1" lang="en-US" altLang="ja-JP" sz="1400" b="1" dirty="0"/>
          </a:p>
        </p:txBody>
      </p:sp>
      <p:sp>
        <p:nvSpPr>
          <p:cNvPr id="15" name="吹き出し: 角を丸めた四角形 14">
            <a:extLst>
              <a:ext uri="{FF2B5EF4-FFF2-40B4-BE49-F238E27FC236}">
                <a16:creationId xmlns:a16="http://schemas.microsoft.com/office/drawing/2014/main" id="{BF7A4F9C-D82F-4E69-8CBE-DA48A925AE55}"/>
              </a:ext>
            </a:extLst>
          </p:cNvPr>
          <p:cNvSpPr/>
          <p:nvPr/>
        </p:nvSpPr>
        <p:spPr>
          <a:xfrm>
            <a:off x="4945359" y="5121584"/>
            <a:ext cx="4540977" cy="893127"/>
          </a:xfrm>
          <a:prstGeom prst="wedgeRoundRectCallout">
            <a:avLst>
              <a:gd name="adj1" fmla="val -93802"/>
              <a:gd name="adj2" fmla="val 780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平均値の算出が終わっていれば、</a:t>
            </a:r>
            <a:r>
              <a:rPr kumimoji="1" lang="en-US" altLang="ja-JP" sz="1400" b="1" dirty="0"/>
              <a:t>LED</a:t>
            </a:r>
            <a:r>
              <a:rPr kumimoji="1" lang="ja-JP" altLang="en-US" sz="1400" b="1" dirty="0"/>
              <a:t>を点灯させる</a:t>
            </a:r>
            <a:endParaRPr kumimoji="1" lang="en-US" altLang="ja-JP" sz="1400" b="1" dirty="0"/>
          </a:p>
        </p:txBody>
      </p:sp>
    </p:spTree>
    <p:extLst>
      <p:ext uri="{BB962C8B-B14F-4D97-AF65-F5344CB8AC3E}">
        <p14:creationId xmlns:p14="http://schemas.microsoft.com/office/powerpoint/2010/main" val="6377816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88</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を使った演習＜解説＞</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43425" y="476672"/>
            <a:ext cx="9631971" cy="64633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1) BMX055_enshu1.ino</a:t>
            </a:r>
          </a:p>
          <a:p>
            <a:endParaRPr lang="en-US" altLang="ja-JP" b="1" dirty="0">
              <a:latin typeface="+mn-lt"/>
              <a:ea typeface="+mn-ea"/>
            </a:endParaRPr>
          </a:p>
        </p:txBody>
      </p:sp>
      <p:sp>
        <p:nvSpPr>
          <p:cNvPr id="6" name="テキスト ボックス 5">
            <a:extLst>
              <a:ext uri="{FF2B5EF4-FFF2-40B4-BE49-F238E27FC236}">
                <a16:creationId xmlns:a16="http://schemas.microsoft.com/office/drawing/2014/main" id="{83A3A775-DA7E-4EB5-90D8-1B5C4551B386}"/>
              </a:ext>
            </a:extLst>
          </p:cNvPr>
          <p:cNvSpPr txBox="1"/>
          <p:nvPr/>
        </p:nvSpPr>
        <p:spPr>
          <a:xfrm>
            <a:off x="138433" y="764704"/>
            <a:ext cx="4540978" cy="4401205"/>
          </a:xfrm>
          <a:prstGeom prst="rect">
            <a:avLst/>
          </a:prstGeom>
          <a:solidFill>
            <a:schemeClr val="bg1"/>
          </a:solidFill>
          <a:ln>
            <a:solidFill>
              <a:srgbClr val="6699FF"/>
            </a:solidFill>
          </a:ln>
        </p:spPr>
        <p:txBody>
          <a:bodyPr wrap="square" rtlCol="0">
            <a:spAutoFit/>
          </a:bodyPr>
          <a:lstStyle/>
          <a:p>
            <a:r>
              <a:rPr lang="en-US" altLang="ja-JP" sz="1000" b="1" dirty="0">
                <a:latin typeface="ＭＳ ゴシック" panose="020B0609070205080204" pitchFamily="49" charset="-128"/>
                <a:ea typeface="ＭＳ ゴシック" panose="020B0609070205080204" pitchFamily="49" charset="-128"/>
              </a:rPr>
              <a:t>void </a:t>
            </a:r>
            <a:r>
              <a:rPr lang="en-US" altLang="ja-JP" sz="1000" b="1" dirty="0" err="1">
                <a:latin typeface="ＭＳ ゴシック" panose="020B0609070205080204" pitchFamily="49" charset="-128"/>
                <a:ea typeface="ＭＳ ゴシック" panose="020B0609070205080204" pitchFamily="49" charset="-128"/>
              </a:rPr>
              <a:t>msr_jdgStartEnd</a:t>
            </a:r>
            <a:r>
              <a:rPr lang="en-US" altLang="ja-JP" sz="1000" b="1" dirty="0">
                <a:latin typeface="ＭＳ ゴシック" panose="020B0609070205080204" pitchFamily="49" charset="-128"/>
                <a:ea typeface="ＭＳ ゴシック" panose="020B0609070205080204" pitchFamily="49" charset="-128"/>
              </a:rPr>
              <a:t>(){</a:t>
            </a:r>
          </a:p>
          <a:p>
            <a:endParaRPr lang="en-US" altLang="ja-JP" sz="1000" b="1" dirty="0">
              <a:latin typeface="ＭＳ ゴシック" panose="020B0609070205080204" pitchFamily="49" charset="-128"/>
              <a:ea typeface="ＭＳ ゴシック" panose="020B0609070205080204" pitchFamily="49" charset="-128"/>
            </a:endParaRPr>
          </a:p>
          <a:p>
            <a:r>
              <a:rPr lang="en-US" altLang="ja-JP" sz="1000" b="1" dirty="0">
                <a:latin typeface="ＭＳ ゴシック" panose="020B0609070205080204" pitchFamily="49" charset="-128"/>
                <a:ea typeface="ＭＳ ゴシック" panose="020B0609070205080204" pitchFamily="49" charset="-128"/>
              </a:rPr>
              <a:t>  int </a:t>
            </a:r>
            <a:r>
              <a:rPr lang="en-US" altLang="ja-JP" sz="1000" b="1" dirty="0" err="1">
                <a:latin typeface="ＭＳ ゴシック" panose="020B0609070205080204" pitchFamily="49" charset="-128"/>
                <a:ea typeface="ＭＳ ゴシック" panose="020B0609070205080204" pitchFamily="49" charset="-128"/>
              </a:rPr>
              <a:t>inputchar</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 </a:t>
            </a:r>
            <a:r>
              <a:rPr lang="ja-JP" altLang="en-US" sz="1000" b="1" dirty="0">
                <a:latin typeface="ＭＳ ゴシック" panose="020B0609070205080204" pitchFamily="49" charset="-128"/>
                <a:ea typeface="ＭＳ ゴシック" panose="020B0609070205080204" pitchFamily="49" charset="-128"/>
              </a:rPr>
              <a:t>計測開始と終了の判断部</a:t>
            </a:r>
          </a:p>
          <a:p>
            <a:r>
              <a:rPr lang="ja-JP" altLang="en-US" sz="1000" b="1" dirty="0">
                <a:latin typeface="ＭＳ ゴシック" panose="020B0609070205080204" pitchFamily="49" charset="-128"/>
                <a:ea typeface="ＭＳ ゴシック" panose="020B0609070205080204" pitchFamily="49" charset="-128"/>
              </a:rPr>
              <a:t>  </a:t>
            </a:r>
            <a:r>
              <a:rPr lang="en-US" altLang="ja-JP" sz="1000" b="1" dirty="0">
                <a:latin typeface="ＭＳ ゴシック" panose="020B0609070205080204" pitchFamily="49" charset="-128"/>
                <a:ea typeface="ＭＳ ゴシック" panose="020B0609070205080204" pitchFamily="49" charset="-128"/>
              </a:rPr>
              <a:t>if ( </a:t>
            </a:r>
            <a:r>
              <a:rPr lang="en-US" altLang="ja-JP" sz="1000" b="1" dirty="0" err="1">
                <a:latin typeface="ＭＳ ゴシック" panose="020B0609070205080204" pitchFamily="49" charset="-128"/>
                <a:ea typeface="ＭＳ ゴシック" panose="020B0609070205080204" pitchFamily="49" charset="-128"/>
              </a:rPr>
              <a:t>Serial.available</a:t>
            </a:r>
            <a:r>
              <a:rPr lang="en-US" altLang="ja-JP" sz="1000" b="1" dirty="0">
                <a:latin typeface="ＭＳ ゴシック" panose="020B0609070205080204" pitchFamily="49" charset="-128"/>
                <a:ea typeface="ＭＳ ゴシック" panose="020B0609070205080204" pitchFamily="49" charset="-128"/>
              </a:rPr>
              <a:t>()&gt;0 ){</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inputchar</a:t>
            </a:r>
            <a:r>
              <a:rPr lang="en-US" altLang="ja-JP" sz="1000" b="1" dirty="0">
                <a:latin typeface="ＭＳ ゴシック" panose="020B0609070205080204" pitchFamily="49" charset="-128"/>
                <a:ea typeface="ＭＳ ゴシック" panose="020B0609070205080204" pitchFamily="49" charset="-128"/>
              </a:rPr>
              <a:t> = </a:t>
            </a:r>
            <a:r>
              <a:rPr lang="en-US" altLang="ja-JP" sz="1000" b="1" dirty="0" err="1">
                <a:latin typeface="ＭＳ ゴシック" panose="020B0609070205080204" pitchFamily="49" charset="-128"/>
                <a:ea typeface="ＭＳ ゴシック" panose="020B0609070205080204" pitchFamily="49" charset="-128"/>
              </a:rPr>
              <a:t>Serial.read</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switch (</a:t>
            </a:r>
            <a:r>
              <a:rPr lang="en-US" altLang="ja-JP" sz="1000" b="1" dirty="0" err="1">
                <a:latin typeface="ＭＳ ゴシック" panose="020B0609070205080204" pitchFamily="49" charset="-128"/>
                <a:ea typeface="ＭＳ ゴシック" panose="020B0609070205080204" pitchFamily="49" charset="-128"/>
              </a:rPr>
              <a:t>inputchar</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case 'S':</a:t>
            </a:r>
          </a:p>
          <a:p>
            <a:r>
              <a:rPr lang="en-US" altLang="ja-JP" sz="1000" b="1" dirty="0">
                <a:latin typeface="ＭＳ ゴシック" panose="020B0609070205080204" pitchFamily="49" charset="-128"/>
                <a:ea typeface="ＭＳ ゴシック" panose="020B0609070205080204" pitchFamily="49" charset="-128"/>
              </a:rPr>
              <a:t>          if ( </a:t>
            </a:r>
            <a:r>
              <a:rPr lang="en-US" altLang="ja-JP" sz="1000" b="1" dirty="0" err="1">
                <a:latin typeface="ＭＳ ゴシック" panose="020B0609070205080204" pitchFamily="49" charset="-128"/>
                <a:ea typeface="ＭＳ ゴシック" panose="020B0609070205080204" pitchFamily="49" charset="-128"/>
              </a:rPr>
              <a:t>enMsrStartFlg</a:t>
            </a:r>
            <a:r>
              <a:rPr lang="en-US" altLang="ja-JP" sz="1000" b="1" dirty="0">
                <a:latin typeface="ＭＳ ゴシック" panose="020B0609070205080204" pitchFamily="49" charset="-128"/>
                <a:ea typeface="ＭＳ ゴシック" panose="020B0609070205080204" pitchFamily="49" charset="-128"/>
              </a:rPr>
              <a:t> == UNSET){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enLedOnFlg</a:t>
            </a:r>
            <a:r>
              <a:rPr lang="en-US" altLang="ja-JP" sz="1000" b="1" dirty="0">
                <a:latin typeface="ＭＳ ゴシック" panose="020B0609070205080204" pitchFamily="49" charset="-128"/>
                <a:ea typeface="ＭＳ ゴシック" panose="020B0609070205080204" pitchFamily="49" charset="-128"/>
              </a:rPr>
              <a:t> = UNSET;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enMsrStartFlg</a:t>
            </a:r>
            <a:r>
              <a:rPr lang="en-US" altLang="ja-JP" sz="1000" b="1" dirty="0">
                <a:latin typeface="ＭＳ ゴシック" panose="020B0609070205080204" pitchFamily="49" charset="-128"/>
                <a:ea typeface="ＭＳ ゴシック" panose="020B0609070205080204" pitchFamily="49" charset="-128"/>
              </a:rPr>
              <a:t> = SET;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Serial.println</a:t>
            </a:r>
            <a:r>
              <a:rPr lang="en-US" altLang="ja-JP" sz="1000" b="1" dirty="0">
                <a:latin typeface="ＭＳ ゴシック" panose="020B0609070205080204" pitchFamily="49" charset="-128"/>
                <a:ea typeface="ＭＳ ゴシック" panose="020B0609070205080204" pitchFamily="49" charset="-128"/>
              </a:rPr>
              <a:t>("MEARSER_START");</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else {</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enMsrStartFlg</a:t>
            </a:r>
            <a:r>
              <a:rPr lang="en-US" altLang="ja-JP" sz="1000" b="1" dirty="0">
                <a:latin typeface="ＭＳ ゴシック" panose="020B0609070205080204" pitchFamily="49" charset="-128"/>
                <a:ea typeface="ＭＳ ゴシック" panose="020B0609070205080204" pitchFamily="49" charset="-128"/>
              </a:rPr>
              <a:t> = UNSET;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enLedOnFlg</a:t>
            </a:r>
            <a:r>
              <a:rPr lang="en-US" altLang="ja-JP" sz="1000" b="1" dirty="0">
                <a:latin typeface="ＭＳ ゴシック" panose="020B0609070205080204" pitchFamily="49" charset="-128"/>
                <a:ea typeface="ＭＳ ゴシック" panose="020B0609070205080204" pitchFamily="49" charset="-128"/>
              </a:rPr>
              <a:t> = SET;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Serial.println</a:t>
            </a:r>
            <a:r>
              <a:rPr lang="en-US" altLang="ja-JP" sz="1000" b="1" dirty="0">
                <a:latin typeface="ＭＳ ゴシック" panose="020B0609070205080204" pitchFamily="49" charset="-128"/>
                <a:ea typeface="ＭＳ ゴシック" panose="020B0609070205080204" pitchFamily="49" charset="-128"/>
              </a:rPr>
              <a:t>("MEARSER_END");</a:t>
            </a:r>
          </a:p>
          <a:p>
            <a:endParaRPr lang="en-US" altLang="ja-JP" sz="1000" b="1" dirty="0">
              <a:latin typeface="ＭＳ ゴシック" panose="020B0609070205080204" pitchFamily="49" charset="-128"/>
              <a:ea typeface="ＭＳ ゴシック" panose="020B0609070205080204" pitchFamily="49" charset="-128"/>
            </a:endParaRP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solidFill>
                  <a:srgbClr val="FF0000"/>
                </a:solidFill>
                <a:latin typeface="ＭＳ ゴシック" panose="020B0609070205080204" pitchFamily="49" charset="-128"/>
                <a:ea typeface="ＭＳ ゴシック" panose="020B0609070205080204" pitchFamily="49" charset="-128"/>
              </a:rPr>
              <a:t>print_result</a:t>
            </a:r>
            <a:r>
              <a:rPr lang="en-US" altLang="ja-JP" sz="1000" b="1" dirty="0">
                <a:solidFill>
                  <a:srgbClr val="FF0000"/>
                </a:solidFill>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r>
              <a:rPr lang="en-US" altLang="ja-JP" sz="1000" b="1" dirty="0" err="1">
                <a:latin typeface="ＭＳ ゴシック" panose="020B0609070205080204" pitchFamily="49" charset="-128"/>
                <a:ea typeface="ＭＳ ゴシック" panose="020B0609070205080204" pitchFamily="49" charset="-128"/>
              </a:rPr>
              <a:t>msr_init</a:t>
            </a:r>
            <a:r>
              <a:rPr lang="en-US" altLang="ja-JP" sz="1000" b="1" dirty="0">
                <a:latin typeface="ＭＳ ゴシック" panose="020B0609070205080204" pitchFamily="49" charset="-128"/>
                <a:ea typeface="ＭＳ ゴシック" panose="020B0609070205080204" pitchFamily="49" charset="-128"/>
              </a:rPr>
              <a:t>();</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break;</a:t>
            </a:r>
          </a:p>
          <a:p>
            <a:r>
              <a:rPr lang="en-US" altLang="ja-JP" sz="1000" b="1" dirty="0">
                <a:latin typeface="ＭＳ ゴシック" panose="020B0609070205080204" pitchFamily="49" charset="-128"/>
                <a:ea typeface="ＭＳ ゴシック" panose="020B0609070205080204" pitchFamily="49" charset="-128"/>
              </a:rPr>
              <a:t>      default:</a:t>
            </a:r>
          </a:p>
          <a:p>
            <a:r>
              <a:rPr lang="en-US" altLang="ja-JP" sz="1000" b="1" dirty="0">
                <a:latin typeface="ＭＳ ゴシック" panose="020B0609070205080204" pitchFamily="49" charset="-128"/>
                <a:ea typeface="ＭＳ ゴシック" panose="020B0609070205080204" pitchFamily="49" charset="-128"/>
              </a:rPr>
              <a:t>          break;</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   }</a:t>
            </a:r>
          </a:p>
          <a:p>
            <a:r>
              <a:rPr lang="en-US" altLang="ja-JP" sz="1000" b="1" dirty="0">
                <a:latin typeface="ＭＳ ゴシック" panose="020B0609070205080204" pitchFamily="49" charset="-128"/>
                <a:ea typeface="ＭＳ ゴシック" panose="020B0609070205080204" pitchFamily="49" charset="-128"/>
              </a:rPr>
              <a:t>}</a:t>
            </a:r>
          </a:p>
        </p:txBody>
      </p:sp>
      <p:sp>
        <p:nvSpPr>
          <p:cNvPr id="7" name="吹き出し: 角を丸めた四角形 6">
            <a:extLst>
              <a:ext uri="{FF2B5EF4-FFF2-40B4-BE49-F238E27FC236}">
                <a16:creationId xmlns:a16="http://schemas.microsoft.com/office/drawing/2014/main" id="{EE35B814-58B5-46E1-8207-F35604B1AB2F}"/>
              </a:ext>
            </a:extLst>
          </p:cNvPr>
          <p:cNvSpPr/>
          <p:nvPr/>
        </p:nvSpPr>
        <p:spPr>
          <a:xfrm>
            <a:off x="4981988" y="889006"/>
            <a:ext cx="4540977" cy="893127"/>
          </a:xfrm>
          <a:prstGeom prst="wedgeRoundRectCallout">
            <a:avLst>
              <a:gd name="adj1" fmla="val -108833"/>
              <a:gd name="adj2" fmla="val 1213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平均値の計測開始指示</a:t>
            </a:r>
            <a:endParaRPr kumimoji="1" lang="en-US" altLang="ja-JP" sz="1400" b="1" dirty="0"/>
          </a:p>
        </p:txBody>
      </p:sp>
      <p:sp>
        <p:nvSpPr>
          <p:cNvPr id="9" name="吹き出し: 角を丸めた四角形 8">
            <a:extLst>
              <a:ext uri="{FF2B5EF4-FFF2-40B4-BE49-F238E27FC236}">
                <a16:creationId xmlns:a16="http://schemas.microsoft.com/office/drawing/2014/main" id="{811F710D-645B-4C89-9661-582123720FEE}"/>
              </a:ext>
            </a:extLst>
          </p:cNvPr>
          <p:cNvSpPr/>
          <p:nvPr/>
        </p:nvSpPr>
        <p:spPr>
          <a:xfrm>
            <a:off x="4965005" y="2364539"/>
            <a:ext cx="4540977" cy="893127"/>
          </a:xfrm>
          <a:prstGeom prst="wedgeRoundRectCallout">
            <a:avLst>
              <a:gd name="adj1" fmla="val -112070"/>
              <a:gd name="adj2" fmla="val 411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平均値の計測が完了したら、</a:t>
            </a:r>
            <a:r>
              <a:rPr kumimoji="1" lang="en-US" altLang="ja-JP" sz="1400" b="1" dirty="0"/>
              <a:t>LED</a:t>
            </a:r>
            <a:r>
              <a:rPr kumimoji="1" lang="ja-JP" altLang="en-US" sz="1400" b="1" dirty="0"/>
              <a:t>の点灯指示を出す</a:t>
            </a:r>
            <a:endParaRPr kumimoji="1" lang="en-US" altLang="ja-JP" sz="1400" b="1" dirty="0"/>
          </a:p>
        </p:txBody>
      </p:sp>
      <p:sp>
        <p:nvSpPr>
          <p:cNvPr id="14" name="吹き出し: 角を丸めた四角形 13">
            <a:extLst>
              <a:ext uri="{FF2B5EF4-FFF2-40B4-BE49-F238E27FC236}">
                <a16:creationId xmlns:a16="http://schemas.microsoft.com/office/drawing/2014/main" id="{C65264FB-19EA-45AB-AEC0-611B2F02A4A7}"/>
              </a:ext>
            </a:extLst>
          </p:cNvPr>
          <p:cNvSpPr/>
          <p:nvPr/>
        </p:nvSpPr>
        <p:spPr>
          <a:xfrm>
            <a:off x="4952999" y="3772520"/>
            <a:ext cx="4540977" cy="893127"/>
          </a:xfrm>
          <a:prstGeom prst="wedgeRoundRectCallout">
            <a:avLst>
              <a:gd name="adj1" fmla="val -115392"/>
              <a:gd name="adj2" fmla="val -654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平均値の算出結果を表示する</a:t>
            </a:r>
            <a:endParaRPr kumimoji="1" lang="en-US" altLang="ja-JP" sz="1400" b="1" dirty="0"/>
          </a:p>
        </p:txBody>
      </p:sp>
    </p:spTree>
    <p:extLst>
      <p:ext uri="{BB962C8B-B14F-4D97-AF65-F5344CB8AC3E}">
        <p14:creationId xmlns:p14="http://schemas.microsoft.com/office/powerpoint/2010/main" val="45414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a:t>
            </a:fld>
            <a:endParaRPr lang="ja-JP" altLang="en-US" dirty="0"/>
          </a:p>
        </p:txBody>
      </p:sp>
      <p:sp>
        <p:nvSpPr>
          <p:cNvPr id="7" name="コンテンツ プレースホルダー 3">
            <a:extLst>
              <a:ext uri="{FF2B5EF4-FFF2-40B4-BE49-F238E27FC236}">
                <a16:creationId xmlns:a16="http://schemas.microsoft.com/office/drawing/2014/main" id="{FC84CDAA-FC7D-40FA-AAC8-93A0A1ACF2A1}"/>
              </a:ext>
            </a:extLst>
          </p:cNvPr>
          <p:cNvSpPr>
            <a:spLocks noGrp="1"/>
          </p:cNvSpPr>
          <p:nvPr>
            <p:ph idx="1"/>
          </p:nvPr>
        </p:nvSpPr>
        <p:spPr>
          <a:xfrm>
            <a:off x="427163" y="1196751"/>
            <a:ext cx="9174038" cy="5040561"/>
          </a:xfrm>
        </p:spPr>
        <p:txBody>
          <a:bodyPr/>
          <a:lstStyle/>
          <a:p>
            <a:pPr marL="533400" indent="-533400">
              <a:spcBef>
                <a:spcPct val="0"/>
              </a:spcBef>
              <a:buNone/>
            </a:pPr>
            <a:r>
              <a:rPr lang="ja-JP" altLang="en-US" sz="2800" dirty="0">
                <a:latin typeface="+mn-ea"/>
              </a:rPr>
              <a:t>目次</a:t>
            </a:r>
          </a:p>
          <a:p>
            <a:pPr marL="533400" indent="-533400">
              <a:spcBef>
                <a:spcPct val="0"/>
              </a:spcBef>
              <a:buNone/>
            </a:pPr>
            <a:r>
              <a:rPr lang="ja-JP" altLang="en-US" sz="2800" dirty="0">
                <a:latin typeface="+mn-ea"/>
              </a:rPr>
              <a:t>	</a:t>
            </a:r>
            <a:r>
              <a:rPr lang="en-US" altLang="ja-JP" sz="2800" dirty="0">
                <a:latin typeface="+mn-ea"/>
              </a:rPr>
              <a:t>1. </a:t>
            </a:r>
            <a:r>
              <a:rPr lang="ja-JP" altLang="en-US" sz="2800" dirty="0">
                <a:latin typeface="+mn-ea"/>
              </a:rPr>
              <a:t>アナログ</a:t>
            </a:r>
            <a:r>
              <a:rPr lang="en-US" altLang="ja-JP" sz="2800" dirty="0">
                <a:latin typeface="+mn-ea"/>
              </a:rPr>
              <a:t>/</a:t>
            </a:r>
            <a:r>
              <a:rPr lang="ja-JP" altLang="en-US" sz="2800" dirty="0">
                <a:latin typeface="+mn-ea"/>
              </a:rPr>
              <a:t>ディジタルとは？→</a:t>
            </a:r>
            <a:r>
              <a:rPr lang="ja-JP" altLang="en-US" sz="2800" dirty="0">
                <a:solidFill>
                  <a:srgbClr val="FF0000"/>
                </a:solidFill>
                <a:latin typeface="+mn-ea"/>
              </a:rPr>
              <a:t>座学</a:t>
            </a:r>
            <a:r>
              <a:rPr lang="en-US" altLang="ja-JP" sz="2800" dirty="0">
                <a:solidFill>
                  <a:srgbClr val="FF0000"/>
                </a:solidFill>
                <a:latin typeface="+mn-ea"/>
              </a:rPr>
              <a:t>(30min)</a:t>
            </a:r>
            <a:endParaRPr lang="ja-JP" altLang="en-US" sz="2800" dirty="0">
              <a:solidFill>
                <a:srgbClr val="FF0000"/>
              </a:solidFill>
              <a:latin typeface="+mn-ea"/>
            </a:endParaRPr>
          </a:p>
          <a:p>
            <a:pPr marL="533400" indent="-533400">
              <a:spcBef>
                <a:spcPct val="0"/>
              </a:spcBef>
              <a:buNone/>
            </a:pPr>
            <a:r>
              <a:rPr lang="ja-JP" altLang="en-US" sz="2800" dirty="0">
                <a:latin typeface="+mn-ea"/>
              </a:rPr>
              <a:t>	</a:t>
            </a:r>
            <a:r>
              <a:rPr lang="en-US" altLang="ja-JP" sz="2800" dirty="0">
                <a:latin typeface="+mn-ea"/>
              </a:rPr>
              <a:t>2. A/D</a:t>
            </a:r>
            <a:r>
              <a:rPr lang="ja-JP" altLang="en-US" sz="2800" dirty="0">
                <a:latin typeface="+mn-ea"/>
              </a:rPr>
              <a:t>変換→</a:t>
            </a:r>
            <a:r>
              <a:rPr lang="ja-JP" altLang="en-US" sz="2800" dirty="0">
                <a:solidFill>
                  <a:srgbClr val="FF0000"/>
                </a:solidFill>
                <a:latin typeface="+mn-ea"/>
              </a:rPr>
              <a:t>座学</a:t>
            </a:r>
            <a:r>
              <a:rPr lang="en-US" altLang="ja-JP" sz="2800" dirty="0">
                <a:solidFill>
                  <a:srgbClr val="FF0000"/>
                </a:solidFill>
                <a:latin typeface="+mn-ea"/>
              </a:rPr>
              <a:t>(30min)</a:t>
            </a:r>
            <a:endParaRPr lang="ja-JP" altLang="en-US" sz="2800" dirty="0">
              <a:solidFill>
                <a:srgbClr val="FF0000"/>
              </a:solidFill>
              <a:latin typeface="+mn-ea"/>
            </a:endParaRPr>
          </a:p>
          <a:p>
            <a:pPr marL="533400" indent="-533400">
              <a:spcBef>
                <a:spcPct val="0"/>
              </a:spcBef>
              <a:buNone/>
            </a:pPr>
            <a:r>
              <a:rPr lang="ja-JP" altLang="en-US" sz="2800" dirty="0">
                <a:latin typeface="+mn-ea"/>
              </a:rPr>
              <a:t>	</a:t>
            </a:r>
            <a:r>
              <a:rPr lang="en-US" altLang="ja-JP" sz="2800" dirty="0">
                <a:latin typeface="+mn-ea"/>
              </a:rPr>
              <a:t>3. I2C</a:t>
            </a:r>
            <a:r>
              <a:rPr lang="ja-JP" altLang="en-US" sz="2800" dirty="0">
                <a:latin typeface="+mn-ea"/>
              </a:rPr>
              <a:t>通信→</a:t>
            </a:r>
            <a:r>
              <a:rPr lang="ja-JP" altLang="en-US" sz="2800" dirty="0">
                <a:solidFill>
                  <a:srgbClr val="FF0000"/>
                </a:solidFill>
                <a:latin typeface="+mn-ea"/>
              </a:rPr>
              <a:t>座学</a:t>
            </a:r>
            <a:r>
              <a:rPr lang="en-US" altLang="ja-JP" sz="2800" dirty="0">
                <a:solidFill>
                  <a:srgbClr val="FF0000"/>
                </a:solidFill>
                <a:latin typeface="+mn-ea"/>
              </a:rPr>
              <a:t>(30min) PP</a:t>
            </a:r>
            <a:r>
              <a:rPr lang="ja-JP" altLang="en-US" sz="2800" dirty="0" err="1">
                <a:solidFill>
                  <a:srgbClr val="FF0000"/>
                </a:solidFill>
                <a:latin typeface="+mn-ea"/>
              </a:rPr>
              <a:t>での</a:t>
            </a:r>
            <a:r>
              <a:rPr lang="ja-JP" altLang="en-US" sz="2800" dirty="0">
                <a:solidFill>
                  <a:srgbClr val="FF0000"/>
                </a:solidFill>
                <a:latin typeface="+mn-ea"/>
              </a:rPr>
              <a:t>センサ例</a:t>
            </a:r>
            <a:endParaRPr lang="en-US" altLang="ja-JP" sz="2800" dirty="0">
              <a:solidFill>
                <a:srgbClr val="FF0000"/>
              </a:solidFill>
              <a:latin typeface="+mn-ea"/>
            </a:endParaRPr>
          </a:p>
          <a:p>
            <a:pPr marL="533400" indent="-533400">
              <a:spcBef>
                <a:spcPct val="0"/>
              </a:spcBef>
              <a:buNone/>
            </a:pPr>
            <a:endParaRPr lang="en-US" altLang="ja-JP" sz="2800" dirty="0">
              <a:latin typeface="+mn-ea"/>
            </a:endParaRPr>
          </a:p>
          <a:p>
            <a:pPr marL="533400" indent="-533400">
              <a:spcBef>
                <a:spcPct val="0"/>
              </a:spcBef>
              <a:buNone/>
            </a:pPr>
            <a:r>
              <a:rPr lang="ja-JP" altLang="en-US" sz="2800" dirty="0">
                <a:latin typeface="+mn-ea"/>
              </a:rPr>
              <a:t>	</a:t>
            </a:r>
            <a:r>
              <a:rPr lang="en-US" altLang="ja-JP" sz="2800" dirty="0">
                <a:latin typeface="+mn-ea"/>
              </a:rPr>
              <a:t>4. </a:t>
            </a:r>
            <a:r>
              <a:rPr lang="ja-JP" altLang="en-US" sz="2800" dirty="0">
                <a:latin typeface="+mn-ea"/>
              </a:rPr>
              <a:t>照度、加速度の測定</a:t>
            </a:r>
          </a:p>
          <a:p>
            <a:pPr marL="0" indent="0">
              <a:buNone/>
            </a:pPr>
            <a:r>
              <a:rPr lang="ja-JP" altLang="en-US" dirty="0"/>
              <a:t>　　　　　①照度センサ、加速度センサのボードへの取り付け＆動作確認→</a:t>
            </a:r>
            <a:r>
              <a:rPr lang="ja-JP" altLang="en-US" dirty="0">
                <a:solidFill>
                  <a:srgbClr val="6699FF"/>
                </a:solidFill>
              </a:rPr>
              <a:t>演習</a:t>
            </a:r>
            <a:r>
              <a:rPr lang="en-US" altLang="ja-JP" dirty="0">
                <a:solidFill>
                  <a:srgbClr val="6699FF"/>
                </a:solidFill>
              </a:rPr>
              <a:t>(60min)</a:t>
            </a:r>
            <a:r>
              <a:rPr lang="ja-JP" altLang="en-US" dirty="0"/>
              <a:t>ここまで午前中</a:t>
            </a:r>
            <a:endParaRPr lang="en-US" altLang="ja-JP" dirty="0"/>
          </a:p>
          <a:p>
            <a:pPr marL="0" indent="0">
              <a:buNone/>
            </a:pPr>
            <a:r>
              <a:rPr kumimoji="1" lang="ja-JP" altLang="en-US" dirty="0"/>
              <a:t>　　　　　②動作確認で用いたサンプルプログラムの解説→</a:t>
            </a:r>
            <a:r>
              <a:rPr kumimoji="1" lang="ja-JP" altLang="en-US" dirty="0">
                <a:solidFill>
                  <a:srgbClr val="FF0000"/>
                </a:solidFill>
              </a:rPr>
              <a:t>座学</a:t>
            </a:r>
            <a:r>
              <a:rPr kumimoji="1" lang="en-US" altLang="ja-JP" dirty="0">
                <a:solidFill>
                  <a:srgbClr val="FF0000"/>
                </a:solidFill>
              </a:rPr>
              <a:t>(30min)</a:t>
            </a:r>
            <a:r>
              <a:rPr kumimoji="1" lang="ja-JP" altLang="en-US" dirty="0">
                <a:solidFill>
                  <a:srgbClr val="FF0000"/>
                </a:solidFill>
              </a:rPr>
              <a:t>ここから午後</a:t>
            </a:r>
            <a:endParaRPr kumimoji="1" lang="en-US" altLang="ja-JP" dirty="0">
              <a:solidFill>
                <a:srgbClr val="FF0000"/>
              </a:solidFill>
            </a:endParaRPr>
          </a:p>
          <a:p>
            <a:pPr marL="0" indent="0">
              <a:buNone/>
            </a:pPr>
            <a:endParaRPr lang="en-US" altLang="ja-JP" dirty="0">
              <a:solidFill>
                <a:srgbClr val="FF0000"/>
              </a:solidFill>
            </a:endParaRPr>
          </a:p>
          <a:p>
            <a:pPr marL="0" indent="0">
              <a:buNone/>
            </a:pPr>
            <a:r>
              <a:rPr kumimoji="1" lang="en-US" altLang="ja-JP" dirty="0">
                <a:solidFill>
                  <a:srgbClr val="FF0000"/>
                </a:solidFill>
              </a:rPr>
              <a:t> </a:t>
            </a:r>
            <a:r>
              <a:rPr kumimoji="1" lang="ja-JP" altLang="en-US" dirty="0">
                <a:solidFill>
                  <a:srgbClr val="6699FF"/>
                </a:solidFill>
              </a:rPr>
              <a:t>　　　　　③照度センサの演習</a:t>
            </a:r>
            <a:r>
              <a:rPr kumimoji="1" lang="en-US" altLang="ja-JP" dirty="0">
                <a:solidFill>
                  <a:srgbClr val="6699FF"/>
                </a:solidFill>
              </a:rPr>
              <a:t>(90min)</a:t>
            </a:r>
          </a:p>
          <a:p>
            <a:pPr marL="0" indent="0">
              <a:buNone/>
            </a:pPr>
            <a:r>
              <a:rPr kumimoji="1" lang="ja-JP" altLang="en-US" dirty="0">
                <a:solidFill>
                  <a:srgbClr val="6699FF"/>
                </a:solidFill>
              </a:rPr>
              <a:t>　　　　　　照度センサの出力値を</a:t>
            </a:r>
            <a:r>
              <a:rPr kumimoji="1" lang="en-US" altLang="ja-JP" dirty="0">
                <a:solidFill>
                  <a:srgbClr val="6699FF"/>
                </a:solidFill>
              </a:rPr>
              <a:t>LED</a:t>
            </a:r>
            <a:r>
              <a:rPr kumimoji="1" lang="ja-JP" altLang="en-US" dirty="0">
                <a:solidFill>
                  <a:srgbClr val="6699FF"/>
                </a:solidFill>
              </a:rPr>
              <a:t>ライトに反映させる</a:t>
            </a:r>
            <a:endParaRPr kumimoji="1" lang="en-US" altLang="ja-JP" dirty="0">
              <a:solidFill>
                <a:srgbClr val="6699FF"/>
              </a:solidFill>
            </a:endParaRPr>
          </a:p>
          <a:p>
            <a:pPr marL="0" indent="0">
              <a:buNone/>
            </a:pPr>
            <a:r>
              <a:rPr lang="ja-JP" altLang="en-US" dirty="0">
                <a:solidFill>
                  <a:srgbClr val="6699FF"/>
                </a:solidFill>
              </a:rPr>
              <a:t>　　　</a:t>
            </a:r>
            <a:endParaRPr lang="en-US" altLang="ja-JP" dirty="0">
              <a:solidFill>
                <a:srgbClr val="6699FF"/>
              </a:solidFill>
            </a:endParaRPr>
          </a:p>
          <a:p>
            <a:pPr marL="0" indent="0">
              <a:buNone/>
            </a:pPr>
            <a:r>
              <a:rPr kumimoji="1" lang="ja-JP" altLang="en-US" dirty="0">
                <a:solidFill>
                  <a:srgbClr val="6699FF"/>
                </a:solidFill>
              </a:rPr>
              <a:t>　　　　　④加速度センサの演習</a:t>
            </a:r>
            <a:r>
              <a:rPr kumimoji="1" lang="en-US" altLang="ja-JP" dirty="0">
                <a:solidFill>
                  <a:srgbClr val="6699FF"/>
                </a:solidFill>
              </a:rPr>
              <a:t>(90min)</a:t>
            </a:r>
          </a:p>
        </p:txBody>
      </p:sp>
      <p:sp>
        <p:nvSpPr>
          <p:cNvPr id="8" name="タイトル 1">
            <a:extLst>
              <a:ext uri="{FF2B5EF4-FFF2-40B4-BE49-F238E27FC236}">
                <a16:creationId xmlns:a16="http://schemas.microsoft.com/office/drawing/2014/main" id="{37F7B847-16E0-4BD5-B6A6-9609EF32B24A}"/>
              </a:ext>
            </a:extLst>
          </p:cNvPr>
          <p:cNvSpPr>
            <a:spLocks noGrp="1"/>
          </p:cNvSpPr>
          <p:nvPr>
            <p:ph type="title"/>
          </p:nvPr>
        </p:nvSpPr>
        <p:spPr>
          <a:xfrm>
            <a:off x="427163" y="188640"/>
            <a:ext cx="7374532" cy="461963"/>
          </a:xfrm>
        </p:spPr>
        <p:txBody>
          <a:bodyPr>
            <a:normAutofit/>
          </a:bodyPr>
          <a:lstStyle/>
          <a:p>
            <a:r>
              <a:rPr lang="ja-JP" altLang="en-US" sz="2400" u="sng" dirty="0">
                <a:latin typeface="+mj-ea"/>
              </a:rPr>
              <a:t>今日の内容</a:t>
            </a:r>
            <a:r>
              <a:rPr lang="en-US" altLang="ja-JP" sz="2400" u="sng" dirty="0">
                <a:latin typeface="+mj-ea"/>
              </a:rPr>
              <a:t>(</a:t>
            </a:r>
            <a:r>
              <a:rPr lang="ja-JP" altLang="en-US" sz="2400" u="sng" dirty="0">
                <a:latin typeface="+mj-ea"/>
              </a:rPr>
              <a:t>照度センサ</a:t>
            </a:r>
            <a:r>
              <a:rPr lang="en-US" altLang="ja-JP" sz="2400" u="sng" dirty="0">
                <a:latin typeface="+mj-ea"/>
              </a:rPr>
              <a:t>/</a:t>
            </a:r>
            <a:r>
              <a:rPr lang="ja-JP" altLang="en-US" sz="2400" u="sng" dirty="0">
                <a:latin typeface="+mj-ea"/>
              </a:rPr>
              <a:t>加速度センサ</a:t>
            </a:r>
            <a:r>
              <a:rPr lang="en-US" altLang="ja-JP" sz="2400" u="sng" dirty="0">
                <a:latin typeface="+mj-ea"/>
              </a:rPr>
              <a:t>)</a:t>
            </a:r>
            <a:endParaRPr kumimoji="1" lang="ja-JP" altLang="en-US" sz="2400" u="sng" dirty="0">
              <a:latin typeface="+mj-ea"/>
            </a:endParaRPr>
          </a:p>
        </p:txBody>
      </p:sp>
    </p:spTree>
    <p:extLst>
      <p:ext uri="{BB962C8B-B14F-4D97-AF65-F5344CB8AC3E}">
        <p14:creationId xmlns:p14="http://schemas.microsoft.com/office/powerpoint/2010/main" val="964779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89</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6" y="748158"/>
            <a:ext cx="9631971" cy="3693319"/>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2) BMX055_enshu2.ino</a:t>
            </a:r>
          </a:p>
          <a:p>
            <a:endParaRPr lang="en-US" altLang="ja-JP" b="1" dirty="0">
              <a:latin typeface="+mj-ea"/>
              <a:ea typeface="+mj-ea"/>
            </a:endParaRPr>
          </a:p>
          <a:p>
            <a:r>
              <a:rPr lang="ja-JP" altLang="en-US" b="1" dirty="0"/>
              <a:t>・</a:t>
            </a:r>
            <a:r>
              <a:rPr lang="en-US" altLang="ja-JP" b="1" dirty="0"/>
              <a:t>(</a:t>
            </a:r>
            <a:r>
              <a:rPr lang="ja-JP" altLang="en-US" b="1" dirty="0"/>
              <a:t>演習</a:t>
            </a:r>
            <a:r>
              <a:rPr lang="en-US" altLang="ja-JP" b="1" dirty="0"/>
              <a:t>1)</a:t>
            </a:r>
            <a:r>
              <a:rPr lang="ja-JP" altLang="en-US" b="1" dirty="0"/>
              <a:t>のソースをコピーして、</a:t>
            </a:r>
            <a:r>
              <a:rPr lang="en-US" altLang="ja-JP" b="1" dirty="0"/>
              <a:t> BMX055_enshu2.ino</a:t>
            </a:r>
            <a:r>
              <a:rPr lang="ja-JP" altLang="en-US" b="1" dirty="0"/>
              <a:t>　に名前を変更してください。</a:t>
            </a:r>
            <a:endParaRPr lang="en-US" altLang="ja-JP" b="1" dirty="0">
              <a:latin typeface="+mj-ea"/>
              <a:ea typeface="+mj-ea"/>
            </a:endParaRPr>
          </a:p>
          <a:p>
            <a:r>
              <a:rPr lang="ja-JP" altLang="en-US" b="1" dirty="0">
                <a:latin typeface="+mj-ea"/>
                <a:ea typeface="+mj-ea"/>
              </a:rPr>
              <a:t>・衝撃を受けると、緑の</a:t>
            </a:r>
            <a:r>
              <a:rPr lang="en-US" altLang="ja-JP" b="1" dirty="0">
                <a:latin typeface="+mj-ea"/>
                <a:ea typeface="+mj-ea"/>
              </a:rPr>
              <a:t>LED</a:t>
            </a:r>
            <a:r>
              <a:rPr lang="ja-JP" altLang="en-US" b="1" dirty="0">
                <a:latin typeface="+mj-ea"/>
                <a:ea typeface="+mj-ea"/>
              </a:rPr>
              <a:t>が</a:t>
            </a:r>
            <a:r>
              <a:rPr lang="en-US" altLang="ja-JP" b="1" dirty="0">
                <a:latin typeface="+mj-ea"/>
                <a:ea typeface="+mj-ea"/>
              </a:rPr>
              <a:t>1</a:t>
            </a:r>
            <a:r>
              <a:rPr lang="ja-JP" altLang="en-US" b="1" dirty="0">
                <a:latin typeface="+mj-ea"/>
                <a:ea typeface="+mj-ea"/>
              </a:rPr>
              <a:t>秒間の間に少なくとも</a:t>
            </a:r>
            <a:r>
              <a:rPr lang="en-US" altLang="ja-JP" b="1" dirty="0">
                <a:latin typeface="+mj-ea"/>
                <a:ea typeface="+mj-ea"/>
              </a:rPr>
              <a:t>5</a:t>
            </a:r>
            <a:r>
              <a:rPr lang="ja-JP" altLang="en-US" b="1" dirty="0">
                <a:latin typeface="+mj-ea"/>
                <a:ea typeface="+mj-ea"/>
              </a:rPr>
              <a:t>回以上点滅するようにして下さい。</a:t>
            </a:r>
            <a:endParaRPr lang="en-US" altLang="ja-JP" b="1" dirty="0">
              <a:latin typeface="+mj-ea"/>
              <a:ea typeface="+mj-ea"/>
            </a:endParaRPr>
          </a:p>
          <a:p>
            <a:endParaRPr lang="en-US" altLang="ja-JP" dirty="0">
              <a:latin typeface="+mn-lt"/>
              <a:ea typeface="+mn-ea"/>
            </a:endParaRPr>
          </a:p>
          <a:p>
            <a:r>
              <a:rPr lang="ja-JP" altLang="en-US" dirty="0">
                <a:latin typeface="+mn-lt"/>
                <a:ea typeface="+mn-ea"/>
              </a:rPr>
              <a:t>＜注意＞</a:t>
            </a:r>
            <a:endParaRPr lang="en-US" altLang="ja-JP" dirty="0">
              <a:latin typeface="+mn-lt"/>
              <a:ea typeface="+mn-ea"/>
            </a:endParaRPr>
          </a:p>
          <a:p>
            <a:r>
              <a:rPr lang="ja-JP" altLang="en-US" dirty="0">
                <a:latin typeface="+mn-lt"/>
                <a:ea typeface="+mn-ea"/>
              </a:rPr>
              <a:t>・</a:t>
            </a:r>
            <a:r>
              <a:rPr lang="ja-JP" altLang="en-US" b="1" dirty="0">
                <a:solidFill>
                  <a:srgbClr val="FF0000"/>
                </a:solidFill>
                <a:latin typeface="+mn-lt"/>
                <a:ea typeface="+mn-ea"/>
              </a:rPr>
              <a:t>「衝撃を受けた＝加速度 </a:t>
            </a:r>
            <a:r>
              <a:rPr lang="en-US" altLang="ja-JP" b="1" dirty="0">
                <a:solidFill>
                  <a:srgbClr val="FF0000"/>
                </a:solidFill>
                <a:latin typeface="+mn-lt"/>
                <a:ea typeface="+mn-ea"/>
              </a:rPr>
              <a:t>or </a:t>
            </a:r>
            <a:r>
              <a:rPr lang="ja-JP" altLang="en-US" b="1" dirty="0">
                <a:solidFill>
                  <a:srgbClr val="FF0000"/>
                </a:solidFill>
                <a:latin typeface="+mn-lt"/>
                <a:ea typeface="+mn-ea"/>
              </a:rPr>
              <a:t>角速度に大きな変化があった」ということです。</a:t>
            </a:r>
            <a:endParaRPr lang="en-US" altLang="ja-JP" b="1" dirty="0">
              <a:solidFill>
                <a:srgbClr val="FF0000"/>
              </a:solidFill>
              <a:latin typeface="+mn-lt"/>
              <a:ea typeface="+mn-ea"/>
            </a:endParaRPr>
          </a:p>
          <a:p>
            <a:r>
              <a:rPr lang="ja-JP" altLang="en-US" dirty="0">
                <a:latin typeface="+mn-lt"/>
                <a:ea typeface="+mn-ea"/>
              </a:rPr>
              <a:t>・今まで測定値の取得は</a:t>
            </a:r>
            <a:r>
              <a:rPr lang="en-US" altLang="ja-JP" dirty="0">
                <a:latin typeface="+mn-lt"/>
                <a:ea typeface="+mn-ea"/>
              </a:rPr>
              <a:t>1</a:t>
            </a:r>
            <a:r>
              <a:rPr lang="ja-JP" altLang="en-US" dirty="0">
                <a:latin typeface="+mn-lt"/>
                <a:ea typeface="+mn-ea"/>
              </a:rPr>
              <a:t>秒間隔で行っていました。</a:t>
            </a:r>
            <a:endParaRPr lang="en-US" altLang="ja-JP" dirty="0">
              <a:latin typeface="+mn-lt"/>
              <a:ea typeface="+mn-ea"/>
            </a:endParaRPr>
          </a:p>
          <a:p>
            <a:r>
              <a:rPr lang="ja-JP" altLang="en-US" dirty="0">
                <a:latin typeface="+mn-lt"/>
                <a:ea typeface="+mn-ea"/>
              </a:rPr>
              <a:t>　</a:t>
            </a:r>
            <a:r>
              <a:rPr lang="en-US" altLang="ja-JP" dirty="0">
                <a:latin typeface="+mn-lt"/>
                <a:ea typeface="+mn-ea"/>
              </a:rPr>
              <a:t>LED</a:t>
            </a:r>
            <a:r>
              <a:rPr lang="ja-JP" altLang="en-US" dirty="0">
                <a:latin typeface="+mn-lt"/>
                <a:ea typeface="+mn-ea"/>
              </a:rPr>
              <a:t>を</a:t>
            </a:r>
            <a:r>
              <a:rPr lang="en-US" altLang="ja-JP" dirty="0">
                <a:latin typeface="+mn-lt"/>
                <a:ea typeface="+mn-ea"/>
              </a:rPr>
              <a:t>1</a:t>
            </a:r>
            <a:r>
              <a:rPr lang="ja-JP" altLang="en-US" dirty="0">
                <a:latin typeface="+mn-lt"/>
                <a:ea typeface="+mn-ea"/>
              </a:rPr>
              <a:t>秒間の間で複数回点滅させるためには、</a:t>
            </a:r>
            <a:r>
              <a:rPr lang="en-US" altLang="ja-JP" dirty="0">
                <a:latin typeface="+mn-lt"/>
                <a:ea typeface="+mn-ea"/>
              </a:rPr>
              <a:t>1</a:t>
            </a:r>
            <a:r>
              <a:rPr lang="ja-JP" altLang="en-US" dirty="0">
                <a:latin typeface="+mn-lt"/>
                <a:ea typeface="+mn-ea"/>
              </a:rPr>
              <a:t>秒よりも短い周期の処理を準備する</a:t>
            </a:r>
            <a:endParaRPr lang="en-US" altLang="ja-JP" dirty="0">
              <a:latin typeface="+mn-lt"/>
              <a:ea typeface="+mn-ea"/>
            </a:endParaRPr>
          </a:p>
          <a:p>
            <a:r>
              <a:rPr lang="ja-JP" altLang="en-US" dirty="0">
                <a:latin typeface="+mn-lt"/>
                <a:ea typeface="+mn-ea"/>
              </a:rPr>
              <a:t>　必要があります。</a:t>
            </a:r>
            <a:endParaRPr lang="en-US" altLang="ja-JP" dirty="0">
              <a:latin typeface="+mn-lt"/>
              <a:ea typeface="+mn-ea"/>
            </a:endParaRPr>
          </a:p>
          <a:p>
            <a:endParaRPr lang="en-US" altLang="ja-JP" dirty="0">
              <a:latin typeface="+mn-lt"/>
              <a:ea typeface="+mn-ea"/>
            </a:endParaRPr>
          </a:p>
          <a:p>
            <a:endParaRPr lang="en-US" altLang="ja-JP" dirty="0">
              <a:latin typeface="+mn-lt"/>
              <a:ea typeface="+mn-ea"/>
            </a:endParaRPr>
          </a:p>
          <a:p>
            <a:r>
              <a:rPr lang="ja-JP" altLang="en-US" dirty="0">
                <a:latin typeface="+mn-lt"/>
                <a:ea typeface="+mn-ea"/>
              </a:rPr>
              <a:t>　＜イメージ＞</a:t>
            </a:r>
            <a:endParaRPr lang="en-US" altLang="ja-JP" dirty="0">
              <a:latin typeface="+mn-lt"/>
              <a:ea typeface="+mn-ea"/>
            </a:endParaRPr>
          </a:p>
        </p:txBody>
      </p:sp>
      <p:sp>
        <p:nvSpPr>
          <p:cNvPr id="2" name="正方形/長方形 1">
            <a:extLst>
              <a:ext uri="{FF2B5EF4-FFF2-40B4-BE49-F238E27FC236}">
                <a16:creationId xmlns:a16="http://schemas.microsoft.com/office/drawing/2014/main" id="{DF6F42EA-40CA-414B-BFB2-D898102BAD37}"/>
              </a:ext>
            </a:extLst>
          </p:cNvPr>
          <p:cNvSpPr/>
          <p:nvPr/>
        </p:nvSpPr>
        <p:spPr>
          <a:xfrm>
            <a:off x="2006949" y="4979933"/>
            <a:ext cx="1728192" cy="104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t>Void loop(){</a:t>
            </a:r>
          </a:p>
          <a:p>
            <a:r>
              <a:rPr lang="ja-JP" altLang="en-US" sz="1400" b="1" dirty="0"/>
              <a:t>・計測処理</a:t>
            </a:r>
            <a:endParaRPr lang="en-US" altLang="ja-JP" sz="1400" b="1" dirty="0"/>
          </a:p>
          <a:p>
            <a:r>
              <a:rPr lang="ja-JP" altLang="en-US" sz="1400" b="1" dirty="0"/>
              <a:t>・</a:t>
            </a:r>
            <a:r>
              <a:rPr lang="en-US" altLang="ja-JP" sz="1400" b="1" dirty="0"/>
              <a:t>Delay(1000)</a:t>
            </a:r>
          </a:p>
          <a:p>
            <a:r>
              <a:rPr kumimoji="1" lang="en-US" altLang="ja-JP" sz="1400" b="1" dirty="0"/>
              <a:t>}</a:t>
            </a:r>
            <a:endParaRPr kumimoji="1" lang="ja-JP" altLang="en-US" sz="1400" b="1" dirty="0"/>
          </a:p>
        </p:txBody>
      </p:sp>
      <p:sp>
        <p:nvSpPr>
          <p:cNvPr id="6" name="テキスト ボックス 5">
            <a:extLst>
              <a:ext uri="{FF2B5EF4-FFF2-40B4-BE49-F238E27FC236}">
                <a16:creationId xmlns:a16="http://schemas.microsoft.com/office/drawing/2014/main" id="{F0A4B76D-EC6F-4A41-8141-0F54FF430D74}"/>
              </a:ext>
            </a:extLst>
          </p:cNvPr>
          <p:cNvSpPr txBox="1"/>
          <p:nvPr/>
        </p:nvSpPr>
        <p:spPr>
          <a:xfrm>
            <a:off x="2360712" y="4010589"/>
            <a:ext cx="1152128" cy="307777"/>
          </a:xfrm>
          <a:prstGeom prst="rect">
            <a:avLst/>
          </a:prstGeom>
          <a:noFill/>
        </p:spPr>
        <p:txBody>
          <a:bodyPr wrap="square" rtlCol="0">
            <a:spAutoFit/>
          </a:bodyPr>
          <a:lstStyle/>
          <a:p>
            <a:r>
              <a:rPr lang="en-US" altLang="ja-JP" sz="1400" b="1" dirty="0">
                <a:latin typeface="+mn-lt"/>
                <a:ea typeface="+mn-ea"/>
              </a:rPr>
              <a:t>&lt;</a:t>
            </a:r>
            <a:r>
              <a:rPr lang="ja-JP" altLang="en-US" sz="1400" b="1" dirty="0">
                <a:latin typeface="+mn-lt"/>
                <a:ea typeface="+mn-ea"/>
              </a:rPr>
              <a:t>今まで</a:t>
            </a:r>
            <a:r>
              <a:rPr lang="en-US" altLang="ja-JP" sz="1400" b="1" dirty="0">
                <a:latin typeface="+mn-lt"/>
                <a:ea typeface="+mn-ea"/>
              </a:rPr>
              <a:t>&gt;</a:t>
            </a:r>
          </a:p>
        </p:txBody>
      </p:sp>
      <p:pic>
        <p:nvPicPr>
          <p:cNvPr id="8" name="グラフィックス 7" descr="更新">
            <a:extLst>
              <a:ext uri="{FF2B5EF4-FFF2-40B4-BE49-F238E27FC236}">
                <a16:creationId xmlns:a16="http://schemas.microsoft.com/office/drawing/2014/main" id="{86895F19-B003-4303-8165-CDE9E01AB7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1152" y="4218913"/>
            <a:ext cx="2016224" cy="2251736"/>
          </a:xfrm>
          <a:prstGeom prst="rect">
            <a:avLst/>
          </a:prstGeom>
        </p:spPr>
      </p:pic>
      <p:sp>
        <p:nvSpPr>
          <p:cNvPr id="9" name="テキスト ボックス 8">
            <a:extLst>
              <a:ext uri="{FF2B5EF4-FFF2-40B4-BE49-F238E27FC236}">
                <a16:creationId xmlns:a16="http://schemas.microsoft.com/office/drawing/2014/main" id="{C0959174-ACC3-4F58-9115-8F7ECA785F99}"/>
              </a:ext>
            </a:extLst>
          </p:cNvPr>
          <p:cNvSpPr txBox="1"/>
          <p:nvPr/>
        </p:nvSpPr>
        <p:spPr>
          <a:xfrm>
            <a:off x="5352825" y="4010589"/>
            <a:ext cx="1152128" cy="307777"/>
          </a:xfrm>
          <a:prstGeom prst="rect">
            <a:avLst/>
          </a:prstGeom>
          <a:noFill/>
        </p:spPr>
        <p:txBody>
          <a:bodyPr wrap="square" rtlCol="0">
            <a:spAutoFit/>
          </a:bodyPr>
          <a:lstStyle/>
          <a:p>
            <a:r>
              <a:rPr lang="en-US" altLang="ja-JP" sz="1400" b="1" dirty="0">
                <a:latin typeface="+mn-lt"/>
                <a:ea typeface="+mn-ea"/>
              </a:rPr>
              <a:t>&lt;</a:t>
            </a:r>
            <a:r>
              <a:rPr lang="ja-JP" altLang="en-US" sz="1400" b="1" dirty="0">
                <a:latin typeface="+mn-lt"/>
                <a:ea typeface="+mn-ea"/>
              </a:rPr>
              <a:t>演習</a:t>
            </a:r>
            <a:r>
              <a:rPr lang="en-US" altLang="ja-JP" sz="1400" b="1" dirty="0">
                <a:latin typeface="+mn-lt"/>
                <a:ea typeface="+mn-ea"/>
              </a:rPr>
              <a:t>2&gt;</a:t>
            </a:r>
          </a:p>
        </p:txBody>
      </p:sp>
      <p:sp>
        <p:nvSpPr>
          <p:cNvPr id="11" name="右中かっこ 10">
            <a:extLst>
              <a:ext uri="{FF2B5EF4-FFF2-40B4-BE49-F238E27FC236}">
                <a16:creationId xmlns:a16="http://schemas.microsoft.com/office/drawing/2014/main" id="{89AE668E-F499-4524-A3A5-3AD8A4CA4290}"/>
              </a:ext>
            </a:extLst>
          </p:cNvPr>
          <p:cNvSpPr/>
          <p:nvPr/>
        </p:nvSpPr>
        <p:spPr>
          <a:xfrm>
            <a:off x="3735141" y="4979933"/>
            <a:ext cx="288032" cy="10413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B2A4B25-2E59-4EEE-88FA-1353C14E54BE}"/>
              </a:ext>
            </a:extLst>
          </p:cNvPr>
          <p:cNvSpPr txBox="1"/>
          <p:nvPr/>
        </p:nvSpPr>
        <p:spPr>
          <a:xfrm>
            <a:off x="4055834" y="5333044"/>
            <a:ext cx="969174" cy="523220"/>
          </a:xfrm>
          <a:prstGeom prst="rect">
            <a:avLst/>
          </a:prstGeom>
          <a:noFill/>
        </p:spPr>
        <p:txBody>
          <a:bodyPr wrap="square" rtlCol="0">
            <a:spAutoFit/>
          </a:bodyPr>
          <a:lstStyle/>
          <a:p>
            <a:r>
              <a:rPr lang="en-US" altLang="ja-JP" sz="1400" b="1" dirty="0">
                <a:latin typeface="+mn-lt"/>
                <a:ea typeface="+mn-ea"/>
              </a:rPr>
              <a:t>1000ms</a:t>
            </a:r>
            <a:r>
              <a:rPr lang="ja-JP" altLang="en-US" sz="1400" b="1" dirty="0">
                <a:latin typeface="+mn-lt"/>
                <a:ea typeface="+mn-ea"/>
              </a:rPr>
              <a:t>周期</a:t>
            </a:r>
            <a:endParaRPr lang="en-US" altLang="ja-JP" sz="1400" b="1" dirty="0">
              <a:latin typeface="+mn-lt"/>
              <a:ea typeface="+mn-ea"/>
            </a:endParaRPr>
          </a:p>
        </p:txBody>
      </p:sp>
      <p:sp>
        <p:nvSpPr>
          <p:cNvPr id="13" name="正方形/長方形 12">
            <a:extLst>
              <a:ext uri="{FF2B5EF4-FFF2-40B4-BE49-F238E27FC236}">
                <a16:creationId xmlns:a16="http://schemas.microsoft.com/office/drawing/2014/main" id="{A359C4CC-CEC5-4B3D-B161-D16DB97C457B}"/>
              </a:ext>
            </a:extLst>
          </p:cNvPr>
          <p:cNvSpPr/>
          <p:nvPr/>
        </p:nvSpPr>
        <p:spPr>
          <a:xfrm>
            <a:off x="5882829" y="4797153"/>
            <a:ext cx="1728192"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t>Void loop(){</a:t>
            </a:r>
          </a:p>
          <a:p>
            <a:r>
              <a:rPr kumimoji="1" lang="ja-JP" altLang="en-US" sz="1400" b="1" dirty="0"/>
              <a:t>・</a:t>
            </a:r>
            <a:r>
              <a:rPr kumimoji="1" lang="en-US" altLang="ja-JP" sz="1400" b="1" dirty="0" err="1"/>
              <a:t>LoTask</a:t>
            </a:r>
            <a:r>
              <a:rPr kumimoji="1" lang="en-US" altLang="ja-JP" sz="1400" b="1" dirty="0"/>
              <a:t>()</a:t>
            </a:r>
          </a:p>
          <a:p>
            <a:r>
              <a:rPr lang="ja-JP" altLang="en-US" sz="1400" b="1" dirty="0"/>
              <a:t>・</a:t>
            </a:r>
            <a:r>
              <a:rPr lang="en-US" altLang="ja-JP" sz="1400" b="1" dirty="0"/>
              <a:t>LED</a:t>
            </a:r>
            <a:r>
              <a:rPr lang="ja-JP" altLang="en-US" sz="1400" b="1" dirty="0"/>
              <a:t>点滅処理</a:t>
            </a:r>
            <a:endParaRPr lang="en-US" altLang="ja-JP" sz="1400" b="1" dirty="0"/>
          </a:p>
          <a:p>
            <a:r>
              <a:rPr lang="ja-JP" altLang="en-US" sz="1400" b="1" dirty="0"/>
              <a:t>・</a:t>
            </a:r>
            <a:r>
              <a:rPr lang="en-US" altLang="ja-JP" sz="1400" b="1" dirty="0"/>
              <a:t>Delay(100</a:t>
            </a:r>
            <a:r>
              <a:rPr lang="ja-JP" altLang="en-US" sz="1400" b="1" dirty="0"/>
              <a:t>以下</a:t>
            </a:r>
            <a:r>
              <a:rPr lang="en-US" altLang="ja-JP" sz="1400" b="1" dirty="0"/>
              <a:t>)</a:t>
            </a:r>
          </a:p>
          <a:p>
            <a:r>
              <a:rPr kumimoji="1" lang="en-US" altLang="ja-JP" sz="1400" b="1" dirty="0"/>
              <a:t>}</a:t>
            </a:r>
            <a:endParaRPr kumimoji="1" lang="ja-JP" altLang="en-US" sz="1400" b="1" dirty="0"/>
          </a:p>
        </p:txBody>
      </p:sp>
      <p:pic>
        <p:nvPicPr>
          <p:cNvPr id="14" name="グラフィックス 13" descr="更新">
            <a:extLst>
              <a:ext uri="{FF2B5EF4-FFF2-40B4-BE49-F238E27FC236}">
                <a16:creationId xmlns:a16="http://schemas.microsoft.com/office/drawing/2014/main" id="{ACA4F2A4-93C5-440C-B965-1CA5D7E03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5968" y="3913034"/>
            <a:ext cx="2016224" cy="2756325"/>
          </a:xfrm>
          <a:prstGeom prst="rect">
            <a:avLst/>
          </a:prstGeom>
        </p:spPr>
      </p:pic>
      <p:sp>
        <p:nvSpPr>
          <p:cNvPr id="15" name="正方形/長方形 14">
            <a:extLst>
              <a:ext uri="{FF2B5EF4-FFF2-40B4-BE49-F238E27FC236}">
                <a16:creationId xmlns:a16="http://schemas.microsoft.com/office/drawing/2014/main" id="{E4E230D4-1406-444E-BDB6-9B28D2631AB5}"/>
              </a:ext>
            </a:extLst>
          </p:cNvPr>
          <p:cNvSpPr/>
          <p:nvPr/>
        </p:nvSpPr>
        <p:spPr>
          <a:xfrm>
            <a:off x="8086688" y="4434701"/>
            <a:ext cx="1728192" cy="869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t>Void </a:t>
            </a:r>
            <a:r>
              <a:rPr kumimoji="1" lang="en-US" altLang="ja-JP" sz="1400" b="1" dirty="0" err="1"/>
              <a:t>LoTask</a:t>
            </a:r>
            <a:r>
              <a:rPr kumimoji="1" lang="en-US" altLang="ja-JP" sz="1400" b="1" dirty="0"/>
              <a:t>(){</a:t>
            </a:r>
          </a:p>
          <a:p>
            <a:r>
              <a:rPr kumimoji="1" lang="ja-JP" altLang="en-US" sz="1400" b="1" dirty="0"/>
              <a:t>・</a:t>
            </a:r>
            <a:r>
              <a:rPr lang="ja-JP" altLang="en-US" sz="1400" b="1" dirty="0"/>
              <a:t>計測処理</a:t>
            </a:r>
            <a:endParaRPr lang="en-US" altLang="ja-JP" sz="1400" b="1" dirty="0"/>
          </a:p>
          <a:p>
            <a:r>
              <a:rPr kumimoji="1" lang="en-US" altLang="ja-JP" sz="1400" b="1" dirty="0"/>
              <a:t>}</a:t>
            </a:r>
            <a:endParaRPr kumimoji="1" lang="ja-JP" altLang="en-US" sz="1400" b="1" dirty="0"/>
          </a:p>
        </p:txBody>
      </p:sp>
      <p:cxnSp>
        <p:nvCxnSpPr>
          <p:cNvPr id="19" name="直線矢印コネクタ 18">
            <a:extLst>
              <a:ext uri="{FF2B5EF4-FFF2-40B4-BE49-F238E27FC236}">
                <a16:creationId xmlns:a16="http://schemas.microsoft.com/office/drawing/2014/main" id="{4542AA7C-7650-4E62-87CF-6EFD1AA076FE}"/>
              </a:ext>
            </a:extLst>
          </p:cNvPr>
          <p:cNvCxnSpPr>
            <a:cxnSpLocks/>
          </p:cNvCxnSpPr>
          <p:nvPr/>
        </p:nvCxnSpPr>
        <p:spPr>
          <a:xfrm flipV="1">
            <a:off x="6969224" y="4581128"/>
            <a:ext cx="1117464" cy="576064"/>
          </a:xfrm>
          <a:prstGeom prst="straightConnector1">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DE4F899-347A-43F7-9305-C5006A374ACE}"/>
              </a:ext>
            </a:extLst>
          </p:cNvPr>
          <p:cNvSpPr txBox="1"/>
          <p:nvPr/>
        </p:nvSpPr>
        <p:spPr>
          <a:xfrm>
            <a:off x="7008826" y="4354026"/>
            <a:ext cx="1152128" cy="523220"/>
          </a:xfrm>
          <a:prstGeom prst="rect">
            <a:avLst/>
          </a:prstGeom>
          <a:noFill/>
        </p:spPr>
        <p:txBody>
          <a:bodyPr wrap="square" rtlCol="0">
            <a:spAutoFit/>
          </a:bodyPr>
          <a:lstStyle/>
          <a:p>
            <a:r>
              <a:rPr lang="en-US" altLang="ja-JP" sz="1400" b="1" dirty="0">
                <a:latin typeface="+mn-lt"/>
                <a:ea typeface="+mn-ea"/>
              </a:rPr>
              <a:t>1000ms</a:t>
            </a:r>
            <a:r>
              <a:rPr lang="ja-JP" altLang="en-US" sz="1400" b="1" dirty="0">
                <a:latin typeface="+mn-lt"/>
                <a:ea typeface="+mn-ea"/>
              </a:rPr>
              <a:t>毎にコール</a:t>
            </a:r>
            <a:endParaRPr lang="en-US" altLang="ja-JP" sz="1400" b="1" dirty="0">
              <a:latin typeface="+mn-lt"/>
              <a:ea typeface="+mn-ea"/>
            </a:endParaRPr>
          </a:p>
        </p:txBody>
      </p:sp>
      <p:sp>
        <p:nvSpPr>
          <p:cNvPr id="22" name="右中かっこ 21">
            <a:extLst>
              <a:ext uri="{FF2B5EF4-FFF2-40B4-BE49-F238E27FC236}">
                <a16:creationId xmlns:a16="http://schemas.microsoft.com/office/drawing/2014/main" id="{E17AB0D0-EB58-4B81-9B7E-427F0EDA7E37}"/>
              </a:ext>
            </a:extLst>
          </p:cNvPr>
          <p:cNvSpPr/>
          <p:nvPr/>
        </p:nvSpPr>
        <p:spPr>
          <a:xfrm>
            <a:off x="7657678" y="4888543"/>
            <a:ext cx="297641" cy="10413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98632DC-0953-4B55-8FF3-779440707F50}"/>
              </a:ext>
            </a:extLst>
          </p:cNvPr>
          <p:cNvSpPr txBox="1"/>
          <p:nvPr/>
        </p:nvSpPr>
        <p:spPr>
          <a:xfrm>
            <a:off x="7841367" y="5520174"/>
            <a:ext cx="1728191" cy="307777"/>
          </a:xfrm>
          <a:prstGeom prst="rect">
            <a:avLst/>
          </a:prstGeom>
          <a:noFill/>
        </p:spPr>
        <p:txBody>
          <a:bodyPr wrap="square" rtlCol="0">
            <a:spAutoFit/>
          </a:bodyPr>
          <a:lstStyle/>
          <a:p>
            <a:r>
              <a:rPr lang="en-US" altLang="ja-JP" sz="1400" b="1" dirty="0">
                <a:latin typeface="+mn-lt"/>
                <a:ea typeface="+mn-ea"/>
              </a:rPr>
              <a:t>100ms</a:t>
            </a:r>
            <a:r>
              <a:rPr lang="ja-JP" altLang="en-US" sz="1400" b="1" dirty="0">
                <a:latin typeface="+mn-lt"/>
                <a:ea typeface="+mn-ea"/>
              </a:rPr>
              <a:t>以下の周期</a:t>
            </a:r>
            <a:endParaRPr lang="en-US" altLang="ja-JP" sz="1400" b="1" dirty="0">
              <a:latin typeface="+mn-lt"/>
              <a:ea typeface="+mn-ea"/>
            </a:endParaRPr>
          </a:p>
        </p:txBody>
      </p:sp>
    </p:spTree>
    <p:extLst>
      <p:ext uri="{BB962C8B-B14F-4D97-AF65-F5344CB8AC3E}">
        <p14:creationId xmlns:p14="http://schemas.microsoft.com/office/powerpoint/2010/main" val="1052566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90</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cxnSp>
        <p:nvCxnSpPr>
          <p:cNvPr id="18" name="直線コネクタ 17">
            <a:extLst>
              <a:ext uri="{FF2B5EF4-FFF2-40B4-BE49-F238E27FC236}">
                <a16:creationId xmlns:a16="http://schemas.microsoft.com/office/drawing/2014/main" id="{816EDD74-5CA8-4F06-936D-3B4FC6D2ADC0}"/>
              </a:ext>
            </a:extLst>
          </p:cNvPr>
          <p:cNvCxnSpPr>
            <a:cxnSpLocks/>
          </p:cNvCxnSpPr>
          <p:nvPr/>
        </p:nvCxnSpPr>
        <p:spPr>
          <a:xfrm>
            <a:off x="2072680" y="1484784"/>
            <a:ext cx="0" cy="4176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B6B754D-AB50-479E-994E-0A61892478FD}"/>
              </a:ext>
            </a:extLst>
          </p:cNvPr>
          <p:cNvCxnSpPr>
            <a:cxnSpLocks/>
          </p:cNvCxnSpPr>
          <p:nvPr/>
        </p:nvCxnSpPr>
        <p:spPr>
          <a:xfrm>
            <a:off x="4232920" y="1484784"/>
            <a:ext cx="0" cy="4176464"/>
          </a:xfrm>
          <a:prstGeom prst="line">
            <a:avLst/>
          </a:prstGeom>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9C34F3DE-0F75-4AD2-A7F4-A01AFF31EEC4}"/>
              </a:ext>
            </a:extLst>
          </p:cNvPr>
          <p:cNvSpPr/>
          <p:nvPr/>
        </p:nvSpPr>
        <p:spPr>
          <a:xfrm>
            <a:off x="1352600" y="1268760"/>
            <a:ext cx="144014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t>ユーザーアクション</a:t>
            </a:r>
          </a:p>
        </p:txBody>
      </p:sp>
      <p:sp>
        <p:nvSpPr>
          <p:cNvPr id="25" name="正方形/長方形 24">
            <a:extLst>
              <a:ext uri="{FF2B5EF4-FFF2-40B4-BE49-F238E27FC236}">
                <a16:creationId xmlns:a16="http://schemas.microsoft.com/office/drawing/2014/main" id="{57B41B1F-98E7-40A3-A086-B8FCA4AFEF58}"/>
              </a:ext>
            </a:extLst>
          </p:cNvPr>
          <p:cNvSpPr/>
          <p:nvPr/>
        </p:nvSpPr>
        <p:spPr>
          <a:xfrm>
            <a:off x="3502224" y="1268760"/>
            <a:ext cx="1440144" cy="2160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t>制御</a:t>
            </a:r>
            <a:endParaRPr kumimoji="1" lang="ja-JP" altLang="en-US" sz="1050" b="1" dirty="0"/>
          </a:p>
        </p:txBody>
      </p:sp>
      <p:sp>
        <p:nvSpPr>
          <p:cNvPr id="26" name="正方形/長方形 25">
            <a:extLst>
              <a:ext uri="{FF2B5EF4-FFF2-40B4-BE49-F238E27FC236}">
                <a16:creationId xmlns:a16="http://schemas.microsoft.com/office/drawing/2014/main" id="{81555725-5C52-4C6F-A3E3-C66ADFAF6A3C}"/>
              </a:ext>
            </a:extLst>
          </p:cNvPr>
          <p:cNvSpPr/>
          <p:nvPr/>
        </p:nvSpPr>
        <p:spPr>
          <a:xfrm>
            <a:off x="1352608" y="2208684"/>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sp>
        <p:nvSpPr>
          <p:cNvPr id="27" name="正方形/長方形 26">
            <a:extLst>
              <a:ext uri="{FF2B5EF4-FFF2-40B4-BE49-F238E27FC236}">
                <a16:creationId xmlns:a16="http://schemas.microsoft.com/office/drawing/2014/main" id="{06F18320-1BBE-4168-A00D-5F5322EB0457}"/>
              </a:ext>
            </a:extLst>
          </p:cNvPr>
          <p:cNvSpPr/>
          <p:nvPr/>
        </p:nvSpPr>
        <p:spPr>
          <a:xfrm>
            <a:off x="1350197" y="2924944"/>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b="1" dirty="0">
                <a:solidFill>
                  <a:schemeClr val="tx1"/>
                </a:solidFill>
              </a:rPr>
              <a:t>‘S’</a:t>
            </a:r>
            <a:r>
              <a:rPr kumimoji="1" lang="ja-JP" altLang="en-US" sz="1050" b="1" dirty="0">
                <a:solidFill>
                  <a:schemeClr val="tx1"/>
                </a:solidFill>
              </a:rPr>
              <a:t>入力</a:t>
            </a:r>
          </a:p>
        </p:txBody>
      </p:sp>
      <p:cxnSp>
        <p:nvCxnSpPr>
          <p:cNvPr id="28" name="直線コネクタ 27">
            <a:extLst>
              <a:ext uri="{FF2B5EF4-FFF2-40B4-BE49-F238E27FC236}">
                <a16:creationId xmlns:a16="http://schemas.microsoft.com/office/drawing/2014/main" id="{4011A446-7727-49A5-B1EC-A65AB69563F3}"/>
              </a:ext>
            </a:extLst>
          </p:cNvPr>
          <p:cNvCxnSpPr>
            <a:cxnSpLocks/>
          </p:cNvCxnSpPr>
          <p:nvPr/>
        </p:nvCxnSpPr>
        <p:spPr>
          <a:xfrm flipH="1">
            <a:off x="2072680" y="2424708"/>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44C9FAE-01E4-447A-A8A3-504CC8CF7A62}"/>
              </a:ext>
            </a:extLst>
          </p:cNvPr>
          <p:cNvCxnSpPr>
            <a:cxnSpLocks/>
          </p:cNvCxnSpPr>
          <p:nvPr/>
        </p:nvCxnSpPr>
        <p:spPr>
          <a:xfrm flipH="1">
            <a:off x="2083962" y="3140968"/>
            <a:ext cx="21602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右中かっこ 29">
            <a:extLst>
              <a:ext uri="{FF2B5EF4-FFF2-40B4-BE49-F238E27FC236}">
                <a16:creationId xmlns:a16="http://schemas.microsoft.com/office/drawing/2014/main" id="{2485E3F3-C04A-4D65-B6ED-8D71320E4B5D}"/>
              </a:ext>
            </a:extLst>
          </p:cNvPr>
          <p:cNvSpPr/>
          <p:nvPr/>
        </p:nvSpPr>
        <p:spPr>
          <a:xfrm>
            <a:off x="4448944" y="2424708"/>
            <a:ext cx="45719" cy="7037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585DF24-6439-4BC9-B612-5411F9B32AAE}"/>
              </a:ext>
            </a:extLst>
          </p:cNvPr>
          <p:cNvSpPr/>
          <p:nvPr/>
        </p:nvSpPr>
        <p:spPr>
          <a:xfrm>
            <a:off x="3501720" y="3248981"/>
            <a:ext cx="1440144" cy="396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シリアルモニタに</a:t>
            </a:r>
            <a:endParaRPr kumimoji="1" lang="en-US" altLang="ja-JP" sz="1050" b="1" dirty="0">
              <a:solidFill>
                <a:schemeClr val="tx1"/>
              </a:solidFill>
            </a:endParaRPr>
          </a:p>
          <a:p>
            <a:pPr algn="ctr"/>
            <a:r>
              <a:rPr lang="ja-JP" altLang="en-US" sz="1050" b="1" dirty="0">
                <a:solidFill>
                  <a:schemeClr val="tx1"/>
                </a:solidFill>
              </a:rPr>
              <a:t>平均値表示</a:t>
            </a:r>
            <a:endParaRPr kumimoji="1" lang="ja-JP" altLang="en-US" sz="1050" b="1" dirty="0">
              <a:solidFill>
                <a:schemeClr val="tx1"/>
              </a:solidFill>
            </a:endParaRPr>
          </a:p>
        </p:txBody>
      </p:sp>
      <p:sp>
        <p:nvSpPr>
          <p:cNvPr id="32" name="テキスト ボックス 31">
            <a:extLst>
              <a:ext uri="{FF2B5EF4-FFF2-40B4-BE49-F238E27FC236}">
                <a16:creationId xmlns:a16="http://schemas.microsoft.com/office/drawing/2014/main" id="{3E3CFF11-23BE-474D-81E5-96542706BA64}"/>
              </a:ext>
            </a:extLst>
          </p:cNvPr>
          <p:cNvSpPr txBox="1"/>
          <p:nvPr/>
        </p:nvSpPr>
        <p:spPr>
          <a:xfrm>
            <a:off x="4508964" y="2642858"/>
            <a:ext cx="5150841" cy="307777"/>
          </a:xfrm>
          <a:prstGeom prst="rect">
            <a:avLst/>
          </a:prstGeom>
          <a:noFill/>
        </p:spPr>
        <p:txBody>
          <a:bodyPr wrap="square" rtlCol="0">
            <a:spAutoFit/>
          </a:bodyPr>
          <a:lstStyle/>
          <a:p>
            <a:r>
              <a:rPr lang="ja-JP" altLang="en-US" sz="1400" dirty="0">
                <a:latin typeface="+mn-lt"/>
                <a:ea typeface="+mn-ea"/>
              </a:rPr>
              <a:t>この間に取得された加速度と角速度の平均値を算出する</a:t>
            </a:r>
            <a:endParaRPr lang="en-US" altLang="ja-JP" sz="1400" dirty="0">
              <a:latin typeface="+mn-lt"/>
              <a:ea typeface="+mn-ea"/>
            </a:endParaRPr>
          </a:p>
        </p:txBody>
      </p:sp>
      <p:sp>
        <p:nvSpPr>
          <p:cNvPr id="33" name="正方形/長方形 32">
            <a:extLst>
              <a:ext uri="{FF2B5EF4-FFF2-40B4-BE49-F238E27FC236}">
                <a16:creationId xmlns:a16="http://schemas.microsoft.com/office/drawing/2014/main" id="{47DCA3C3-7250-497C-B47F-E3B10B8E6ADD}"/>
              </a:ext>
            </a:extLst>
          </p:cNvPr>
          <p:cNvSpPr/>
          <p:nvPr/>
        </p:nvSpPr>
        <p:spPr>
          <a:xfrm>
            <a:off x="3440832" y="4529745"/>
            <a:ext cx="1595296" cy="9154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基準位置からセンサを動かさない時は、</a:t>
            </a:r>
            <a:endParaRPr kumimoji="1" lang="en-US" altLang="ja-JP" sz="1050" b="1" dirty="0">
              <a:solidFill>
                <a:schemeClr val="tx1"/>
              </a:solidFill>
            </a:endParaRPr>
          </a:p>
          <a:p>
            <a:pPr algn="ctr"/>
            <a:r>
              <a:rPr lang="ja-JP" altLang="en-US" sz="1050" b="1" dirty="0">
                <a:solidFill>
                  <a:schemeClr val="tx1"/>
                </a:solidFill>
              </a:rPr>
              <a:t>加速度と角速度は</a:t>
            </a:r>
            <a:endParaRPr lang="en-US" altLang="ja-JP" sz="1050" b="1" dirty="0">
              <a:solidFill>
                <a:schemeClr val="tx1"/>
              </a:solidFill>
            </a:endParaRPr>
          </a:p>
          <a:p>
            <a:pPr algn="ctr"/>
            <a:r>
              <a:rPr kumimoji="1" lang="en-US" altLang="ja-JP" sz="1050" b="1" dirty="0">
                <a:solidFill>
                  <a:schemeClr val="tx1"/>
                </a:solidFill>
              </a:rPr>
              <a:t>0</a:t>
            </a:r>
            <a:r>
              <a:rPr kumimoji="1" lang="ja-JP" altLang="en-US" sz="1050" b="1" dirty="0">
                <a:solidFill>
                  <a:schemeClr val="tx1"/>
                </a:solidFill>
              </a:rPr>
              <a:t>に近い値が表示されるようにする</a:t>
            </a:r>
          </a:p>
        </p:txBody>
      </p:sp>
      <p:sp>
        <p:nvSpPr>
          <p:cNvPr id="34" name="右中かっこ 33">
            <a:extLst>
              <a:ext uri="{FF2B5EF4-FFF2-40B4-BE49-F238E27FC236}">
                <a16:creationId xmlns:a16="http://schemas.microsoft.com/office/drawing/2014/main" id="{2FA99660-8968-495A-97C5-8B19785CFC4D}"/>
              </a:ext>
            </a:extLst>
          </p:cNvPr>
          <p:cNvSpPr/>
          <p:nvPr/>
        </p:nvSpPr>
        <p:spPr>
          <a:xfrm>
            <a:off x="5382909" y="4529745"/>
            <a:ext cx="45719" cy="915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08D2F282-5AE5-426D-AE10-E6679E4D25AF}"/>
              </a:ext>
            </a:extLst>
          </p:cNvPr>
          <p:cNvSpPr txBox="1"/>
          <p:nvPr/>
        </p:nvSpPr>
        <p:spPr>
          <a:xfrm>
            <a:off x="5472173" y="4833595"/>
            <a:ext cx="3009219" cy="307777"/>
          </a:xfrm>
          <a:prstGeom prst="rect">
            <a:avLst/>
          </a:prstGeom>
          <a:noFill/>
        </p:spPr>
        <p:txBody>
          <a:bodyPr wrap="square" rtlCol="0">
            <a:spAutoFit/>
          </a:bodyPr>
          <a:lstStyle/>
          <a:p>
            <a:r>
              <a:rPr lang="ja-JP" altLang="en-US" sz="1400" dirty="0">
                <a:latin typeface="+mn-lt"/>
                <a:ea typeface="+mn-ea"/>
              </a:rPr>
              <a:t>この間は</a:t>
            </a:r>
            <a:r>
              <a:rPr lang="en-US" altLang="ja-JP" sz="1400" dirty="0">
                <a:latin typeface="+mn-lt"/>
                <a:ea typeface="+mn-ea"/>
              </a:rPr>
              <a:t>1</a:t>
            </a:r>
            <a:r>
              <a:rPr lang="ja-JP" altLang="en-US" sz="1400" dirty="0">
                <a:latin typeface="+mn-lt"/>
                <a:ea typeface="+mn-ea"/>
              </a:rPr>
              <a:t>秒間隔で照度を計測する</a:t>
            </a:r>
            <a:endParaRPr lang="en-US" altLang="ja-JP" sz="1400" dirty="0">
              <a:latin typeface="+mn-lt"/>
              <a:ea typeface="+mn-ea"/>
            </a:endParaRPr>
          </a:p>
        </p:txBody>
      </p:sp>
      <p:sp>
        <p:nvSpPr>
          <p:cNvPr id="36" name="テキスト ボックス 35">
            <a:extLst>
              <a:ext uri="{FF2B5EF4-FFF2-40B4-BE49-F238E27FC236}">
                <a16:creationId xmlns:a16="http://schemas.microsoft.com/office/drawing/2014/main" id="{E38C7EE6-8539-4A87-8FFF-A83703C1FB95}"/>
              </a:ext>
            </a:extLst>
          </p:cNvPr>
          <p:cNvSpPr txBox="1"/>
          <p:nvPr/>
        </p:nvSpPr>
        <p:spPr>
          <a:xfrm>
            <a:off x="73556" y="748158"/>
            <a:ext cx="9631971" cy="369332"/>
          </a:xfrm>
          <a:prstGeom prst="rect">
            <a:avLst/>
          </a:prstGeom>
          <a:noFill/>
        </p:spPr>
        <p:txBody>
          <a:bodyPr wrap="square" rtlCol="0">
            <a:spAutoFit/>
          </a:bodyPr>
          <a:lstStyle/>
          <a:p>
            <a:r>
              <a:rPr lang="ja-JP" altLang="en-US" dirty="0">
                <a:latin typeface="+mn-lt"/>
                <a:ea typeface="+mn-ea"/>
              </a:rPr>
              <a:t>＜制御フローイメージ＞</a:t>
            </a:r>
            <a:endParaRPr lang="en-US" altLang="ja-JP" dirty="0">
              <a:latin typeface="+mn-lt"/>
              <a:ea typeface="+mn-ea"/>
            </a:endParaRPr>
          </a:p>
        </p:txBody>
      </p:sp>
      <p:sp>
        <p:nvSpPr>
          <p:cNvPr id="37" name="正方形/長方形 36">
            <a:extLst>
              <a:ext uri="{FF2B5EF4-FFF2-40B4-BE49-F238E27FC236}">
                <a16:creationId xmlns:a16="http://schemas.microsoft.com/office/drawing/2014/main" id="{1C18DCD5-4EB2-4E3D-8325-F768ED367609}"/>
              </a:ext>
            </a:extLst>
          </p:cNvPr>
          <p:cNvSpPr/>
          <p:nvPr/>
        </p:nvSpPr>
        <p:spPr>
          <a:xfrm>
            <a:off x="1363890" y="1696607"/>
            <a:ext cx="1440144"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b="1" dirty="0">
                <a:solidFill>
                  <a:schemeClr val="tx1"/>
                </a:solidFill>
              </a:rPr>
              <a:t>基準</a:t>
            </a:r>
            <a:r>
              <a:rPr lang="ja-JP" altLang="en-US" sz="800" b="1" dirty="0">
                <a:solidFill>
                  <a:schemeClr val="tx1"/>
                </a:solidFill>
              </a:rPr>
              <a:t>位置にセンサを置く</a:t>
            </a:r>
            <a:endParaRPr kumimoji="1" lang="ja-JP" altLang="en-US" sz="800" b="1" dirty="0">
              <a:solidFill>
                <a:schemeClr val="tx1"/>
              </a:solidFill>
            </a:endParaRPr>
          </a:p>
        </p:txBody>
      </p:sp>
      <p:sp>
        <p:nvSpPr>
          <p:cNvPr id="38" name="正方形/長方形 37">
            <a:extLst>
              <a:ext uri="{FF2B5EF4-FFF2-40B4-BE49-F238E27FC236}">
                <a16:creationId xmlns:a16="http://schemas.microsoft.com/office/drawing/2014/main" id="{204BA161-9509-4047-82C9-0EA52FFE4371}"/>
              </a:ext>
            </a:extLst>
          </p:cNvPr>
          <p:cNvSpPr/>
          <p:nvPr/>
        </p:nvSpPr>
        <p:spPr>
          <a:xfrm>
            <a:off x="3512848" y="3882871"/>
            <a:ext cx="1440144" cy="396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rPr>
              <a:t>黄色の</a:t>
            </a:r>
            <a:r>
              <a:rPr kumimoji="1" lang="en-US" altLang="ja-JP" sz="1050" b="1" dirty="0">
                <a:solidFill>
                  <a:schemeClr val="tx1"/>
                </a:solidFill>
              </a:rPr>
              <a:t>LED</a:t>
            </a:r>
            <a:r>
              <a:rPr kumimoji="1" lang="ja-JP" altLang="en-US" sz="1050" b="1" dirty="0">
                <a:solidFill>
                  <a:schemeClr val="tx1"/>
                </a:solidFill>
              </a:rPr>
              <a:t>が点灯</a:t>
            </a:r>
          </a:p>
        </p:txBody>
      </p:sp>
    </p:spTree>
    <p:extLst>
      <p:ext uri="{BB962C8B-B14F-4D97-AF65-F5344CB8AC3E}">
        <p14:creationId xmlns:p14="http://schemas.microsoft.com/office/powerpoint/2010/main" val="2357119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91</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kumimoji="1" lang="ja-JP" altLang="en-US" sz="2400" u="sng" dirty="0"/>
              <a:t>制御開発フロー</a:t>
            </a:r>
          </a:p>
        </p:txBody>
      </p:sp>
      <p:sp>
        <p:nvSpPr>
          <p:cNvPr id="18" name="Rectangle 15">
            <a:extLst>
              <a:ext uri="{FF2B5EF4-FFF2-40B4-BE49-F238E27FC236}">
                <a16:creationId xmlns:a16="http://schemas.microsoft.com/office/drawing/2014/main" id="{619B4151-39E6-4A32-982E-5DC85E836D8F}"/>
              </a:ext>
            </a:extLst>
          </p:cNvPr>
          <p:cNvSpPr>
            <a:spLocks noChangeArrowheads="1"/>
          </p:cNvSpPr>
          <p:nvPr/>
        </p:nvSpPr>
        <p:spPr bwMode="auto">
          <a:xfrm>
            <a:off x="2629694" y="1304504"/>
            <a:ext cx="4103687" cy="10096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endParaRPr lang="ja-JP" altLang="en-US" sz="2000">
              <a:latin typeface="ＭＳ ゴシック" panose="020B0609070205080204" pitchFamily="49" charset="-128"/>
              <a:ea typeface="ＭＳ ゴシック" panose="020B0609070205080204" pitchFamily="49" charset="-128"/>
            </a:endParaRPr>
          </a:p>
        </p:txBody>
      </p:sp>
      <p:sp>
        <p:nvSpPr>
          <p:cNvPr id="20" name="Rectangle 13">
            <a:extLst>
              <a:ext uri="{FF2B5EF4-FFF2-40B4-BE49-F238E27FC236}">
                <a16:creationId xmlns:a16="http://schemas.microsoft.com/office/drawing/2014/main" id="{25E11CB2-A493-4166-9D5B-2E05EBE77B38}"/>
              </a:ext>
            </a:extLst>
          </p:cNvPr>
          <p:cNvSpPr>
            <a:spLocks noChangeArrowheads="1"/>
          </p:cNvSpPr>
          <p:nvPr/>
        </p:nvSpPr>
        <p:spPr bwMode="auto">
          <a:xfrm>
            <a:off x="5511006" y="2601491"/>
            <a:ext cx="3095625" cy="1511300"/>
          </a:xfrm>
          <a:prstGeom prst="rect">
            <a:avLst/>
          </a:prstGeom>
          <a:solidFill>
            <a:srgbClr val="99CCFF"/>
          </a:solidFill>
          <a:ln w="19050">
            <a:solidFill>
              <a:schemeClr val="tx1"/>
            </a:solidFill>
            <a:miter lim="800000"/>
            <a:headEnd/>
            <a:tailEnd/>
          </a:ln>
        </p:spPr>
        <p:txBody>
          <a:bodyPr wrap="none" anchor="ct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endParaRPr lang="ja-JP" altLang="en-US" sz="2000">
              <a:latin typeface="ＭＳ ゴシック" panose="020B0609070205080204" pitchFamily="49" charset="-128"/>
              <a:ea typeface="ＭＳ ゴシック" panose="020B0609070205080204" pitchFamily="49" charset="-128"/>
            </a:endParaRPr>
          </a:p>
        </p:txBody>
      </p:sp>
      <p:sp>
        <p:nvSpPr>
          <p:cNvPr id="24" name="Rectangle 12">
            <a:extLst>
              <a:ext uri="{FF2B5EF4-FFF2-40B4-BE49-F238E27FC236}">
                <a16:creationId xmlns:a16="http://schemas.microsoft.com/office/drawing/2014/main" id="{F09A7426-F2B5-4909-BB04-43009C6FEC8F}"/>
              </a:ext>
            </a:extLst>
          </p:cNvPr>
          <p:cNvSpPr>
            <a:spLocks noChangeArrowheads="1"/>
          </p:cNvSpPr>
          <p:nvPr/>
        </p:nvSpPr>
        <p:spPr bwMode="auto">
          <a:xfrm>
            <a:off x="1405731" y="2601491"/>
            <a:ext cx="3168650" cy="1511300"/>
          </a:xfrm>
          <a:prstGeom prst="rect">
            <a:avLst/>
          </a:prstGeom>
          <a:solidFill>
            <a:srgbClr val="99CCFF"/>
          </a:solidFill>
          <a:ln w="19050">
            <a:solidFill>
              <a:schemeClr val="tx1"/>
            </a:solidFill>
            <a:miter lim="800000"/>
            <a:headEnd/>
            <a:tailEnd/>
          </a:ln>
        </p:spPr>
        <p:txBody>
          <a:bodyPr wrap="none" anchor="ct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algn="ctr" eaLnBrk="1" hangingPunct="1">
              <a:spcBef>
                <a:spcPct val="0"/>
              </a:spcBef>
              <a:buClrTx/>
              <a:buSzTx/>
              <a:buFontTx/>
              <a:buNone/>
            </a:pPr>
            <a:endParaRPr lang="ja-JP" altLang="ja-JP" sz="2000">
              <a:latin typeface="ＭＳ ゴシック" panose="020B0609070205080204" pitchFamily="49" charset="-128"/>
              <a:ea typeface="ＭＳ ゴシック" panose="020B0609070205080204" pitchFamily="49" charset="-128"/>
            </a:endParaRPr>
          </a:p>
        </p:txBody>
      </p:sp>
      <p:sp>
        <p:nvSpPr>
          <p:cNvPr id="25" name="Rectangle 36">
            <a:extLst>
              <a:ext uri="{FF2B5EF4-FFF2-40B4-BE49-F238E27FC236}">
                <a16:creationId xmlns:a16="http://schemas.microsoft.com/office/drawing/2014/main" id="{2F00D09A-EE7C-42C5-8F2F-DC95CA847E71}"/>
              </a:ext>
            </a:extLst>
          </p:cNvPr>
          <p:cNvSpPr>
            <a:spLocks noChangeArrowheads="1"/>
          </p:cNvSpPr>
          <p:nvPr/>
        </p:nvSpPr>
        <p:spPr bwMode="auto">
          <a:xfrm>
            <a:off x="2629694" y="4473154"/>
            <a:ext cx="4103687" cy="10795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endParaRPr lang="ja-JP" altLang="en-US" sz="2000">
              <a:latin typeface="ＭＳ ゴシック" panose="020B0609070205080204" pitchFamily="49" charset="-128"/>
              <a:ea typeface="ＭＳ ゴシック" panose="020B0609070205080204" pitchFamily="49" charset="-128"/>
            </a:endParaRPr>
          </a:p>
        </p:txBody>
      </p:sp>
      <p:sp>
        <p:nvSpPr>
          <p:cNvPr id="26" name="Rectangle 4">
            <a:extLst>
              <a:ext uri="{FF2B5EF4-FFF2-40B4-BE49-F238E27FC236}">
                <a16:creationId xmlns:a16="http://schemas.microsoft.com/office/drawing/2014/main" id="{9D18537C-948D-4659-A8D2-E1380D8E6B60}"/>
              </a:ext>
            </a:extLst>
          </p:cNvPr>
          <p:cNvSpPr>
            <a:spLocks noChangeArrowheads="1"/>
          </p:cNvSpPr>
          <p:nvPr/>
        </p:nvSpPr>
        <p:spPr bwMode="auto">
          <a:xfrm>
            <a:off x="3926681" y="1377528"/>
            <a:ext cx="2159000" cy="3603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要求仕様</a:t>
            </a:r>
          </a:p>
        </p:txBody>
      </p:sp>
      <p:sp>
        <p:nvSpPr>
          <p:cNvPr id="27" name="Rectangle 5">
            <a:extLst>
              <a:ext uri="{FF2B5EF4-FFF2-40B4-BE49-F238E27FC236}">
                <a16:creationId xmlns:a16="http://schemas.microsoft.com/office/drawing/2014/main" id="{8BFCB863-7B00-4421-AC63-140285DA587F}"/>
              </a:ext>
            </a:extLst>
          </p:cNvPr>
          <p:cNvSpPr>
            <a:spLocks noChangeArrowheads="1"/>
          </p:cNvSpPr>
          <p:nvPr/>
        </p:nvSpPr>
        <p:spPr bwMode="auto">
          <a:xfrm>
            <a:off x="3926681" y="1882229"/>
            <a:ext cx="2159000" cy="3587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dirty="0">
                <a:latin typeface="ＭＳ ゴシック" pitchFamily="49" charset="-128"/>
                <a:ea typeface="ＭＳ ゴシック" pitchFamily="49" charset="-128"/>
              </a:rPr>
              <a:t>システム設計</a:t>
            </a:r>
          </a:p>
        </p:txBody>
      </p:sp>
      <p:sp>
        <p:nvSpPr>
          <p:cNvPr id="28" name="Rectangle 6">
            <a:extLst>
              <a:ext uri="{FF2B5EF4-FFF2-40B4-BE49-F238E27FC236}">
                <a16:creationId xmlns:a16="http://schemas.microsoft.com/office/drawing/2014/main" id="{8F5FC6B6-6954-4C78-9818-96D5EDEF9D6F}"/>
              </a:ext>
            </a:extLst>
          </p:cNvPr>
          <p:cNvSpPr>
            <a:spLocks noChangeArrowheads="1"/>
          </p:cNvSpPr>
          <p:nvPr/>
        </p:nvSpPr>
        <p:spPr bwMode="auto">
          <a:xfrm>
            <a:off x="2126456" y="2744862"/>
            <a:ext cx="2159000" cy="3603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プログラム設計</a:t>
            </a:r>
          </a:p>
        </p:txBody>
      </p:sp>
      <p:sp>
        <p:nvSpPr>
          <p:cNvPr id="29" name="Rectangle 7">
            <a:extLst>
              <a:ext uri="{FF2B5EF4-FFF2-40B4-BE49-F238E27FC236}">
                <a16:creationId xmlns:a16="http://schemas.microsoft.com/office/drawing/2014/main" id="{84521432-74D9-4A4C-A551-A7659D48D766}"/>
              </a:ext>
            </a:extLst>
          </p:cNvPr>
          <p:cNvSpPr>
            <a:spLocks noChangeArrowheads="1"/>
          </p:cNvSpPr>
          <p:nvPr/>
        </p:nvSpPr>
        <p:spPr bwMode="auto">
          <a:xfrm>
            <a:off x="2126456" y="3177108"/>
            <a:ext cx="2159000" cy="3587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dirty="0">
                <a:latin typeface="ＭＳ ゴシック" pitchFamily="49" charset="-128"/>
                <a:ea typeface="ＭＳ ゴシック" pitchFamily="49" charset="-128"/>
              </a:rPr>
              <a:t>プログラム作成</a:t>
            </a:r>
          </a:p>
        </p:txBody>
      </p:sp>
      <p:sp>
        <p:nvSpPr>
          <p:cNvPr id="30" name="Rectangle 8">
            <a:extLst>
              <a:ext uri="{FF2B5EF4-FFF2-40B4-BE49-F238E27FC236}">
                <a16:creationId xmlns:a16="http://schemas.microsoft.com/office/drawing/2014/main" id="{D02AA08E-975C-4033-B289-F84310E4CC6F}"/>
              </a:ext>
            </a:extLst>
          </p:cNvPr>
          <p:cNvSpPr>
            <a:spLocks noChangeArrowheads="1"/>
          </p:cNvSpPr>
          <p:nvPr/>
        </p:nvSpPr>
        <p:spPr bwMode="auto">
          <a:xfrm>
            <a:off x="2126456" y="3609156"/>
            <a:ext cx="2159000" cy="3603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dirty="0">
                <a:latin typeface="ＭＳ ゴシック" pitchFamily="49" charset="-128"/>
                <a:ea typeface="ＭＳ ゴシック" pitchFamily="49" charset="-128"/>
              </a:rPr>
              <a:t>論理デバッグ</a:t>
            </a:r>
          </a:p>
        </p:txBody>
      </p:sp>
      <p:sp>
        <p:nvSpPr>
          <p:cNvPr id="31" name="Rectangle 9">
            <a:extLst>
              <a:ext uri="{FF2B5EF4-FFF2-40B4-BE49-F238E27FC236}">
                <a16:creationId xmlns:a16="http://schemas.microsoft.com/office/drawing/2014/main" id="{8AEEA268-59B8-4279-9101-059CA575995E}"/>
              </a:ext>
            </a:extLst>
          </p:cNvPr>
          <p:cNvSpPr>
            <a:spLocks noChangeArrowheads="1"/>
          </p:cNvSpPr>
          <p:nvPr/>
        </p:nvSpPr>
        <p:spPr bwMode="auto">
          <a:xfrm>
            <a:off x="5726906" y="2744862"/>
            <a:ext cx="2159000" cy="3603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ハードウェア設計</a:t>
            </a:r>
          </a:p>
        </p:txBody>
      </p:sp>
      <p:sp>
        <p:nvSpPr>
          <p:cNvPr id="32" name="Rectangle 10">
            <a:extLst>
              <a:ext uri="{FF2B5EF4-FFF2-40B4-BE49-F238E27FC236}">
                <a16:creationId xmlns:a16="http://schemas.microsoft.com/office/drawing/2014/main" id="{B0879B18-2DA7-4822-9186-6FA8D0A4BE84}"/>
              </a:ext>
            </a:extLst>
          </p:cNvPr>
          <p:cNvSpPr>
            <a:spLocks noChangeArrowheads="1"/>
          </p:cNvSpPr>
          <p:nvPr/>
        </p:nvSpPr>
        <p:spPr bwMode="auto">
          <a:xfrm>
            <a:off x="5726906" y="3178373"/>
            <a:ext cx="2159000" cy="3587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ハードウェア製作</a:t>
            </a:r>
          </a:p>
        </p:txBody>
      </p:sp>
      <p:sp>
        <p:nvSpPr>
          <p:cNvPr id="33" name="Rectangle 11">
            <a:extLst>
              <a:ext uri="{FF2B5EF4-FFF2-40B4-BE49-F238E27FC236}">
                <a16:creationId xmlns:a16="http://schemas.microsoft.com/office/drawing/2014/main" id="{2B151706-96DA-402A-AB75-6B5EFBD69E0D}"/>
              </a:ext>
            </a:extLst>
          </p:cNvPr>
          <p:cNvSpPr>
            <a:spLocks noChangeArrowheads="1"/>
          </p:cNvSpPr>
          <p:nvPr/>
        </p:nvSpPr>
        <p:spPr bwMode="auto">
          <a:xfrm>
            <a:off x="5726906" y="3609156"/>
            <a:ext cx="2159000" cy="3603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回路デバッグ</a:t>
            </a:r>
          </a:p>
        </p:txBody>
      </p:sp>
      <p:sp>
        <p:nvSpPr>
          <p:cNvPr id="34" name="Rectangle 14">
            <a:extLst>
              <a:ext uri="{FF2B5EF4-FFF2-40B4-BE49-F238E27FC236}">
                <a16:creationId xmlns:a16="http://schemas.microsoft.com/office/drawing/2014/main" id="{CFA29782-686B-49E9-B8FA-DF1151347FC6}"/>
              </a:ext>
            </a:extLst>
          </p:cNvPr>
          <p:cNvSpPr>
            <a:spLocks noChangeArrowheads="1"/>
          </p:cNvSpPr>
          <p:nvPr/>
        </p:nvSpPr>
        <p:spPr bwMode="auto">
          <a:xfrm>
            <a:off x="3926681" y="4544119"/>
            <a:ext cx="2159000" cy="3603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実機デバッグ</a:t>
            </a:r>
          </a:p>
        </p:txBody>
      </p:sp>
      <p:sp>
        <p:nvSpPr>
          <p:cNvPr id="35" name="Text Box 17">
            <a:extLst>
              <a:ext uri="{FF2B5EF4-FFF2-40B4-BE49-F238E27FC236}">
                <a16:creationId xmlns:a16="http://schemas.microsoft.com/office/drawing/2014/main" id="{A8D44158-B178-4E9F-9A32-30A5C00638EE}"/>
              </a:ext>
            </a:extLst>
          </p:cNvPr>
          <p:cNvSpPr txBox="1">
            <a:spLocks noChangeArrowheads="1"/>
          </p:cNvSpPr>
          <p:nvPr/>
        </p:nvSpPr>
        <p:spPr bwMode="auto">
          <a:xfrm>
            <a:off x="1547019" y="2672929"/>
            <a:ext cx="4921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r>
              <a:rPr lang="ja-JP" altLang="en-US" sz="2000">
                <a:latin typeface="ＭＳ ゴシック" panose="020B0609070205080204" pitchFamily="49" charset="-128"/>
                <a:ea typeface="ＭＳ ゴシック" panose="020B0609070205080204" pitchFamily="49" charset="-128"/>
              </a:rPr>
              <a:t>ソフト開発</a:t>
            </a:r>
          </a:p>
        </p:txBody>
      </p:sp>
      <p:sp>
        <p:nvSpPr>
          <p:cNvPr id="36" name="Text Box 18">
            <a:extLst>
              <a:ext uri="{FF2B5EF4-FFF2-40B4-BE49-F238E27FC236}">
                <a16:creationId xmlns:a16="http://schemas.microsoft.com/office/drawing/2014/main" id="{ECC7E9F3-F93F-40EB-98D3-DEA82843D678}"/>
              </a:ext>
            </a:extLst>
          </p:cNvPr>
          <p:cNvSpPr txBox="1">
            <a:spLocks noChangeArrowheads="1"/>
          </p:cNvSpPr>
          <p:nvPr/>
        </p:nvSpPr>
        <p:spPr bwMode="auto">
          <a:xfrm>
            <a:off x="8027194" y="2672929"/>
            <a:ext cx="49212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r>
              <a:rPr lang="ja-JP" altLang="en-US" sz="2000">
                <a:latin typeface="ＭＳ ゴシック" panose="020B0609070205080204" pitchFamily="49" charset="-128"/>
                <a:ea typeface="ＭＳ ゴシック" panose="020B0609070205080204" pitchFamily="49" charset="-128"/>
              </a:rPr>
              <a:t>ハード開発</a:t>
            </a:r>
          </a:p>
        </p:txBody>
      </p:sp>
      <p:cxnSp>
        <p:nvCxnSpPr>
          <p:cNvPr id="37" name="AutoShape 19">
            <a:extLst>
              <a:ext uri="{FF2B5EF4-FFF2-40B4-BE49-F238E27FC236}">
                <a16:creationId xmlns:a16="http://schemas.microsoft.com/office/drawing/2014/main" id="{AD4D3D89-B9FB-4767-BD68-DB46534841A8}"/>
              </a:ext>
            </a:extLst>
          </p:cNvPr>
          <p:cNvCxnSpPr>
            <a:cxnSpLocks noChangeShapeType="1"/>
          </p:cNvCxnSpPr>
          <p:nvPr/>
        </p:nvCxnSpPr>
        <p:spPr bwMode="auto">
          <a:xfrm rot="5400000">
            <a:off x="3854450" y="1592635"/>
            <a:ext cx="503237" cy="1800225"/>
          </a:xfrm>
          <a:prstGeom prst="bentConnector3">
            <a:avLst>
              <a:gd name="adj1" fmla="val 50000"/>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 name="AutoShape 20">
            <a:extLst>
              <a:ext uri="{FF2B5EF4-FFF2-40B4-BE49-F238E27FC236}">
                <a16:creationId xmlns:a16="http://schemas.microsoft.com/office/drawing/2014/main" id="{B219162B-46A6-476E-903B-035BB1FC62A0}"/>
              </a:ext>
            </a:extLst>
          </p:cNvPr>
          <p:cNvCxnSpPr>
            <a:cxnSpLocks noChangeShapeType="1"/>
          </p:cNvCxnSpPr>
          <p:nvPr/>
        </p:nvCxnSpPr>
        <p:spPr bwMode="auto">
          <a:xfrm rot="16200000" flipH="1">
            <a:off x="5654675" y="1592635"/>
            <a:ext cx="503237" cy="1800225"/>
          </a:xfrm>
          <a:prstGeom prst="bentConnector3">
            <a:avLst>
              <a:gd name="adj1" fmla="val 50000"/>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 name="AutoShape 21">
            <a:extLst>
              <a:ext uri="{FF2B5EF4-FFF2-40B4-BE49-F238E27FC236}">
                <a16:creationId xmlns:a16="http://schemas.microsoft.com/office/drawing/2014/main" id="{5CF77521-08C7-49F0-AB87-55ED7BB3D2E6}"/>
              </a:ext>
            </a:extLst>
          </p:cNvPr>
          <p:cNvCxnSpPr>
            <a:cxnSpLocks noChangeShapeType="1"/>
          </p:cNvCxnSpPr>
          <p:nvPr/>
        </p:nvCxnSpPr>
        <p:spPr bwMode="auto">
          <a:xfrm rot="5400000">
            <a:off x="5618956" y="3357141"/>
            <a:ext cx="574675" cy="1800225"/>
          </a:xfrm>
          <a:prstGeom prst="bentConnector3">
            <a:avLst>
              <a:gd name="adj1" fmla="val 50000"/>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0" name="AutoShape 22">
            <a:extLst>
              <a:ext uri="{FF2B5EF4-FFF2-40B4-BE49-F238E27FC236}">
                <a16:creationId xmlns:a16="http://schemas.microsoft.com/office/drawing/2014/main" id="{65C418EA-BF30-42AE-A097-4F67E2986EBC}"/>
              </a:ext>
            </a:extLst>
          </p:cNvPr>
          <p:cNvCxnSpPr>
            <a:cxnSpLocks noChangeShapeType="1"/>
          </p:cNvCxnSpPr>
          <p:nvPr/>
        </p:nvCxnSpPr>
        <p:spPr bwMode="auto">
          <a:xfrm rot="16200000" flipH="1">
            <a:off x="3818731" y="3357141"/>
            <a:ext cx="574675" cy="1800225"/>
          </a:xfrm>
          <a:prstGeom prst="bentConnector3">
            <a:avLst>
              <a:gd name="adj1" fmla="val 50000"/>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1" name="AutoShape 23">
            <a:extLst>
              <a:ext uri="{FF2B5EF4-FFF2-40B4-BE49-F238E27FC236}">
                <a16:creationId xmlns:a16="http://schemas.microsoft.com/office/drawing/2014/main" id="{652E6491-2C9D-46B0-908E-DDFBBD937C17}"/>
              </a:ext>
            </a:extLst>
          </p:cNvPr>
          <p:cNvSpPr>
            <a:spLocks noChangeArrowheads="1"/>
          </p:cNvSpPr>
          <p:nvPr/>
        </p:nvSpPr>
        <p:spPr bwMode="auto">
          <a:xfrm>
            <a:off x="3926681" y="802109"/>
            <a:ext cx="2159000" cy="358775"/>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dirty="0">
                <a:latin typeface="ＭＳ ゴシック" pitchFamily="49" charset="-128"/>
                <a:ea typeface="ＭＳ ゴシック" pitchFamily="49" charset="-128"/>
              </a:rPr>
              <a:t>開発要求</a:t>
            </a:r>
          </a:p>
        </p:txBody>
      </p:sp>
      <p:sp>
        <p:nvSpPr>
          <p:cNvPr id="42" name="AutoShape 24">
            <a:extLst>
              <a:ext uri="{FF2B5EF4-FFF2-40B4-BE49-F238E27FC236}">
                <a16:creationId xmlns:a16="http://schemas.microsoft.com/office/drawing/2014/main" id="{88B0AAF0-73A4-44AB-8CF8-BEA017CFBC81}"/>
              </a:ext>
            </a:extLst>
          </p:cNvPr>
          <p:cNvSpPr>
            <a:spLocks noChangeArrowheads="1"/>
          </p:cNvSpPr>
          <p:nvPr/>
        </p:nvSpPr>
        <p:spPr bwMode="auto">
          <a:xfrm>
            <a:off x="3926681" y="5625380"/>
            <a:ext cx="2159000" cy="360363"/>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開発完了</a:t>
            </a:r>
          </a:p>
        </p:txBody>
      </p:sp>
      <p:cxnSp>
        <p:nvCxnSpPr>
          <p:cNvPr id="43" name="AutoShape 26">
            <a:extLst>
              <a:ext uri="{FF2B5EF4-FFF2-40B4-BE49-F238E27FC236}">
                <a16:creationId xmlns:a16="http://schemas.microsoft.com/office/drawing/2014/main" id="{024BA46B-58D9-4895-B367-0C99222B0489}"/>
              </a:ext>
            </a:extLst>
          </p:cNvPr>
          <p:cNvCxnSpPr>
            <a:cxnSpLocks noChangeShapeType="1"/>
          </p:cNvCxnSpPr>
          <p:nvPr/>
        </p:nvCxnSpPr>
        <p:spPr bwMode="auto">
          <a:xfrm rot="5400000">
            <a:off x="4898232" y="1267991"/>
            <a:ext cx="215900" cy="3175"/>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4" name="AutoShape 27">
            <a:extLst>
              <a:ext uri="{FF2B5EF4-FFF2-40B4-BE49-F238E27FC236}">
                <a16:creationId xmlns:a16="http://schemas.microsoft.com/office/drawing/2014/main" id="{D47F8018-34E7-45F6-A75C-6178AA1115E2}"/>
              </a:ext>
            </a:extLst>
          </p:cNvPr>
          <p:cNvCxnSpPr>
            <a:cxnSpLocks noChangeShapeType="1"/>
          </p:cNvCxnSpPr>
          <p:nvPr/>
        </p:nvCxnSpPr>
        <p:spPr bwMode="auto">
          <a:xfrm rot="5400000">
            <a:off x="4934744" y="1809329"/>
            <a:ext cx="142875" cy="3175"/>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5" name="AutoShape 28">
            <a:extLst>
              <a:ext uri="{FF2B5EF4-FFF2-40B4-BE49-F238E27FC236}">
                <a16:creationId xmlns:a16="http://schemas.microsoft.com/office/drawing/2014/main" id="{D540E0F8-6575-4566-B174-B96F81FFF24E}"/>
              </a:ext>
            </a:extLst>
          </p:cNvPr>
          <p:cNvCxnSpPr>
            <a:cxnSpLocks noChangeShapeType="1"/>
          </p:cNvCxnSpPr>
          <p:nvPr/>
        </p:nvCxnSpPr>
        <p:spPr bwMode="auto">
          <a:xfrm rot="5400000">
            <a:off x="3170238" y="3140447"/>
            <a:ext cx="71438" cy="3175"/>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6" name="AutoShape 29">
            <a:extLst>
              <a:ext uri="{FF2B5EF4-FFF2-40B4-BE49-F238E27FC236}">
                <a16:creationId xmlns:a16="http://schemas.microsoft.com/office/drawing/2014/main" id="{096C1462-03CF-474D-A67F-B07AFFED38FC}"/>
              </a:ext>
            </a:extLst>
          </p:cNvPr>
          <p:cNvCxnSpPr>
            <a:cxnSpLocks noChangeShapeType="1"/>
          </p:cNvCxnSpPr>
          <p:nvPr/>
        </p:nvCxnSpPr>
        <p:spPr bwMode="auto">
          <a:xfrm rot="5400000">
            <a:off x="3170237" y="3572248"/>
            <a:ext cx="73025" cy="1588"/>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7" name="AutoShape 30">
            <a:extLst>
              <a:ext uri="{FF2B5EF4-FFF2-40B4-BE49-F238E27FC236}">
                <a16:creationId xmlns:a16="http://schemas.microsoft.com/office/drawing/2014/main" id="{8EA64A96-CEBF-4E09-A95D-D3FCA0526805}"/>
              </a:ext>
            </a:extLst>
          </p:cNvPr>
          <p:cNvCxnSpPr>
            <a:cxnSpLocks noChangeShapeType="1"/>
          </p:cNvCxnSpPr>
          <p:nvPr/>
        </p:nvCxnSpPr>
        <p:spPr bwMode="auto">
          <a:xfrm rot="5400000">
            <a:off x="6770687" y="3142035"/>
            <a:ext cx="73025" cy="1588"/>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8" name="AutoShape 31">
            <a:extLst>
              <a:ext uri="{FF2B5EF4-FFF2-40B4-BE49-F238E27FC236}">
                <a16:creationId xmlns:a16="http://schemas.microsoft.com/office/drawing/2014/main" id="{444BA52C-07A1-4769-BB78-A3E50E51A4EA}"/>
              </a:ext>
            </a:extLst>
          </p:cNvPr>
          <p:cNvCxnSpPr>
            <a:cxnSpLocks noChangeShapeType="1"/>
          </p:cNvCxnSpPr>
          <p:nvPr/>
        </p:nvCxnSpPr>
        <p:spPr bwMode="auto">
          <a:xfrm rot="5400000">
            <a:off x="6770688" y="3572247"/>
            <a:ext cx="71438" cy="3175"/>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9" name="AutoShape 32">
            <a:extLst>
              <a:ext uri="{FF2B5EF4-FFF2-40B4-BE49-F238E27FC236}">
                <a16:creationId xmlns:a16="http://schemas.microsoft.com/office/drawing/2014/main" id="{89D2D0A4-3B40-4ED1-A1A6-32634283E9D6}"/>
              </a:ext>
            </a:extLst>
          </p:cNvPr>
          <p:cNvCxnSpPr>
            <a:cxnSpLocks noChangeShapeType="1"/>
          </p:cNvCxnSpPr>
          <p:nvPr/>
        </p:nvCxnSpPr>
        <p:spPr bwMode="auto">
          <a:xfrm rot="5400000">
            <a:off x="4970462" y="4940673"/>
            <a:ext cx="73025" cy="1588"/>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sp>
        <p:nvSpPr>
          <p:cNvPr id="50" name="Text Box 33">
            <a:extLst>
              <a:ext uri="{FF2B5EF4-FFF2-40B4-BE49-F238E27FC236}">
                <a16:creationId xmlns:a16="http://schemas.microsoft.com/office/drawing/2014/main" id="{AAF4493F-E7C0-4429-B671-ED3C8FE7D1E9}"/>
              </a:ext>
            </a:extLst>
          </p:cNvPr>
          <p:cNvSpPr txBox="1">
            <a:spLocks noChangeArrowheads="1"/>
          </p:cNvSpPr>
          <p:nvPr/>
        </p:nvSpPr>
        <p:spPr bwMode="auto">
          <a:xfrm>
            <a:off x="2774156" y="1491829"/>
            <a:ext cx="8001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r>
              <a:rPr lang="ja-JP" altLang="en-US" sz="2000">
                <a:latin typeface="ＭＳ ゴシック" panose="020B0609070205080204" pitchFamily="49" charset="-128"/>
                <a:ea typeface="ＭＳ ゴシック" panose="020B0609070205080204" pitchFamily="49" charset="-128"/>
              </a:rPr>
              <a:t>仕様</a:t>
            </a:r>
            <a:endParaRPr lang="en-US" altLang="ja-JP" sz="2000">
              <a:latin typeface="ＭＳ ゴシック" panose="020B0609070205080204" pitchFamily="49" charset="-128"/>
              <a:ea typeface="ＭＳ ゴシック" panose="020B0609070205080204" pitchFamily="49" charset="-128"/>
            </a:endParaRPr>
          </a:p>
          <a:p>
            <a:pPr eaLnBrk="1" hangingPunct="1">
              <a:spcBef>
                <a:spcPct val="0"/>
              </a:spcBef>
              <a:buClrTx/>
              <a:buSzTx/>
              <a:buFontTx/>
              <a:buNone/>
            </a:pPr>
            <a:r>
              <a:rPr lang="ja-JP" altLang="en-US" sz="2000">
                <a:latin typeface="ＭＳ ゴシック" panose="020B0609070205080204" pitchFamily="49" charset="-128"/>
                <a:ea typeface="ＭＳ ゴシック" panose="020B0609070205080204" pitchFamily="49" charset="-128"/>
              </a:rPr>
              <a:t>策定</a:t>
            </a:r>
          </a:p>
        </p:txBody>
      </p:sp>
      <p:sp>
        <p:nvSpPr>
          <p:cNvPr id="51" name="AutoShape 34">
            <a:extLst>
              <a:ext uri="{FF2B5EF4-FFF2-40B4-BE49-F238E27FC236}">
                <a16:creationId xmlns:a16="http://schemas.microsoft.com/office/drawing/2014/main" id="{2E42E80B-6C64-488D-B78A-674897137CD9}"/>
              </a:ext>
            </a:extLst>
          </p:cNvPr>
          <p:cNvSpPr>
            <a:spLocks noChangeArrowheads="1"/>
          </p:cNvSpPr>
          <p:nvPr/>
        </p:nvSpPr>
        <p:spPr bwMode="auto">
          <a:xfrm>
            <a:off x="3961606" y="4977308"/>
            <a:ext cx="2089150" cy="431800"/>
          </a:xfrm>
          <a:prstGeom prst="flowChartDecision">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仕様満足？</a:t>
            </a:r>
          </a:p>
        </p:txBody>
      </p:sp>
      <p:cxnSp>
        <p:nvCxnSpPr>
          <p:cNvPr id="52" name="AutoShape 35">
            <a:extLst>
              <a:ext uri="{FF2B5EF4-FFF2-40B4-BE49-F238E27FC236}">
                <a16:creationId xmlns:a16="http://schemas.microsoft.com/office/drawing/2014/main" id="{264E2496-F5F6-4D1B-BEE1-8C4C76CB27D2}"/>
              </a:ext>
            </a:extLst>
          </p:cNvPr>
          <p:cNvCxnSpPr>
            <a:cxnSpLocks noChangeShapeType="1"/>
          </p:cNvCxnSpPr>
          <p:nvPr/>
        </p:nvCxnSpPr>
        <p:spPr bwMode="auto">
          <a:xfrm rot="5400000">
            <a:off x="4898232" y="5516141"/>
            <a:ext cx="215900" cy="3175"/>
          </a:xfrm>
          <a:prstGeom prst="straightConnector1">
            <a:avLst/>
          </a:prstGeom>
          <a:noFill/>
          <a:ln w="63500">
            <a:solidFill>
              <a:schemeClr val="tx1"/>
            </a:solidFill>
            <a:round/>
            <a:headEnd/>
            <a:tailEnd/>
          </a:ln>
          <a:extLst>
            <a:ext uri="{909E8E84-426E-40DD-AFC4-6F175D3DCCD1}">
              <a14:hiddenFill xmlns:a14="http://schemas.microsoft.com/office/drawing/2010/main">
                <a:noFill/>
              </a14:hiddenFill>
            </a:ext>
          </a:extLst>
        </p:spPr>
      </p:cxnSp>
      <p:sp>
        <p:nvSpPr>
          <p:cNvPr id="53" name="Text Box 37">
            <a:extLst>
              <a:ext uri="{FF2B5EF4-FFF2-40B4-BE49-F238E27FC236}">
                <a16:creationId xmlns:a16="http://schemas.microsoft.com/office/drawing/2014/main" id="{070F89ED-5E72-400E-91BA-8CB945ECB390}"/>
              </a:ext>
            </a:extLst>
          </p:cNvPr>
          <p:cNvSpPr txBox="1">
            <a:spLocks noChangeArrowheads="1"/>
          </p:cNvSpPr>
          <p:nvPr/>
        </p:nvSpPr>
        <p:spPr bwMode="auto">
          <a:xfrm>
            <a:off x="2845594" y="4617616"/>
            <a:ext cx="8001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pPr eaLnBrk="1" hangingPunct="1">
              <a:spcBef>
                <a:spcPct val="0"/>
              </a:spcBef>
              <a:buClrTx/>
              <a:buSzTx/>
              <a:buFontTx/>
              <a:buNone/>
            </a:pPr>
            <a:r>
              <a:rPr lang="ja-JP" altLang="en-US" sz="2000">
                <a:latin typeface="ＭＳ ゴシック" panose="020B0609070205080204" pitchFamily="49" charset="-128"/>
                <a:ea typeface="ＭＳ ゴシック" panose="020B0609070205080204" pitchFamily="49" charset="-128"/>
              </a:rPr>
              <a:t>統合</a:t>
            </a:r>
            <a:endParaRPr lang="en-US" altLang="ja-JP" sz="2000">
              <a:latin typeface="ＭＳ ゴシック" panose="020B0609070205080204" pitchFamily="49" charset="-128"/>
              <a:ea typeface="ＭＳ ゴシック" panose="020B0609070205080204" pitchFamily="49" charset="-128"/>
            </a:endParaRPr>
          </a:p>
          <a:p>
            <a:pPr eaLnBrk="1" hangingPunct="1">
              <a:spcBef>
                <a:spcPct val="0"/>
              </a:spcBef>
              <a:buClrTx/>
              <a:buSzTx/>
              <a:buFontTx/>
              <a:buNone/>
            </a:pPr>
            <a:r>
              <a:rPr lang="ja-JP" altLang="en-US" sz="2000">
                <a:latin typeface="ＭＳ ゴシック" panose="020B0609070205080204" pitchFamily="49" charset="-128"/>
                <a:ea typeface="ＭＳ ゴシック" panose="020B0609070205080204" pitchFamily="49" charset="-128"/>
              </a:rPr>
              <a:t>テスト</a:t>
            </a:r>
          </a:p>
        </p:txBody>
      </p:sp>
      <p:sp>
        <p:nvSpPr>
          <p:cNvPr id="54" name="Rectangle 38">
            <a:extLst>
              <a:ext uri="{FF2B5EF4-FFF2-40B4-BE49-F238E27FC236}">
                <a16:creationId xmlns:a16="http://schemas.microsoft.com/office/drawing/2014/main" id="{FF527581-B935-429B-9029-E5A92E55E17E}"/>
              </a:ext>
            </a:extLst>
          </p:cNvPr>
          <p:cNvSpPr>
            <a:spLocks noChangeArrowheads="1"/>
          </p:cNvSpPr>
          <p:nvPr/>
        </p:nvSpPr>
        <p:spPr bwMode="auto">
          <a:xfrm>
            <a:off x="7022306" y="4977308"/>
            <a:ext cx="2303463" cy="4318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defPPr>
              <a:defRPr lang="ja-JP"/>
            </a:defPPr>
            <a:lvl1pPr algn="l" rtl="0" eaLnBrk="0" fontAlgn="base" hangingPunct="0">
              <a:spcBef>
                <a:spcPct val="0"/>
              </a:spcBef>
              <a:spcAft>
                <a:spcPct val="0"/>
              </a:spcAft>
              <a:defRPr kumimoji="1" kern="1200">
                <a:solidFill>
                  <a:schemeClr val="dk1"/>
                </a:solidFill>
                <a:latin typeface="+mn-lt"/>
                <a:ea typeface="+mn-ea"/>
                <a:cs typeface="+mn-cs"/>
              </a:defRPr>
            </a:lvl1pPr>
            <a:lvl2pPr marL="457200" algn="l" rtl="0" eaLnBrk="0" fontAlgn="base" hangingPunct="0">
              <a:spcBef>
                <a:spcPct val="0"/>
              </a:spcBef>
              <a:spcAft>
                <a:spcPct val="0"/>
              </a:spcAft>
              <a:defRPr kumimoji="1" kern="1200">
                <a:solidFill>
                  <a:schemeClr val="dk1"/>
                </a:solidFill>
                <a:latin typeface="+mn-lt"/>
                <a:ea typeface="+mn-ea"/>
                <a:cs typeface="+mn-cs"/>
              </a:defRPr>
            </a:lvl2pPr>
            <a:lvl3pPr marL="914400" algn="l" rtl="0" eaLnBrk="0" fontAlgn="base" hangingPunct="0">
              <a:spcBef>
                <a:spcPct val="0"/>
              </a:spcBef>
              <a:spcAft>
                <a:spcPct val="0"/>
              </a:spcAft>
              <a:defRPr kumimoji="1" kern="1200">
                <a:solidFill>
                  <a:schemeClr val="dk1"/>
                </a:solidFill>
                <a:latin typeface="+mn-lt"/>
                <a:ea typeface="+mn-ea"/>
                <a:cs typeface="+mn-cs"/>
              </a:defRPr>
            </a:lvl3pPr>
            <a:lvl4pPr marL="1371600" algn="l" rtl="0" eaLnBrk="0" fontAlgn="base" hangingPunct="0">
              <a:spcBef>
                <a:spcPct val="0"/>
              </a:spcBef>
              <a:spcAft>
                <a:spcPct val="0"/>
              </a:spcAft>
              <a:defRPr kumimoji="1" kern="1200">
                <a:solidFill>
                  <a:schemeClr val="dk1"/>
                </a:solidFill>
                <a:latin typeface="+mn-lt"/>
                <a:ea typeface="+mn-ea"/>
                <a:cs typeface="+mn-cs"/>
              </a:defRPr>
            </a:lvl4pPr>
            <a:lvl5pPr marL="1828800" algn="l" rtl="0" eaLnBrk="0" fontAlgn="base" hangingPunct="0">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eaLnBrk="1" hangingPunct="1">
              <a:defRPr/>
            </a:pPr>
            <a:r>
              <a:rPr lang="ja-JP" altLang="en-US" sz="2000">
                <a:latin typeface="ＭＳ ゴシック" pitchFamily="49" charset="-128"/>
                <a:ea typeface="ＭＳ ゴシック" pitchFamily="49" charset="-128"/>
              </a:rPr>
              <a:t>仕様・設計の再検討</a:t>
            </a:r>
          </a:p>
        </p:txBody>
      </p:sp>
      <p:cxnSp>
        <p:nvCxnSpPr>
          <p:cNvPr id="55" name="AutoShape 39">
            <a:extLst>
              <a:ext uri="{FF2B5EF4-FFF2-40B4-BE49-F238E27FC236}">
                <a16:creationId xmlns:a16="http://schemas.microsoft.com/office/drawing/2014/main" id="{A9C3730A-F3E1-4EBB-A8DC-8D02C8C863E0}"/>
              </a:ext>
            </a:extLst>
          </p:cNvPr>
          <p:cNvCxnSpPr>
            <a:cxnSpLocks noChangeShapeType="1"/>
          </p:cNvCxnSpPr>
          <p:nvPr/>
        </p:nvCxnSpPr>
        <p:spPr bwMode="auto">
          <a:xfrm>
            <a:off x="6050756" y="5193879"/>
            <a:ext cx="971550" cy="1587"/>
          </a:xfrm>
          <a:prstGeom prst="straightConnector1">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612928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E83E9717-2B77-47DC-9BF0-C8D5501651F1}" type="slidenum">
              <a:rPr lang="ja-JP" altLang="en-US" smtClean="0"/>
              <a:pPr>
                <a:defRPr/>
              </a:pPr>
              <a:t>92</a:t>
            </a:fld>
            <a:endParaRPr lang="ja-JP" altLang="en-US" dirty="0"/>
          </a:p>
        </p:txBody>
      </p:sp>
      <p:sp>
        <p:nvSpPr>
          <p:cNvPr id="4" name="タイトル 1">
            <a:extLst>
              <a:ext uri="{FF2B5EF4-FFF2-40B4-BE49-F238E27FC236}">
                <a16:creationId xmlns:a16="http://schemas.microsoft.com/office/drawing/2014/main" id="{8A5CB72C-D805-4FC3-BCE9-F550BA43F31E}"/>
              </a:ext>
            </a:extLst>
          </p:cNvPr>
          <p:cNvSpPr>
            <a:spLocks noGrp="1"/>
          </p:cNvSpPr>
          <p:nvPr>
            <p:ph type="title"/>
          </p:nvPr>
        </p:nvSpPr>
        <p:spPr>
          <a:xfrm>
            <a:off x="427163" y="188640"/>
            <a:ext cx="7374532" cy="461963"/>
          </a:xfrm>
        </p:spPr>
        <p:txBody>
          <a:bodyPr>
            <a:normAutofit/>
          </a:bodyPr>
          <a:lstStyle/>
          <a:p>
            <a:r>
              <a:rPr lang="ja-JP" altLang="en-US" sz="2400" u="sng" dirty="0"/>
              <a:t>加速度</a:t>
            </a:r>
            <a:r>
              <a:rPr kumimoji="1" lang="ja-JP" altLang="en-US" sz="2400" u="sng" dirty="0"/>
              <a:t>センサ</a:t>
            </a:r>
            <a:r>
              <a:rPr lang="ja-JP" altLang="en-US" sz="2400" u="sng" dirty="0"/>
              <a:t>を使った演習</a:t>
            </a:r>
            <a:endParaRPr kumimoji="1" lang="ja-JP" altLang="en-US" sz="2400" u="sng" dirty="0"/>
          </a:p>
        </p:txBody>
      </p:sp>
      <p:sp>
        <p:nvSpPr>
          <p:cNvPr id="5" name="テキスト ボックス 4">
            <a:extLst>
              <a:ext uri="{FF2B5EF4-FFF2-40B4-BE49-F238E27FC236}">
                <a16:creationId xmlns:a16="http://schemas.microsoft.com/office/drawing/2014/main" id="{A9827769-3EC5-4651-8652-870DD9EC1A65}"/>
              </a:ext>
            </a:extLst>
          </p:cNvPr>
          <p:cNvSpPr txBox="1"/>
          <p:nvPr/>
        </p:nvSpPr>
        <p:spPr>
          <a:xfrm>
            <a:off x="73556" y="748158"/>
            <a:ext cx="9631971" cy="646331"/>
          </a:xfrm>
          <a:prstGeom prst="rect">
            <a:avLst/>
          </a:prstGeom>
          <a:noFill/>
        </p:spPr>
        <p:txBody>
          <a:bodyPr wrap="square" rtlCol="0">
            <a:spAutoFit/>
          </a:bodyPr>
          <a:lstStyle/>
          <a:p>
            <a:r>
              <a:rPr lang="en-US" altLang="ja-JP" dirty="0">
                <a:latin typeface="+mn-lt"/>
                <a:ea typeface="+mn-ea"/>
              </a:rPr>
              <a:t>(</a:t>
            </a:r>
            <a:r>
              <a:rPr lang="ja-JP" altLang="en-US" dirty="0">
                <a:latin typeface="+mn-lt"/>
                <a:ea typeface="+mn-ea"/>
              </a:rPr>
              <a:t>演習</a:t>
            </a:r>
            <a:r>
              <a:rPr lang="en-US" altLang="ja-JP" dirty="0">
                <a:latin typeface="+mn-lt"/>
                <a:ea typeface="+mn-ea"/>
              </a:rPr>
              <a:t>3)Bx</a:t>
            </a:r>
            <a:r>
              <a:rPr lang="ja-JP" altLang="en-US" dirty="0">
                <a:latin typeface="+mn-lt"/>
                <a:ea typeface="+mn-ea"/>
              </a:rPr>
              <a:t>と</a:t>
            </a:r>
            <a:r>
              <a:rPr lang="en-US" altLang="ja-JP" dirty="0">
                <a:latin typeface="+mn-lt"/>
                <a:ea typeface="+mn-ea"/>
              </a:rPr>
              <a:t>By</a:t>
            </a:r>
            <a:r>
              <a:rPr lang="ja-JP" altLang="en-US" dirty="0">
                <a:latin typeface="+mn-lt"/>
                <a:ea typeface="+mn-ea"/>
              </a:rPr>
              <a:t>の値を用いて、</a:t>
            </a:r>
            <a:r>
              <a:rPr lang="en-US" altLang="ja-JP" dirty="0">
                <a:latin typeface="+mn-lt"/>
                <a:ea typeface="+mn-ea"/>
              </a:rPr>
              <a:t>2</a:t>
            </a:r>
            <a:r>
              <a:rPr lang="ja-JP" altLang="en-US" dirty="0">
                <a:latin typeface="+mn-lt"/>
                <a:ea typeface="+mn-ea"/>
              </a:rPr>
              <a:t>次元コンパスを作って下さい。</a:t>
            </a:r>
            <a:endParaRPr lang="en-US" altLang="ja-JP" dirty="0">
              <a:latin typeface="+mn-lt"/>
              <a:ea typeface="+mn-ea"/>
            </a:endParaRPr>
          </a:p>
          <a:p>
            <a:r>
              <a:rPr lang="ja-JP" altLang="en-US" b="1" dirty="0">
                <a:latin typeface="+mn-lt"/>
                <a:ea typeface="+mn-ea"/>
              </a:rPr>
              <a:t>　　　</a:t>
            </a:r>
            <a:r>
              <a:rPr lang="en-US" altLang="ja-JP" b="1" dirty="0">
                <a:latin typeface="+mn-lt"/>
                <a:ea typeface="+mn-ea"/>
              </a:rPr>
              <a:t> </a:t>
            </a:r>
            <a:r>
              <a:rPr lang="ja-JP" altLang="en-US" b="1" dirty="0">
                <a:latin typeface="+mn-lt"/>
                <a:ea typeface="+mn-ea"/>
              </a:rPr>
              <a:t>今の方位が</a:t>
            </a:r>
            <a:r>
              <a:rPr lang="en-US" altLang="ja-JP" b="1" dirty="0">
                <a:latin typeface="+mn-lt"/>
                <a:ea typeface="+mn-ea"/>
              </a:rPr>
              <a:t>”</a:t>
            </a:r>
            <a:r>
              <a:rPr lang="ja-JP" altLang="en-US" b="1" dirty="0">
                <a:latin typeface="+mn-lt"/>
                <a:ea typeface="+mn-ea"/>
              </a:rPr>
              <a:t>東</a:t>
            </a:r>
            <a:r>
              <a:rPr lang="en-US" altLang="ja-JP" b="1" dirty="0">
                <a:latin typeface="+mn-lt"/>
                <a:ea typeface="+mn-ea"/>
              </a:rPr>
              <a:t>””</a:t>
            </a:r>
            <a:r>
              <a:rPr lang="ja-JP" altLang="en-US" b="1" dirty="0">
                <a:latin typeface="+mn-lt"/>
                <a:ea typeface="+mn-ea"/>
              </a:rPr>
              <a:t>西</a:t>
            </a:r>
            <a:r>
              <a:rPr lang="en-US" altLang="ja-JP" b="1" dirty="0">
                <a:latin typeface="+mn-lt"/>
                <a:ea typeface="+mn-ea"/>
              </a:rPr>
              <a:t>””</a:t>
            </a:r>
            <a:r>
              <a:rPr lang="ja-JP" altLang="en-US" b="1" dirty="0">
                <a:latin typeface="+mn-lt"/>
                <a:ea typeface="+mn-ea"/>
              </a:rPr>
              <a:t>南</a:t>
            </a:r>
            <a:r>
              <a:rPr lang="en-US" altLang="ja-JP" b="1" dirty="0">
                <a:latin typeface="+mn-lt"/>
                <a:ea typeface="+mn-ea"/>
              </a:rPr>
              <a:t>””</a:t>
            </a:r>
            <a:r>
              <a:rPr lang="ja-JP" altLang="en-US" b="1" dirty="0">
                <a:latin typeface="+mn-lt"/>
                <a:ea typeface="+mn-ea"/>
              </a:rPr>
              <a:t>北</a:t>
            </a:r>
            <a:r>
              <a:rPr lang="en-US" altLang="ja-JP" b="1" dirty="0">
                <a:latin typeface="+mn-lt"/>
                <a:ea typeface="+mn-ea"/>
              </a:rPr>
              <a:t>”</a:t>
            </a:r>
            <a:r>
              <a:rPr lang="ja-JP" altLang="en-US" b="1" dirty="0">
                <a:latin typeface="+mn-lt"/>
                <a:ea typeface="+mn-ea"/>
              </a:rPr>
              <a:t>のどれに当たるか、シリアルポートに表示して下さい。</a:t>
            </a:r>
            <a:endParaRPr lang="en-US" altLang="ja-JP" b="1" dirty="0">
              <a:latin typeface="+mn-lt"/>
              <a:ea typeface="+mn-ea"/>
            </a:endParaRPr>
          </a:p>
        </p:txBody>
      </p:sp>
    </p:spTree>
    <p:extLst>
      <p:ext uri="{BB962C8B-B14F-4D97-AF65-F5344CB8AC3E}">
        <p14:creationId xmlns:p14="http://schemas.microsoft.com/office/powerpoint/2010/main" val="341007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888812"/>
      </p:ext>
    </p:extLst>
  </p:cSld>
  <p:clrMapOvr>
    <a:masterClrMapping/>
  </p:clrMapOvr>
</p:sld>
</file>

<file path=ppt/theme/theme1.xml><?xml version="1.0" encoding="utf-8"?>
<a:theme xmlns:a="http://schemas.openxmlformats.org/drawingml/2006/main" name="KonicaMinolta_GSI-B_A4">
  <a:themeElements>
    <a:clrScheme name="KonicaMinolta_20180921">
      <a:dk1>
        <a:sysClr val="windowText" lastClr="000000"/>
      </a:dk1>
      <a:lt1>
        <a:sysClr val="window" lastClr="FFFFFF"/>
      </a:lt1>
      <a:dk2>
        <a:srgbClr val="897C75"/>
      </a:dk2>
      <a:lt2>
        <a:srgbClr val="E73134"/>
      </a:lt2>
      <a:accent1>
        <a:srgbClr val="0062C2"/>
      </a:accent1>
      <a:accent2>
        <a:srgbClr val="C7D200"/>
      </a:accent2>
      <a:accent3>
        <a:srgbClr val="009F3A"/>
      </a:accent3>
      <a:accent4>
        <a:srgbClr val="006370"/>
      </a:accent4>
      <a:accent5>
        <a:srgbClr val="631C85"/>
      </a:accent5>
      <a:accent6>
        <a:srgbClr val="C0167B"/>
      </a:accent6>
      <a:hlink>
        <a:srgbClr val="9E003A"/>
      </a:hlink>
      <a:folHlink>
        <a:srgbClr val="8D2D00"/>
      </a:folHlink>
    </a:clrScheme>
    <a:fontScheme name="ユーザー定義 1">
      <a:majorFont>
        <a:latin typeface="Lucida Sans Unicode"/>
        <a:ea typeface="メイリオ"/>
        <a:cs typeface=""/>
      </a:majorFont>
      <a:minorFont>
        <a:latin typeface="Lucida Sans Unicode"/>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kumimoji="1" dirty="0" smtClean="0">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165FB29B8831364298851CA00C1DD4B8" ma:contentTypeVersion="3" ma:contentTypeDescription="新しいドキュメントを作成します。" ma:contentTypeScope="" ma:versionID="34a8d30c6ce9a6aea7dee22989c71647">
  <xsd:schema xmlns:xsd="http://www.w3.org/2001/XMLSchema" xmlns:xs="http://www.w3.org/2001/XMLSchema" xmlns:p="http://schemas.microsoft.com/office/2006/metadata/properties" xmlns:ns2="9bb0a8da-fbf5-41b9-82c1-ce4be733e390" targetNamespace="http://schemas.microsoft.com/office/2006/metadata/properties" ma:root="true" ma:fieldsID="5d4ebc0262b0bc6df900f1d2a4cb5657" ns2:_="">
    <xsd:import namespace="9bb0a8da-fbf5-41b9-82c1-ce4be733e3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b0a8da-fbf5-41b9-82c1-ce4be733e3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1EF017-57FF-4598-8A82-D002B7F46AEC}">
  <ds:schemaRefs>
    <ds:schemaRef ds:uri="http://schemas.microsoft.com/sharepoint/v3/contenttype/forms"/>
  </ds:schemaRefs>
</ds:datastoreItem>
</file>

<file path=customXml/itemProps2.xml><?xml version="1.0" encoding="utf-8"?>
<ds:datastoreItem xmlns:ds="http://schemas.openxmlformats.org/officeDocument/2006/customXml" ds:itemID="{C2869127-23B4-4CD9-B5C1-E5B1B671A08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9187B46-69FD-40F8-BFD4-F2E336A613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b0a8da-fbf5-41b9-82c1-ce4be733e3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KonicaMinolta-1.thmx</Template>
  <TotalTime>35030</TotalTime>
  <Words>5917</Words>
  <Application>Microsoft Office PowerPoint</Application>
  <PresentationFormat>A4 210 x 297 mm</PresentationFormat>
  <Paragraphs>2051</Paragraphs>
  <Slides>94</Slides>
  <Notes>6</Notes>
  <HiddenSlides>1</HiddenSlides>
  <MMClips>0</MMClips>
  <ScaleCrop>false</ScaleCrop>
  <HeadingPairs>
    <vt:vector size="8" baseType="variant">
      <vt:variant>
        <vt:lpstr>使用されているフォント</vt:lpstr>
      </vt:variant>
      <vt:variant>
        <vt:i4>14</vt:i4>
      </vt:variant>
      <vt:variant>
        <vt:lpstr>テーマ</vt:lpstr>
      </vt:variant>
      <vt:variant>
        <vt:i4>1</vt:i4>
      </vt:variant>
      <vt:variant>
        <vt:lpstr>埋め込まれた OLE サーバー</vt:lpstr>
      </vt:variant>
      <vt:variant>
        <vt:i4>0</vt:i4>
      </vt:variant>
      <vt:variant>
        <vt:lpstr>スライド タイトル</vt:lpstr>
      </vt:variant>
      <vt:variant>
        <vt:i4>94</vt:i4>
      </vt:variant>
    </vt:vector>
  </HeadingPairs>
  <TitlesOfParts>
    <vt:vector size="109" baseType="lpstr">
      <vt:lpstr>HGP創英角ｺﾞｼｯｸUB</vt:lpstr>
      <vt:lpstr>ＭＳ Ｐゴシック</vt:lpstr>
      <vt:lpstr>ＭＳ ゴシック</vt:lpstr>
      <vt:lpstr>Osaka</vt:lpstr>
      <vt:lpstr>メイリオ</vt:lpstr>
      <vt:lpstr>Arial</vt:lpstr>
      <vt:lpstr>Arial Black</vt:lpstr>
      <vt:lpstr>Calibri</vt:lpstr>
      <vt:lpstr>Cambria Math</vt:lpstr>
      <vt:lpstr>Lucida Sans Unicode</vt:lpstr>
      <vt:lpstr>Microsoft Sans Serif</vt:lpstr>
      <vt:lpstr>Tahoma</vt:lpstr>
      <vt:lpstr>Times New Roman</vt:lpstr>
      <vt:lpstr>Wingdings 2</vt:lpstr>
      <vt:lpstr>KonicaMinolta_GSI-B_A4</vt:lpstr>
      <vt:lpstr>照度センサ／加速度センサ</vt:lpstr>
      <vt:lpstr>自己紹介　　　　　柏倉 直史(Naoshi Kashiwagura)</vt:lpstr>
      <vt:lpstr>自己紹介　　　　　柏倉 直史(Naoshi Kashiwagura)</vt:lpstr>
      <vt:lpstr>自己紹介　　　　　柏倉 直史(Naoshi Kashiwagura)</vt:lpstr>
      <vt:lpstr>自己紹介　　　　　柏倉 直史(Naoshi Kashiwagura)</vt:lpstr>
      <vt:lpstr>自己紹介　　　　　満田 亮(Ryo Mitsuda)</vt:lpstr>
      <vt:lpstr>講義の目的</vt:lpstr>
      <vt:lpstr>講義計画</vt:lpstr>
      <vt:lpstr>今日の内容(照度センサ/加速度センサ)</vt:lpstr>
      <vt:lpstr>PowerPoint プレゼンテーション</vt:lpstr>
      <vt:lpstr>アナログ量とディジタル量</vt:lpstr>
      <vt:lpstr>アナログ量とディジタル量</vt:lpstr>
      <vt:lpstr>まとめると</vt:lpstr>
      <vt:lpstr>コンピュータ と アナログ量</vt:lpstr>
      <vt:lpstr>ディジタルコンピュータ と アナログ素子</vt:lpstr>
      <vt:lpstr>ディジタルコンピュータ と アナログ素子</vt:lpstr>
      <vt:lpstr>PPマシンで使用されているアナログ素子</vt:lpstr>
      <vt:lpstr>PPマシンで使用されているアナログ素子</vt:lpstr>
      <vt:lpstr>PPマシンで使用されているアナログ素子</vt:lpstr>
      <vt:lpstr>PPマシンで使用されているアナログ素子</vt:lpstr>
      <vt:lpstr>PowerPoint プレゼンテーション</vt:lpstr>
      <vt:lpstr>コンピューターとA/D変換・D/A変換</vt:lpstr>
      <vt:lpstr>A/D変換　D/A変換とは？</vt:lpstr>
      <vt:lpstr>A/D変換　D/A変換とは？</vt:lpstr>
      <vt:lpstr>A/D変換　D/A変換とは？</vt:lpstr>
      <vt:lpstr>コンピュータとA/D変換</vt:lpstr>
      <vt:lpstr>A/D変換　の方法</vt:lpstr>
      <vt:lpstr>A/D変換　の方法</vt:lpstr>
      <vt:lpstr>アナログからディジタル変換の処理の流れ</vt:lpstr>
      <vt:lpstr>PP製品の制御での使用例</vt:lpstr>
      <vt:lpstr>PP製品の制御での使用例</vt:lpstr>
      <vt:lpstr>D/A変換　の方法</vt:lpstr>
      <vt:lpstr>D/A変換　の方法</vt:lpstr>
      <vt:lpstr>I2C通信</vt:lpstr>
      <vt:lpstr>ディジタル量の取り込み</vt:lpstr>
      <vt:lpstr>パラレルバスとシリアルバス</vt:lpstr>
      <vt:lpstr>I2C通信方式</vt:lpstr>
      <vt:lpstr>ESP32でのI2C通信の使用方法</vt:lpstr>
      <vt:lpstr>製品での通信</vt:lpstr>
      <vt:lpstr>製品での通信</vt:lpstr>
      <vt:lpstr>照度、加速度の測定</vt:lpstr>
      <vt:lpstr>　座学お疲れ様でした  ここからは実際に手を動かしていきます  ①回路の設計  ②照度センサ/加速度センサの動作確認  ③サンプルプログラムの解説  ④照度センサを使った演習  ⑤加速度センサを使った演習   </vt:lpstr>
      <vt:lpstr>回路の設計</vt:lpstr>
      <vt:lpstr>動作確認</vt:lpstr>
      <vt:lpstr>動作確認</vt:lpstr>
      <vt:lpstr>動作確認</vt:lpstr>
      <vt:lpstr>動作確認</vt:lpstr>
      <vt:lpstr>動作確認が終わった人は</vt:lpstr>
      <vt:lpstr>回路の設計</vt:lpstr>
      <vt:lpstr>サンプルプログラムの解説</vt:lpstr>
      <vt:lpstr>ESP32のSDAとSCLピン</vt:lpstr>
      <vt:lpstr>サンプルプログラムの解説</vt:lpstr>
      <vt:lpstr>サンプルプログラムの解説</vt:lpstr>
      <vt:lpstr>演習では</vt:lpstr>
      <vt:lpstr>補足</vt:lpstr>
      <vt:lpstr>補足</vt:lpstr>
      <vt:lpstr>照度センサを使った演習</vt:lpstr>
      <vt:lpstr>照度センサを使った演習</vt:lpstr>
      <vt:lpstr>照度センサを使った演習＜解説＞</vt:lpstr>
      <vt:lpstr>次の演習の準備</vt:lpstr>
      <vt:lpstr>次の演習の準備</vt:lpstr>
      <vt:lpstr>次の演習の準備</vt:lpstr>
      <vt:lpstr>次の演習の準備(解答)</vt:lpstr>
      <vt:lpstr>照度センサを使った演習</vt:lpstr>
      <vt:lpstr>照度センサを使った演習＜ヒント＞</vt:lpstr>
      <vt:lpstr>照度センサを使った演習＜ヒント＞</vt:lpstr>
      <vt:lpstr>照度センサを使った演習＜解説＞</vt:lpstr>
      <vt:lpstr>照度センサを使った演習</vt:lpstr>
      <vt:lpstr>照度センサを使った演習</vt:lpstr>
      <vt:lpstr>(例)DCモーターでの速度制御</vt:lpstr>
      <vt:lpstr>照度センサを使った演習</vt:lpstr>
      <vt:lpstr>照度センサを使った演習&lt;ヒント&gt;</vt:lpstr>
      <vt:lpstr>照度センサを使った演習&lt;ヒント&gt;</vt:lpstr>
      <vt:lpstr>照度センサを使った演習&lt;解説&gt;</vt:lpstr>
      <vt:lpstr>照度センサを使った演習&lt;解説&gt;</vt:lpstr>
      <vt:lpstr>PWM出力が可能なポート</vt:lpstr>
      <vt:lpstr>照度センサを使った演習</vt:lpstr>
      <vt:lpstr>加速度センサを使った演習</vt:lpstr>
      <vt:lpstr>加速度センサを使った演習</vt:lpstr>
      <vt:lpstr>加速度センサを使った演習</vt:lpstr>
      <vt:lpstr>加速度センサを使った演習</vt:lpstr>
      <vt:lpstr>加速度センサを使った演習＜クイズ＞</vt:lpstr>
      <vt:lpstr>加速度センサを使った演習</vt:lpstr>
      <vt:lpstr>加速度センサを使った演習</vt:lpstr>
      <vt:lpstr>加速度センサを使った演習</vt:lpstr>
      <vt:lpstr>加速度センサを使った演習</vt:lpstr>
      <vt:lpstr>加速度センサを使った演習＜解説＞</vt:lpstr>
      <vt:lpstr>加速度センサを使った演習＜解説＞</vt:lpstr>
      <vt:lpstr>加速度センサを使った演習＜解説＞</vt:lpstr>
      <vt:lpstr>加速度センサを使った演習</vt:lpstr>
      <vt:lpstr>加速度センサを使った演習</vt:lpstr>
      <vt:lpstr>制御開発フロー</vt:lpstr>
      <vt:lpstr>加速度センサを使った演習</vt:lpstr>
      <vt:lpstr>PowerPoint プレゼンテーション</vt:lpstr>
    </vt:vector>
  </TitlesOfParts>
  <Company>KONICA MINOLTA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0</dc:title>
  <dc:creator>HJS</dc:creator>
  <cp:lastModifiedBy>NAOSHI KASHIWAGURA</cp:lastModifiedBy>
  <cp:revision>2492</cp:revision>
  <cp:lastPrinted>2016-01-26T10:39:05Z</cp:lastPrinted>
  <dcterms:created xsi:type="dcterms:W3CDTF">2014-04-18T00:19:04Z</dcterms:created>
  <dcterms:modified xsi:type="dcterms:W3CDTF">2020-06-24T16:59:47Z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0x010100165FB29B8831364298851CA00C1DD4B8</vt:lpwstr>
  </property>
</Properties>
</file>